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CC"/>
    <a:srgbClr val="FFFF99"/>
    <a:srgbClr val="FFFF66"/>
    <a:srgbClr val="FFFFFF"/>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74" d="100"/>
          <a:sy n="74" d="100"/>
        </p:scale>
        <p:origin x="-1044"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FR"/>
          </a:p>
        </p:txBody>
      </p:sp>
      <p:sp>
        <p:nvSpPr>
          <p:cNvPr id="4" name="Espace réservé de la date 3"/>
          <p:cNvSpPr>
            <a:spLocks noGrp="1"/>
          </p:cNvSpPr>
          <p:nvPr>
            <p:ph type="dt" sz="half" idx="10"/>
          </p:nvPr>
        </p:nvSpPr>
        <p:spPr/>
        <p:txBody>
          <a:bodyPr/>
          <a:lstStyle/>
          <a:p>
            <a:fld id="{E58A0D5E-A505-472C-883C-1EEE7250B2CC}" type="datetimeFigureOut">
              <a:rPr lang="fr-FR" smtClean="0"/>
              <a:pPr/>
              <a:t>24/11/2011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C759BFCA-038C-4423-9032-A8952E941ABD}" type="slidenum">
              <a:rPr lang="fr-FR" smtClean="0"/>
              <a:pPr/>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E58A0D5E-A505-472C-883C-1EEE7250B2CC}" type="datetimeFigureOut">
              <a:rPr lang="fr-FR" smtClean="0"/>
              <a:pPr/>
              <a:t>24/11/2011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C759BFCA-038C-4423-9032-A8952E941ABD}"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E58A0D5E-A505-472C-883C-1EEE7250B2CC}" type="datetimeFigureOut">
              <a:rPr lang="fr-FR" smtClean="0"/>
              <a:pPr/>
              <a:t>24/11/2011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C759BFCA-038C-4423-9032-A8952E941ABD}"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E58A0D5E-A505-472C-883C-1EEE7250B2CC}" type="datetimeFigureOut">
              <a:rPr lang="fr-FR" smtClean="0"/>
              <a:pPr/>
              <a:t>24/11/2011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C759BFCA-038C-4423-9032-A8952E941ABD}"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E58A0D5E-A505-472C-883C-1EEE7250B2CC}" type="datetimeFigureOut">
              <a:rPr lang="fr-FR" smtClean="0"/>
              <a:pPr/>
              <a:t>24/11/2011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C759BFCA-038C-4423-9032-A8952E941ABD}" type="slidenum">
              <a:rPr lang="fr-FR" smtClean="0"/>
              <a:pPr/>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E58A0D5E-A505-472C-883C-1EEE7250B2CC}" type="datetimeFigureOut">
              <a:rPr lang="fr-FR" smtClean="0"/>
              <a:pPr/>
              <a:t>24/11/2011</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C759BFCA-038C-4423-9032-A8952E941ABD}"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E58A0D5E-A505-472C-883C-1EEE7250B2CC}" type="datetimeFigureOut">
              <a:rPr lang="fr-FR" smtClean="0"/>
              <a:pPr/>
              <a:t>24/11/2011</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C759BFCA-038C-4423-9032-A8952E941ABD}"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e la date 2"/>
          <p:cNvSpPr>
            <a:spLocks noGrp="1"/>
          </p:cNvSpPr>
          <p:nvPr>
            <p:ph type="dt" sz="half" idx="10"/>
          </p:nvPr>
        </p:nvSpPr>
        <p:spPr/>
        <p:txBody>
          <a:bodyPr/>
          <a:lstStyle/>
          <a:p>
            <a:fld id="{E58A0D5E-A505-472C-883C-1EEE7250B2CC}" type="datetimeFigureOut">
              <a:rPr lang="fr-FR" smtClean="0"/>
              <a:pPr/>
              <a:t>24/11/2011</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C759BFCA-038C-4423-9032-A8952E941ABD}"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E58A0D5E-A505-472C-883C-1EEE7250B2CC}" type="datetimeFigureOut">
              <a:rPr lang="fr-FR" smtClean="0"/>
              <a:pPr/>
              <a:t>24/11/2011</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C759BFCA-038C-4423-9032-A8952E941ABD}"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E58A0D5E-A505-472C-883C-1EEE7250B2CC}" type="datetimeFigureOut">
              <a:rPr lang="fr-FR" smtClean="0"/>
              <a:pPr/>
              <a:t>24/11/2011</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C759BFCA-038C-4423-9032-A8952E941ABD}"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E58A0D5E-A505-472C-883C-1EEE7250B2CC}" type="datetimeFigureOut">
              <a:rPr lang="fr-FR" smtClean="0"/>
              <a:pPr/>
              <a:t>24/11/2011</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C759BFCA-038C-4423-9032-A8952E941ABD}" type="slidenum">
              <a:rPr lang="fr-FR" smtClean="0"/>
              <a:pPr/>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00B050">
            <a:alpha val="10000"/>
          </a:srgbClr>
        </a:solidFill>
        <a:effectLst/>
      </p:bgPr>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58A0D5E-A505-472C-883C-1EEE7250B2CC}" type="datetimeFigureOut">
              <a:rPr lang="fr-FR" smtClean="0"/>
              <a:pPr/>
              <a:t>24/11/2011</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759BFCA-038C-4423-9032-A8952E941ABD}" type="slidenum">
              <a:rPr lang="fr-FR" smtClean="0"/>
              <a:pPr/>
              <a:t>‹N°›</a:t>
            </a:fld>
            <a:endParaRPr lang="fr-F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175645" y="2316165"/>
            <a:ext cx="8786874" cy="1470025"/>
          </a:xfrm>
        </p:spPr>
        <p:txBody>
          <a:bodyPr>
            <a:normAutofit/>
          </a:bodyPr>
          <a:lstStyle/>
          <a:p>
            <a:r>
              <a:rPr lang="fr-FR" sz="2000" b="1" dirty="0" smtClean="0">
                <a:latin typeface="Arial" pitchFamily="34" charset="0"/>
                <a:cs typeface="Arial" pitchFamily="34" charset="0"/>
              </a:rPr>
              <a:t>Quelles stratégies de croissance économique pour les pays africains : substitution des importations ou promotion des exportations ? </a:t>
            </a:r>
            <a:endParaRPr lang="fr-FR" sz="2000" b="1" dirty="0">
              <a:latin typeface="Arial" pitchFamily="34" charset="0"/>
              <a:cs typeface="Arial" pitchFamily="34" charset="0"/>
            </a:endParaRPr>
          </a:p>
        </p:txBody>
      </p:sp>
      <p:sp>
        <p:nvSpPr>
          <p:cNvPr id="3" name="Sous-titre 2"/>
          <p:cNvSpPr>
            <a:spLocks noGrp="1"/>
          </p:cNvSpPr>
          <p:nvPr>
            <p:ph type="subTitle" idx="1"/>
          </p:nvPr>
        </p:nvSpPr>
        <p:spPr>
          <a:xfrm>
            <a:off x="5000628" y="5572140"/>
            <a:ext cx="4143372" cy="928694"/>
          </a:xfrm>
        </p:spPr>
        <p:txBody>
          <a:bodyPr>
            <a:noAutofit/>
          </a:bodyPr>
          <a:lstStyle/>
          <a:p>
            <a:r>
              <a:rPr lang="fr-FR" sz="1400" b="1" dirty="0" smtClean="0">
                <a:solidFill>
                  <a:schemeClr val="tx1"/>
                </a:solidFill>
                <a:latin typeface="Arial" pitchFamily="34" charset="0"/>
                <a:cs typeface="Arial" pitchFamily="34" charset="0"/>
              </a:rPr>
              <a:t>CHASSEM TCHATCHUM Nacisse Palissy</a:t>
            </a:r>
          </a:p>
          <a:p>
            <a:r>
              <a:rPr lang="fr-FR" sz="1200" b="1" i="1" dirty="0" smtClean="0">
                <a:solidFill>
                  <a:schemeClr val="tx1"/>
                </a:solidFill>
                <a:latin typeface="Arial" pitchFamily="34" charset="0"/>
                <a:cs typeface="Arial" pitchFamily="34" charset="0"/>
              </a:rPr>
              <a:t>Ministère de l’Economie, de la Planification et de l’Aménagement du Territoire</a:t>
            </a:r>
          </a:p>
          <a:p>
            <a:r>
              <a:rPr lang="fr-FR" sz="1200" b="1" i="1" dirty="0" smtClean="0">
                <a:solidFill>
                  <a:schemeClr val="tx1"/>
                </a:solidFill>
                <a:latin typeface="Arial" pitchFamily="34" charset="0"/>
                <a:cs typeface="Arial" pitchFamily="34" charset="0"/>
              </a:rPr>
              <a:t>Yaoundé, Cameroun</a:t>
            </a:r>
            <a:endParaRPr lang="fr-FR" sz="1200" b="1" i="1" dirty="0">
              <a:solidFill>
                <a:schemeClr val="tx1"/>
              </a:solidFill>
              <a:latin typeface="Arial" pitchFamily="34" charset="0"/>
              <a:cs typeface="Arial" pitchFamily="34" charset="0"/>
            </a:endParaRPr>
          </a:p>
        </p:txBody>
      </p:sp>
      <p:pic>
        <p:nvPicPr>
          <p:cNvPr id="1026" name="Picture 2"/>
          <p:cNvPicPr>
            <a:picLocks noChangeAspect="1" noChangeArrowheads="1"/>
          </p:cNvPicPr>
          <p:nvPr/>
        </p:nvPicPr>
        <p:blipFill>
          <a:blip r:embed="rId2"/>
          <a:srcRect/>
          <a:stretch>
            <a:fillRect/>
          </a:stretch>
        </p:blipFill>
        <p:spPr bwMode="auto">
          <a:xfrm>
            <a:off x="-32" y="-24"/>
            <a:ext cx="1228725" cy="609600"/>
          </a:xfrm>
          <a:prstGeom prst="rect">
            <a:avLst/>
          </a:prstGeom>
          <a:noFill/>
          <a:ln w="9525">
            <a:noFill/>
            <a:miter lim="800000"/>
            <a:headEnd/>
            <a:tailEnd/>
          </a:ln>
          <a:effectLst/>
        </p:spPr>
      </p:pic>
      <p:sp>
        <p:nvSpPr>
          <p:cNvPr id="7" name="Sous-titre 2"/>
          <p:cNvSpPr txBox="1">
            <a:spLocks/>
          </p:cNvSpPr>
          <p:nvPr/>
        </p:nvSpPr>
        <p:spPr>
          <a:xfrm>
            <a:off x="0" y="5559661"/>
            <a:ext cx="4143372" cy="941173"/>
          </a:xfrm>
          <a:prstGeom prst="rect">
            <a:avLst/>
          </a:prstGeom>
        </p:spPr>
        <p:txBody>
          <a:bodyPr vert="horz" lIns="91440" tIns="45720" rIns="91440" bIns="45720" rtlCol="0">
            <a:noAutofit/>
          </a:bodyPr>
          <a:lstStyle/>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r>
              <a:rPr kumimoji="0" lang="fr-FR" sz="1400" b="1" i="0" u="none" strike="noStrike" kern="1200" cap="none" spc="0" normalizeH="0" baseline="0" noProof="0" dirty="0" smtClean="0">
                <a:ln>
                  <a:noFill/>
                </a:ln>
                <a:solidFill>
                  <a:schemeClr val="tx1"/>
                </a:solidFill>
                <a:effectLst/>
                <a:uLnTx/>
                <a:uFillTx/>
                <a:latin typeface="Arial" pitchFamily="34" charset="0"/>
                <a:ea typeface="+mn-ea"/>
                <a:cs typeface="Arial" pitchFamily="34" charset="0"/>
              </a:rPr>
              <a:t>Deuxième Congrès des Economistes Africains</a:t>
            </a:r>
          </a:p>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r>
              <a:rPr kumimoji="0" lang="fr-FR" sz="1200" b="1" i="1" u="none" strike="noStrike" kern="1200" cap="none" spc="0" normalizeH="0" baseline="0" noProof="0" dirty="0" smtClean="0">
                <a:ln>
                  <a:noFill/>
                </a:ln>
                <a:solidFill>
                  <a:schemeClr val="tx1"/>
                </a:solidFill>
                <a:effectLst/>
                <a:uLnTx/>
                <a:uFillTx/>
                <a:latin typeface="Arial" pitchFamily="34" charset="0"/>
                <a:ea typeface="+mn-ea"/>
                <a:cs typeface="Arial" pitchFamily="34" charset="0"/>
              </a:rPr>
              <a:t>Abidjan,</a:t>
            </a:r>
            <a:r>
              <a:rPr kumimoji="0" lang="fr-FR" sz="1200" b="1" i="1" u="none" strike="noStrike" kern="1200" cap="none" spc="0" normalizeH="0" noProof="0" dirty="0" smtClean="0">
                <a:ln>
                  <a:noFill/>
                </a:ln>
                <a:solidFill>
                  <a:schemeClr val="tx1"/>
                </a:solidFill>
                <a:effectLst/>
                <a:uLnTx/>
                <a:uFillTx/>
                <a:latin typeface="Arial" pitchFamily="34" charset="0"/>
                <a:ea typeface="+mn-ea"/>
                <a:cs typeface="Arial" pitchFamily="34" charset="0"/>
              </a:rPr>
              <a:t> Côte d’Ivoire</a:t>
            </a:r>
          </a:p>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r>
              <a:rPr lang="fr-FR" sz="1200" b="1" i="1" baseline="0" dirty="0" smtClean="0">
                <a:latin typeface="Arial" pitchFamily="34" charset="0"/>
                <a:cs typeface="Arial" pitchFamily="34" charset="0"/>
              </a:rPr>
              <a:t>Novembre 24 – 26,</a:t>
            </a:r>
            <a:r>
              <a:rPr lang="fr-FR" sz="1200" b="1" i="1" dirty="0" smtClean="0">
                <a:latin typeface="Arial" pitchFamily="34" charset="0"/>
                <a:cs typeface="Arial" pitchFamily="34" charset="0"/>
              </a:rPr>
              <a:t> 2011</a:t>
            </a:r>
            <a:endParaRPr kumimoji="0" lang="fr-FR" sz="1200" b="1" i="1" u="none" strike="noStrike" kern="1200" cap="none" spc="0" normalizeH="0" baseline="0" noProof="0" dirty="0" smtClean="0">
              <a:ln>
                <a:noFill/>
              </a:ln>
              <a:solidFill>
                <a:schemeClr val="tx1"/>
              </a:solidFill>
              <a:effectLst/>
              <a:uLnTx/>
              <a:uFillTx/>
              <a:latin typeface="Arial" pitchFamily="34" charset="0"/>
              <a:ea typeface="+mn-ea"/>
              <a:cs typeface="Arial" pitchFamily="34" charset="0"/>
            </a:endParaRPr>
          </a:p>
        </p:txBody>
      </p:sp>
      <p:pic>
        <p:nvPicPr>
          <p:cNvPr id="8" name="Image 7"/>
          <p:cNvPicPr/>
          <p:nvPr/>
        </p:nvPicPr>
        <p:blipFill>
          <a:blip r:embed="rId3" cstate="print"/>
          <a:srcRect/>
          <a:stretch>
            <a:fillRect/>
          </a:stretch>
        </p:blipFill>
        <p:spPr bwMode="auto">
          <a:xfrm>
            <a:off x="8033021" y="-24"/>
            <a:ext cx="1111011" cy="1130061"/>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0" y="-5660"/>
            <a:ext cx="9143999" cy="571503"/>
          </a:xfrm>
          <a:solidFill>
            <a:srgbClr val="00B050"/>
          </a:solidFill>
        </p:spPr>
        <p:txBody>
          <a:bodyPr>
            <a:noAutofit/>
          </a:bodyPr>
          <a:lstStyle/>
          <a:p>
            <a:pPr algn="l"/>
            <a:r>
              <a:rPr lang="fr-FR" sz="3600" b="1" dirty="0" smtClean="0">
                <a:solidFill>
                  <a:schemeClr val="bg1"/>
                </a:solidFill>
                <a:latin typeface="Arial" pitchFamily="34" charset="0"/>
                <a:cs typeface="Arial" pitchFamily="34" charset="0"/>
              </a:rPr>
              <a:t>Conclusion et recommandation</a:t>
            </a:r>
            <a:endParaRPr lang="fr-FR" sz="3600" b="1" dirty="0">
              <a:solidFill>
                <a:schemeClr val="bg1"/>
              </a:solidFill>
              <a:latin typeface="Arial" pitchFamily="34" charset="0"/>
              <a:cs typeface="Arial" pitchFamily="34" charset="0"/>
            </a:endParaRPr>
          </a:p>
        </p:txBody>
      </p:sp>
      <p:sp>
        <p:nvSpPr>
          <p:cNvPr id="4" name="Titre 1"/>
          <p:cNvSpPr txBox="1">
            <a:spLocks/>
          </p:cNvSpPr>
          <p:nvPr/>
        </p:nvSpPr>
        <p:spPr>
          <a:xfrm>
            <a:off x="214282" y="1359712"/>
            <a:ext cx="8786874" cy="4926808"/>
          </a:xfrm>
          <a:prstGeom prst="rect">
            <a:avLst/>
          </a:prstGeom>
        </p:spPr>
        <p:txBody>
          <a:bodyPr vert="horz" lIns="91440" tIns="45720" rIns="91440" bIns="45720" rtlCol="0" anchor="ctr">
            <a:noAutofit/>
          </a:bodyPr>
          <a:lstStyle/>
          <a:p>
            <a:pPr>
              <a:spcBef>
                <a:spcPts val="1200"/>
              </a:spcBef>
              <a:spcAft>
                <a:spcPts val="1200"/>
              </a:spcAft>
              <a:buFont typeface="Wingdings" pitchFamily="2" charset="2"/>
              <a:buChar char="Ø"/>
            </a:pPr>
            <a:r>
              <a:rPr lang="fr-FR" sz="2400" dirty="0" smtClean="0">
                <a:latin typeface="Arial" pitchFamily="34" charset="0"/>
                <a:cs typeface="Arial" pitchFamily="34" charset="0"/>
              </a:rPr>
              <a:t> La présence d’une relation positive et fortement significative entre </a:t>
            </a:r>
            <a:r>
              <a:rPr lang="fr-FR" sz="2400" b="1" dirty="0" smtClean="0">
                <a:latin typeface="Arial" pitchFamily="34" charset="0"/>
                <a:cs typeface="Arial" pitchFamily="34" charset="0"/>
              </a:rPr>
              <a:t>le taux de croissance des exportations</a:t>
            </a:r>
            <a:r>
              <a:rPr lang="fr-FR" sz="2400" dirty="0" smtClean="0">
                <a:latin typeface="Arial" pitchFamily="34" charset="0"/>
                <a:cs typeface="Arial" pitchFamily="34" charset="0"/>
              </a:rPr>
              <a:t> et </a:t>
            </a:r>
            <a:r>
              <a:rPr lang="fr-FR" sz="2400" b="1" dirty="0" smtClean="0">
                <a:latin typeface="Arial" pitchFamily="34" charset="0"/>
                <a:cs typeface="Arial" pitchFamily="34" charset="0"/>
              </a:rPr>
              <a:t>le taux de croissance du PIB par tête</a:t>
            </a:r>
            <a:r>
              <a:rPr lang="fr-FR" sz="2400" dirty="0" smtClean="0">
                <a:latin typeface="Arial" pitchFamily="34" charset="0"/>
                <a:cs typeface="Arial" pitchFamily="34" charset="0"/>
              </a:rPr>
              <a:t> indique que les politiques de promotion et de diversification des exportations boostent la croissance économique des pays africains.</a:t>
            </a:r>
          </a:p>
          <a:p>
            <a:pPr>
              <a:spcBef>
                <a:spcPts val="1200"/>
              </a:spcBef>
              <a:spcAft>
                <a:spcPts val="1200"/>
              </a:spcAft>
              <a:buFont typeface="Wingdings" pitchFamily="2" charset="2"/>
              <a:buChar char="Ø"/>
            </a:pPr>
            <a:r>
              <a:rPr lang="fr-FR" sz="2400" dirty="0" smtClean="0">
                <a:latin typeface="Arial" pitchFamily="34" charset="0"/>
                <a:cs typeface="Arial" pitchFamily="34" charset="0"/>
              </a:rPr>
              <a:t> L’absence d’une relation entre le </a:t>
            </a:r>
            <a:r>
              <a:rPr lang="fr-FR" sz="2400" b="1" dirty="0" smtClean="0">
                <a:latin typeface="Arial" pitchFamily="34" charset="0"/>
                <a:cs typeface="Arial" pitchFamily="34" charset="0"/>
              </a:rPr>
              <a:t>taux de croissance des importations </a:t>
            </a:r>
            <a:r>
              <a:rPr lang="fr-FR" sz="2400" dirty="0" smtClean="0">
                <a:latin typeface="Arial" pitchFamily="34" charset="0"/>
                <a:cs typeface="Arial" pitchFamily="34" charset="0"/>
              </a:rPr>
              <a:t>et </a:t>
            </a:r>
            <a:r>
              <a:rPr lang="fr-FR" sz="2400" b="1" dirty="0" smtClean="0">
                <a:latin typeface="Arial" pitchFamily="34" charset="0"/>
                <a:cs typeface="Arial" pitchFamily="34" charset="0"/>
              </a:rPr>
              <a:t>le taux de croissance du PIB par tête</a:t>
            </a:r>
            <a:r>
              <a:rPr lang="fr-FR" sz="2400" dirty="0" smtClean="0">
                <a:latin typeface="Arial" pitchFamily="34" charset="0"/>
                <a:cs typeface="Arial" pitchFamily="34" charset="0"/>
              </a:rPr>
              <a:t> suggère qu’une stratégie de croissance économique basée sur les politiques de substitution des importations pourrait être bénéfique aux pays africains. Ceci ne peut se faire sans une stratégie de promotion des exportations.  </a:t>
            </a:r>
          </a:p>
        </p:txBody>
      </p:sp>
      <p:sp>
        <p:nvSpPr>
          <p:cNvPr id="5" name="Titre 1"/>
          <p:cNvSpPr txBox="1">
            <a:spLocks/>
          </p:cNvSpPr>
          <p:nvPr/>
        </p:nvSpPr>
        <p:spPr>
          <a:xfrm>
            <a:off x="0" y="572686"/>
            <a:ext cx="9144000" cy="856050"/>
          </a:xfrm>
          <a:prstGeom prst="rect">
            <a:avLst/>
          </a:prstGeom>
          <a:solidFill>
            <a:srgbClr val="FFFFCC"/>
          </a:solidFill>
        </p:spPr>
        <p:txBody>
          <a:bodyPr vert="horz" lIns="91440" tIns="45720" rIns="91440" bIns="45720" rtlCol="0" anchor="ctr">
            <a:noAutofit/>
          </a:bodyPr>
          <a:lstStyle/>
          <a:p>
            <a:pPr lvl="0" algn="ctr">
              <a:spcBef>
                <a:spcPts val="600"/>
              </a:spcBef>
              <a:spcAft>
                <a:spcPts val="600"/>
              </a:spcAft>
            </a:pPr>
            <a:r>
              <a:rPr lang="en-US" sz="2200" b="1" i="1" dirty="0" smtClean="0">
                <a:solidFill>
                  <a:schemeClr val="accent2">
                    <a:lumMod val="75000"/>
                  </a:schemeClr>
                </a:solidFill>
                <a:latin typeface="Arial" pitchFamily="34" charset="0"/>
                <a:cs typeface="Arial" pitchFamily="34" charset="0"/>
              </a:rPr>
              <a:t>COMBINER  LES  DEUX  STRATEGIES “SUBSTITUTION  DES IMPORTATIONS”  ET  “PROMOTION  DES  EXPORTATIONS”</a:t>
            </a:r>
            <a:endParaRPr lang="fr-FR" sz="2200" b="1" i="1" dirty="0">
              <a:solidFill>
                <a:schemeClr val="accent2">
                  <a:lumMod val="75000"/>
                </a:schemeClr>
              </a:solidFill>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0" y="-5660"/>
            <a:ext cx="9143999" cy="571503"/>
          </a:xfrm>
          <a:solidFill>
            <a:srgbClr val="00B050"/>
          </a:solidFill>
        </p:spPr>
        <p:txBody>
          <a:bodyPr>
            <a:noAutofit/>
          </a:bodyPr>
          <a:lstStyle/>
          <a:p>
            <a:r>
              <a:rPr lang="fr-FR" sz="3600" b="1" dirty="0" smtClean="0">
                <a:solidFill>
                  <a:schemeClr val="bg1"/>
                </a:solidFill>
                <a:latin typeface="Arial" pitchFamily="34" charset="0"/>
                <a:cs typeface="Arial" pitchFamily="34" charset="0"/>
              </a:rPr>
              <a:t>« Africa must </a:t>
            </a:r>
            <a:r>
              <a:rPr lang="fr-FR" sz="3600" b="1" dirty="0" err="1" smtClean="0">
                <a:solidFill>
                  <a:schemeClr val="bg1"/>
                </a:solidFill>
                <a:latin typeface="Arial" pitchFamily="34" charset="0"/>
                <a:cs typeface="Arial" pitchFamily="34" charset="0"/>
              </a:rPr>
              <a:t>unite</a:t>
            </a:r>
            <a:r>
              <a:rPr lang="fr-FR" sz="3600" b="1" dirty="0" smtClean="0">
                <a:solidFill>
                  <a:schemeClr val="bg1"/>
                </a:solidFill>
                <a:latin typeface="Arial" pitchFamily="34" charset="0"/>
                <a:cs typeface="Arial" pitchFamily="34" charset="0"/>
              </a:rPr>
              <a:t> »</a:t>
            </a:r>
            <a:endParaRPr lang="fr-FR" sz="3600" b="1" dirty="0">
              <a:solidFill>
                <a:schemeClr val="bg1"/>
              </a:solidFill>
              <a:latin typeface="Arial" pitchFamily="34" charset="0"/>
              <a:cs typeface="Arial" pitchFamily="34" charset="0"/>
            </a:endParaRPr>
          </a:p>
        </p:txBody>
      </p:sp>
      <p:sp>
        <p:nvSpPr>
          <p:cNvPr id="5" name="Titre 1"/>
          <p:cNvSpPr txBox="1">
            <a:spLocks/>
          </p:cNvSpPr>
          <p:nvPr/>
        </p:nvSpPr>
        <p:spPr>
          <a:xfrm>
            <a:off x="214282" y="611324"/>
            <a:ext cx="8786874" cy="6169402"/>
          </a:xfrm>
          <a:prstGeom prst="rect">
            <a:avLst/>
          </a:prstGeom>
        </p:spPr>
        <p:txBody>
          <a:bodyPr vert="horz" lIns="91440" tIns="45720" rIns="91440" bIns="45720" rtlCol="0" anchor="ctr">
            <a:noAutofit/>
          </a:bodyPr>
          <a:lstStyle/>
          <a:p>
            <a:pPr algn="ctr">
              <a:spcBef>
                <a:spcPts val="600"/>
              </a:spcBef>
              <a:spcAft>
                <a:spcPts val="600"/>
              </a:spcAft>
            </a:pPr>
            <a:r>
              <a:rPr lang="fr-FR" sz="5400" b="1" dirty="0" smtClean="0">
                <a:latin typeface="Arial" pitchFamily="34" charset="0"/>
                <a:cs typeface="Arial" pitchFamily="34" charset="0"/>
              </a:rPr>
              <a:t>MERCI</a:t>
            </a:r>
            <a:endParaRPr lang="fr-FR" sz="5400" dirty="0" smtClean="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0" y="-5660"/>
            <a:ext cx="9144000" cy="571503"/>
          </a:xfrm>
          <a:solidFill>
            <a:srgbClr val="00B050"/>
          </a:solidFill>
        </p:spPr>
        <p:txBody>
          <a:bodyPr>
            <a:noAutofit/>
          </a:bodyPr>
          <a:lstStyle/>
          <a:p>
            <a:pPr algn="l"/>
            <a:r>
              <a:rPr lang="fr-FR" sz="3600" b="1" dirty="0" smtClean="0">
                <a:solidFill>
                  <a:schemeClr val="bg1"/>
                </a:solidFill>
                <a:latin typeface="Arial" pitchFamily="34" charset="0"/>
                <a:cs typeface="Arial" pitchFamily="34" charset="0"/>
              </a:rPr>
              <a:t>Plan de présentation</a:t>
            </a:r>
            <a:endParaRPr lang="fr-FR" sz="3600" b="1" dirty="0">
              <a:solidFill>
                <a:schemeClr val="bg1"/>
              </a:solidFill>
              <a:latin typeface="Arial" pitchFamily="34" charset="0"/>
              <a:cs typeface="Arial" pitchFamily="34" charset="0"/>
            </a:endParaRPr>
          </a:p>
        </p:txBody>
      </p:sp>
      <p:sp>
        <p:nvSpPr>
          <p:cNvPr id="9" name="Titre 1"/>
          <p:cNvSpPr txBox="1">
            <a:spLocks/>
          </p:cNvSpPr>
          <p:nvPr/>
        </p:nvSpPr>
        <p:spPr>
          <a:xfrm>
            <a:off x="571473" y="1428736"/>
            <a:ext cx="7358114" cy="4000528"/>
          </a:xfrm>
          <a:prstGeom prst="rect">
            <a:avLst/>
          </a:prstGeom>
        </p:spPr>
        <p:txBody>
          <a:bodyPr vert="horz" lIns="91440" tIns="45720" rIns="91440" bIns="45720" rtlCol="0" anchor="ctr">
            <a:normAutofit/>
          </a:bodyPr>
          <a:lstStyle/>
          <a:p>
            <a:pPr marL="0" marR="0" lvl="0" indent="0" algn="l" defTabSz="914400" rtl="0" eaLnBrk="1" fontAlgn="auto" latinLnBrk="0" hangingPunct="1">
              <a:lnSpc>
                <a:spcPct val="100000"/>
              </a:lnSpc>
              <a:spcBef>
                <a:spcPts val="1200"/>
              </a:spcBef>
              <a:spcAft>
                <a:spcPts val="1200"/>
              </a:spcAft>
              <a:buClrTx/>
              <a:buSzTx/>
              <a:buFontTx/>
              <a:buNone/>
              <a:tabLst/>
              <a:defRPr/>
            </a:pPr>
            <a:r>
              <a:rPr lang="fr-FR" sz="2800" b="1" dirty="0" smtClean="0">
                <a:latin typeface="Arial" pitchFamily="34" charset="0"/>
                <a:ea typeface="+mj-ea"/>
                <a:cs typeface="Arial" pitchFamily="34" charset="0"/>
              </a:rPr>
              <a:t>1. Problématique et hypothèse</a:t>
            </a:r>
          </a:p>
          <a:p>
            <a:pPr marL="0" marR="0" lvl="0" indent="0" algn="l" defTabSz="914400" rtl="0" eaLnBrk="1" fontAlgn="auto" latinLnBrk="0" hangingPunct="1">
              <a:lnSpc>
                <a:spcPct val="100000"/>
              </a:lnSpc>
              <a:spcBef>
                <a:spcPts val="1200"/>
              </a:spcBef>
              <a:spcAft>
                <a:spcPts val="1200"/>
              </a:spcAft>
              <a:buClrTx/>
              <a:buSzTx/>
              <a:buFontTx/>
              <a:buNone/>
              <a:tabLst/>
              <a:defRPr/>
            </a:pPr>
            <a:r>
              <a:rPr kumimoji="0" lang="fr-FR" sz="2800" b="1" i="0" u="none" strike="noStrike" kern="1200" cap="none" spc="0" normalizeH="0" baseline="0" noProof="0" dirty="0" smtClean="0">
                <a:ln>
                  <a:noFill/>
                </a:ln>
                <a:solidFill>
                  <a:schemeClr val="tx1"/>
                </a:solidFill>
                <a:effectLst/>
                <a:uLnTx/>
                <a:uFillTx/>
                <a:latin typeface="Arial" pitchFamily="34" charset="0"/>
                <a:ea typeface="+mj-ea"/>
                <a:cs typeface="Arial" pitchFamily="34" charset="0"/>
              </a:rPr>
              <a:t>2. Données et</a:t>
            </a:r>
            <a:r>
              <a:rPr kumimoji="0" lang="fr-FR" sz="2800" b="1" i="0" u="none" strike="noStrike" kern="1200" cap="none" spc="0" normalizeH="0" noProof="0" dirty="0" smtClean="0">
                <a:ln>
                  <a:noFill/>
                </a:ln>
                <a:solidFill>
                  <a:schemeClr val="tx1"/>
                </a:solidFill>
                <a:effectLst/>
                <a:uLnTx/>
                <a:uFillTx/>
                <a:latin typeface="Arial" pitchFamily="34" charset="0"/>
                <a:ea typeface="+mj-ea"/>
                <a:cs typeface="Arial" pitchFamily="34" charset="0"/>
              </a:rPr>
              <a:t> méthodologie empirique</a:t>
            </a:r>
            <a:endParaRPr kumimoji="0" lang="fr-FR" sz="2800" b="1" i="0" u="none" strike="noStrike" kern="1200" cap="none" spc="0" normalizeH="0" baseline="0" noProof="0" dirty="0" smtClean="0">
              <a:ln>
                <a:noFill/>
              </a:ln>
              <a:solidFill>
                <a:schemeClr val="tx1"/>
              </a:solidFill>
              <a:effectLst/>
              <a:uLnTx/>
              <a:uFillTx/>
              <a:latin typeface="Arial" pitchFamily="34" charset="0"/>
              <a:ea typeface="+mj-ea"/>
              <a:cs typeface="Arial" pitchFamily="34" charset="0"/>
            </a:endParaRPr>
          </a:p>
          <a:p>
            <a:pPr marL="0" marR="0" lvl="0" indent="0" algn="l" defTabSz="914400" rtl="0" eaLnBrk="1" fontAlgn="auto" latinLnBrk="0" hangingPunct="1">
              <a:lnSpc>
                <a:spcPct val="100000"/>
              </a:lnSpc>
              <a:spcBef>
                <a:spcPts val="1200"/>
              </a:spcBef>
              <a:spcAft>
                <a:spcPts val="1200"/>
              </a:spcAft>
              <a:buClrTx/>
              <a:buSzTx/>
              <a:buFontTx/>
              <a:buNone/>
              <a:tabLst/>
              <a:defRPr/>
            </a:pPr>
            <a:r>
              <a:rPr lang="fr-FR" sz="2800" b="1" baseline="0" dirty="0" smtClean="0">
                <a:latin typeface="Arial" pitchFamily="34" charset="0"/>
                <a:ea typeface="+mj-ea"/>
                <a:cs typeface="Arial" pitchFamily="34" charset="0"/>
              </a:rPr>
              <a:t>3.</a:t>
            </a:r>
            <a:r>
              <a:rPr lang="fr-FR" sz="2800" b="1" dirty="0" smtClean="0">
                <a:latin typeface="Arial" pitchFamily="34" charset="0"/>
                <a:ea typeface="+mj-ea"/>
                <a:cs typeface="Arial" pitchFamily="34" charset="0"/>
              </a:rPr>
              <a:t> Résultats et analyses</a:t>
            </a:r>
          </a:p>
          <a:p>
            <a:pPr marL="0" marR="0" lvl="0" indent="0" algn="l" defTabSz="914400" rtl="0" eaLnBrk="1" fontAlgn="auto" latinLnBrk="0" hangingPunct="1">
              <a:lnSpc>
                <a:spcPct val="100000"/>
              </a:lnSpc>
              <a:spcBef>
                <a:spcPts val="1200"/>
              </a:spcBef>
              <a:spcAft>
                <a:spcPts val="1200"/>
              </a:spcAft>
              <a:buClrTx/>
              <a:buSzTx/>
              <a:buFontTx/>
              <a:buNone/>
              <a:tabLst/>
              <a:defRPr/>
            </a:pPr>
            <a:r>
              <a:rPr kumimoji="0" lang="fr-FR" sz="2800" b="1" i="0" u="none" strike="noStrike" kern="1200" cap="none" spc="0" normalizeH="0" baseline="0" noProof="0" dirty="0" smtClean="0">
                <a:ln>
                  <a:noFill/>
                </a:ln>
                <a:solidFill>
                  <a:schemeClr val="tx1"/>
                </a:solidFill>
                <a:effectLst/>
                <a:uLnTx/>
                <a:uFillTx/>
                <a:latin typeface="Arial" pitchFamily="34" charset="0"/>
                <a:ea typeface="+mj-ea"/>
                <a:cs typeface="Arial" pitchFamily="34" charset="0"/>
              </a:rPr>
              <a:t>4.</a:t>
            </a:r>
            <a:r>
              <a:rPr kumimoji="0" lang="fr-FR" sz="2800" b="1" i="0" u="none" strike="noStrike" kern="1200" cap="none" spc="0" normalizeH="0" noProof="0" dirty="0" smtClean="0">
                <a:ln>
                  <a:noFill/>
                </a:ln>
                <a:solidFill>
                  <a:schemeClr val="tx1"/>
                </a:solidFill>
                <a:effectLst/>
                <a:uLnTx/>
                <a:uFillTx/>
                <a:latin typeface="Arial" pitchFamily="34" charset="0"/>
                <a:ea typeface="+mj-ea"/>
                <a:cs typeface="Arial" pitchFamily="34" charset="0"/>
              </a:rPr>
              <a:t> Conclusion et r</a:t>
            </a:r>
            <a:r>
              <a:rPr lang="fr-FR" sz="2800" b="1" dirty="0" err="1" smtClean="0">
                <a:latin typeface="Arial" pitchFamily="34" charset="0"/>
                <a:ea typeface="+mj-ea"/>
                <a:cs typeface="Arial" pitchFamily="34" charset="0"/>
              </a:rPr>
              <a:t>ecommandation</a:t>
            </a:r>
            <a:endParaRPr kumimoji="0" lang="fr-FR" sz="2800" b="1" i="0" u="none" strike="noStrike" kern="1200" cap="none" spc="0" normalizeH="0" baseline="0" noProof="0" dirty="0" smtClean="0">
              <a:ln>
                <a:noFill/>
              </a:ln>
              <a:solidFill>
                <a:schemeClr val="tx1"/>
              </a:solidFill>
              <a:effectLst/>
              <a:uLnTx/>
              <a:uFillTx/>
              <a:latin typeface="Arial" pitchFamily="34" charset="0"/>
              <a:ea typeface="+mj-ea"/>
              <a:cs typeface="Arial" pitchFamily="34"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0" y="-5660"/>
            <a:ext cx="9143999" cy="571503"/>
          </a:xfrm>
          <a:solidFill>
            <a:srgbClr val="00B050"/>
          </a:solidFill>
        </p:spPr>
        <p:txBody>
          <a:bodyPr>
            <a:noAutofit/>
          </a:bodyPr>
          <a:lstStyle/>
          <a:p>
            <a:pPr algn="l"/>
            <a:r>
              <a:rPr lang="fr-FR" sz="3600" b="1" dirty="0" smtClean="0">
                <a:solidFill>
                  <a:schemeClr val="bg1"/>
                </a:solidFill>
                <a:latin typeface="Arial" pitchFamily="34" charset="0"/>
                <a:cs typeface="Arial" pitchFamily="34" charset="0"/>
              </a:rPr>
              <a:t>Problématique et hypothèse</a:t>
            </a:r>
            <a:endParaRPr lang="fr-FR" sz="3600" b="1" dirty="0">
              <a:solidFill>
                <a:schemeClr val="bg1"/>
              </a:solidFill>
              <a:latin typeface="Arial" pitchFamily="34" charset="0"/>
              <a:cs typeface="Arial" pitchFamily="34" charset="0"/>
            </a:endParaRPr>
          </a:p>
        </p:txBody>
      </p:sp>
      <p:sp>
        <p:nvSpPr>
          <p:cNvPr id="9" name="Titre 1"/>
          <p:cNvSpPr txBox="1">
            <a:spLocks/>
          </p:cNvSpPr>
          <p:nvPr/>
        </p:nvSpPr>
        <p:spPr>
          <a:xfrm>
            <a:off x="142844" y="1408814"/>
            <a:ext cx="8858312" cy="5357850"/>
          </a:xfrm>
          <a:prstGeom prst="rect">
            <a:avLst/>
          </a:prstGeom>
        </p:spPr>
        <p:txBody>
          <a:bodyPr vert="horz" lIns="91440" tIns="45720" rIns="91440" bIns="45720" rtlCol="0" anchor="ctr">
            <a:noAutofit/>
          </a:bodyPr>
          <a:lstStyle/>
          <a:p>
            <a:pPr lvl="0">
              <a:spcBef>
                <a:spcPts val="400"/>
              </a:spcBef>
              <a:spcAft>
                <a:spcPts val="400"/>
              </a:spcAft>
              <a:buFont typeface="Wingdings" pitchFamily="2" charset="2"/>
              <a:buChar char="Ø"/>
            </a:pPr>
            <a:r>
              <a:rPr lang="en-US" sz="2000" dirty="0" smtClean="0">
                <a:latin typeface="Arial" pitchFamily="34" charset="0"/>
                <a:cs typeface="Arial" pitchFamily="34" charset="0"/>
              </a:rPr>
              <a:t> De </a:t>
            </a:r>
            <a:r>
              <a:rPr lang="en-US" sz="2000" dirty="0" err="1" smtClean="0">
                <a:latin typeface="Arial" pitchFamily="34" charset="0"/>
                <a:cs typeface="Arial" pitchFamily="34" charset="0"/>
              </a:rPr>
              <a:t>l’indépendance</a:t>
            </a:r>
            <a:r>
              <a:rPr lang="en-US" sz="2000" dirty="0" smtClean="0">
                <a:latin typeface="Arial" pitchFamily="34" charset="0"/>
                <a:cs typeface="Arial" pitchFamily="34" charset="0"/>
              </a:rPr>
              <a:t> </a:t>
            </a:r>
            <a:r>
              <a:rPr lang="en-US" sz="2000" dirty="0" err="1" smtClean="0">
                <a:latin typeface="Arial" pitchFamily="34" charset="0"/>
                <a:cs typeface="Arial" pitchFamily="34" charset="0"/>
              </a:rPr>
              <a:t>jusqu’aux</a:t>
            </a:r>
            <a:r>
              <a:rPr lang="en-US" sz="2000" dirty="0" smtClean="0">
                <a:latin typeface="Arial" pitchFamily="34" charset="0"/>
                <a:cs typeface="Arial" pitchFamily="34" charset="0"/>
              </a:rPr>
              <a:t> </a:t>
            </a:r>
            <a:r>
              <a:rPr lang="en-US" sz="2000" dirty="0" err="1" smtClean="0">
                <a:latin typeface="Arial" pitchFamily="34" charset="0"/>
                <a:cs typeface="Arial" pitchFamily="34" charset="0"/>
              </a:rPr>
              <a:t>années</a:t>
            </a:r>
            <a:r>
              <a:rPr lang="en-US" sz="2000" dirty="0" smtClean="0">
                <a:latin typeface="Arial" pitchFamily="34" charset="0"/>
                <a:cs typeface="Arial" pitchFamily="34" charset="0"/>
              </a:rPr>
              <a:t> 80, la </a:t>
            </a:r>
            <a:r>
              <a:rPr lang="en-US" sz="2000" dirty="0" err="1" smtClean="0">
                <a:latin typeface="Arial" pitchFamily="34" charset="0"/>
                <a:cs typeface="Arial" pitchFamily="34" charset="0"/>
              </a:rPr>
              <a:t>plupart</a:t>
            </a:r>
            <a:r>
              <a:rPr lang="en-US" sz="2000" dirty="0" smtClean="0">
                <a:latin typeface="Arial" pitchFamily="34" charset="0"/>
                <a:cs typeface="Arial" pitchFamily="34" charset="0"/>
              </a:rPr>
              <a:t> des pays </a:t>
            </a:r>
            <a:r>
              <a:rPr lang="en-US" sz="2000" dirty="0" err="1" smtClean="0">
                <a:latin typeface="Arial" pitchFamily="34" charset="0"/>
                <a:cs typeface="Arial" pitchFamily="34" charset="0"/>
              </a:rPr>
              <a:t>africains</a:t>
            </a:r>
            <a:r>
              <a:rPr lang="en-US" sz="2000" dirty="0" smtClean="0">
                <a:latin typeface="Arial" pitchFamily="34" charset="0"/>
                <a:cs typeface="Arial" pitchFamily="34" charset="0"/>
              </a:rPr>
              <a:t> </a:t>
            </a:r>
            <a:r>
              <a:rPr lang="en-US" sz="2000" dirty="0" err="1" smtClean="0">
                <a:latin typeface="Arial" pitchFamily="34" charset="0"/>
                <a:cs typeface="Arial" pitchFamily="34" charset="0"/>
              </a:rPr>
              <a:t>ont</a:t>
            </a:r>
            <a:r>
              <a:rPr lang="en-US" sz="2000" dirty="0" smtClean="0">
                <a:latin typeface="Arial" pitchFamily="34" charset="0"/>
                <a:cs typeface="Arial" pitchFamily="34" charset="0"/>
              </a:rPr>
              <a:t> </a:t>
            </a:r>
            <a:r>
              <a:rPr lang="en-US" sz="2000" dirty="0" err="1" smtClean="0">
                <a:latin typeface="Arial" pitchFamily="34" charset="0"/>
                <a:cs typeface="Arial" pitchFamily="34" charset="0"/>
              </a:rPr>
              <a:t>mis</a:t>
            </a:r>
            <a:r>
              <a:rPr lang="en-US" sz="2000" dirty="0" smtClean="0">
                <a:latin typeface="Arial" pitchFamily="34" charset="0"/>
                <a:cs typeface="Arial" pitchFamily="34" charset="0"/>
              </a:rPr>
              <a:t> en oeuvre </a:t>
            </a:r>
            <a:r>
              <a:rPr lang="en-US" sz="2000" dirty="0" err="1" smtClean="0">
                <a:latin typeface="Arial" pitchFamily="34" charset="0"/>
                <a:cs typeface="Arial" pitchFamily="34" charset="0"/>
              </a:rPr>
              <a:t>diverses</a:t>
            </a:r>
            <a:r>
              <a:rPr lang="en-US" sz="2000" dirty="0" smtClean="0">
                <a:latin typeface="Arial" pitchFamily="34" charset="0"/>
                <a:cs typeface="Arial" pitchFamily="34" charset="0"/>
              </a:rPr>
              <a:t> </a:t>
            </a:r>
            <a:r>
              <a:rPr lang="en-US" sz="2000" dirty="0" err="1" smtClean="0">
                <a:latin typeface="Arial" pitchFamily="34" charset="0"/>
                <a:cs typeface="Arial" pitchFamily="34" charset="0"/>
              </a:rPr>
              <a:t>stratégies</a:t>
            </a:r>
            <a:r>
              <a:rPr lang="en-US" sz="2000" dirty="0" smtClean="0">
                <a:latin typeface="Arial" pitchFamily="34" charset="0"/>
                <a:cs typeface="Arial" pitchFamily="34" charset="0"/>
              </a:rPr>
              <a:t> de substitution des importations, à </a:t>
            </a:r>
            <a:r>
              <a:rPr lang="en-US" sz="2000" dirty="0" err="1" smtClean="0">
                <a:latin typeface="Arial" pitchFamily="34" charset="0"/>
                <a:cs typeface="Arial" pitchFamily="34" charset="0"/>
              </a:rPr>
              <a:t>travers</a:t>
            </a:r>
            <a:r>
              <a:rPr lang="en-US" sz="2000" dirty="0" smtClean="0">
                <a:latin typeface="Arial" pitchFamily="34" charset="0"/>
                <a:cs typeface="Arial" pitchFamily="34" charset="0"/>
              </a:rPr>
              <a:t> les </a:t>
            </a:r>
            <a:r>
              <a:rPr lang="en-US" sz="2000" dirty="0" err="1" smtClean="0">
                <a:latin typeface="Arial" pitchFamily="34" charset="0"/>
                <a:cs typeface="Arial" pitchFamily="34" charset="0"/>
              </a:rPr>
              <a:t>mesures</a:t>
            </a:r>
            <a:r>
              <a:rPr lang="en-US" sz="2000" dirty="0" smtClean="0">
                <a:latin typeface="Arial" pitchFamily="34" charset="0"/>
                <a:cs typeface="Arial" pitchFamily="34" charset="0"/>
              </a:rPr>
              <a:t> </a:t>
            </a:r>
            <a:r>
              <a:rPr lang="en-US" sz="2000" dirty="0" err="1" smtClean="0">
                <a:latin typeface="Arial" pitchFamily="34" charset="0"/>
                <a:cs typeface="Arial" pitchFamily="34" charset="0"/>
              </a:rPr>
              <a:t>restrictives</a:t>
            </a:r>
            <a:r>
              <a:rPr lang="en-US" sz="2000" dirty="0" smtClean="0">
                <a:latin typeface="Arial" pitchFamily="34" charset="0"/>
                <a:cs typeface="Arial" pitchFamily="34" charset="0"/>
              </a:rPr>
              <a:t> </a:t>
            </a:r>
            <a:r>
              <a:rPr lang="en-US" sz="2000" dirty="0" err="1" smtClean="0">
                <a:latin typeface="Arial" pitchFamily="34" charset="0"/>
                <a:cs typeface="Arial" pitchFamily="34" charset="0"/>
              </a:rPr>
              <a:t>telles</a:t>
            </a:r>
            <a:r>
              <a:rPr lang="en-US" sz="2000" dirty="0" smtClean="0">
                <a:latin typeface="Arial" pitchFamily="34" charset="0"/>
                <a:cs typeface="Arial" pitchFamily="34" charset="0"/>
              </a:rPr>
              <a:t> </a:t>
            </a:r>
            <a:r>
              <a:rPr lang="en-US" sz="2000" dirty="0" err="1" smtClean="0">
                <a:latin typeface="Arial" pitchFamily="34" charset="0"/>
                <a:cs typeface="Arial" pitchFamily="34" charset="0"/>
              </a:rPr>
              <a:t>que</a:t>
            </a:r>
            <a:r>
              <a:rPr lang="en-US" sz="2000" dirty="0" smtClean="0">
                <a:latin typeface="Arial" pitchFamily="34" charset="0"/>
                <a:cs typeface="Arial" pitchFamily="34" charset="0"/>
              </a:rPr>
              <a:t> : la protection </a:t>
            </a:r>
            <a:r>
              <a:rPr lang="en-US" sz="2000" dirty="0" err="1" smtClean="0">
                <a:latin typeface="Arial" pitchFamily="34" charset="0"/>
                <a:cs typeface="Arial" pitchFamily="34" charset="0"/>
              </a:rPr>
              <a:t>tarifaire</a:t>
            </a:r>
            <a:r>
              <a:rPr lang="en-US" sz="2000" dirty="0" smtClean="0">
                <a:latin typeface="Arial" pitchFamily="34" charset="0"/>
                <a:cs typeface="Arial" pitchFamily="34" charset="0"/>
              </a:rPr>
              <a:t> et non </a:t>
            </a:r>
            <a:r>
              <a:rPr lang="en-US" sz="2000" dirty="0" err="1" smtClean="0">
                <a:latin typeface="Arial" pitchFamily="34" charset="0"/>
                <a:cs typeface="Arial" pitchFamily="34" charset="0"/>
              </a:rPr>
              <a:t>tarifaire</a:t>
            </a:r>
            <a:r>
              <a:rPr lang="en-US" sz="2000" dirty="0" smtClean="0">
                <a:latin typeface="Arial" pitchFamily="34" charset="0"/>
                <a:cs typeface="Arial" pitchFamily="34" charset="0"/>
              </a:rPr>
              <a:t>, le </a:t>
            </a:r>
            <a:r>
              <a:rPr lang="en-US" sz="2000" dirty="0" err="1" smtClean="0">
                <a:latin typeface="Arial" pitchFamily="34" charset="0"/>
                <a:cs typeface="Arial" pitchFamily="34" charset="0"/>
              </a:rPr>
              <a:t>contrôle</a:t>
            </a:r>
            <a:r>
              <a:rPr lang="en-US" sz="2000" dirty="0" smtClean="0">
                <a:latin typeface="Arial" pitchFamily="34" charset="0"/>
                <a:cs typeface="Arial" pitchFamily="34" charset="0"/>
              </a:rPr>
              <a:t> de change et les </a:t>
            </a:r>
            <a:r>
              <a:rPr lang="en-US" sz="2000" dirty="0" err="1" smtClean="0">
                <a:latin typeface="Arial" pitchFamily="34" charset="0"/>
                <a:cs typeface="Arial" pitchFamily="34" charset="0"/>
              </a:rPr>
              <a:t>licences</a:t>
            </a:r>
            <a:r>
              <a:rPr lang="en-US" sz="2000" dirty="0" smtClean="0">
                <a:latin typeface="Arial" pitchFamily="34" charset="0"/>
                <a:cs typeface="Arial" pitchFamily="34" charset="0"/>
              </a:rPr>
              <a:t> </a:t>
            </a:r>
            <a:r>
              <a:rPr lang="en-US" sz="2000" dirty="0" err="1" smtClean="0">
                <a:latin typeface="Arial" pitchFamily="34" charset="0"/>
                <a:cs typeface="Arial" pitchFamily="34" charset="0"/>
              </a:rPr>
              <a:t>d’importation</a:t>
            </a:r>
            <a:r>
              <a:rPr lang="en-US" sz="2000" dirty="0" smtClean="0">
                <a:latin typeface="Arial" pitchFamily="34" charset="0"/>
                <a:cs typeface="Arial" pitchFamily="34" charset="0"/>
              </a:rPr>
              <a:t>.</a:t>
            </a:r>
          </a:p>
          <a:p>
            <a:pPr lvl="0">
              <a:spcBef>
                <a:spcPts val="400"/>
              </a:spcBef>
              <a:spcAft>
                <a:spcPts val="400"/>
              </a:spcAft>
              <a:buFont typeface="Wingdings" pitchFamily="2" charset="2"/>
              <a:buChar char="Ø"/>
            </a:pPr>
            <a:r>
              <a:rPr lang="en-US" sz="2000" b="1" dirty="0">
                <a:latin typeface="Arial" pitchFamily="34" charset="0"/>
                <a:ea typeface="+mj-ea"/>
                <a:cs typeface="Arial" pitchFamily="34" charset="0"/>
              </a:rPr>
              <a:t> </a:t>
            </a:r>
            <a:r>
              <a:rPr lang="en-US" sz="2000" dirty="0" smtClean="0">
                <a:latin typeface="Arial" pitchFamily="34" charset="0"/>
                <a:ea typeface="+mj-ea"/>
                <a:cs typeface="Arial" pitchFamily="34" charset="0"/>
              </a:rPr>
              <a:t>Au debut, c</a:t>
            </a:r>
            <a:r>
              <a:rPr lang="fr-FR" sz="2000" dirty="0" smtClean="0">
                <a:latin typeface="Arial" pitchFamily="34" charset="0"/>
                <a:ea typeface="+mj-ea"/>
                <a:cs typeface="Arial" pitchFamily="34" charset="0"/>
              </a:rPr>
              <a:t>es stratégies se sont traduites par des effets positifs sur </a:t>
            </a:r>
            <a:r>
              <a:rPr lang="fr-FR" sz="2000" dirty="0" smtClean="0">
                <a:latin typeface="Arial" pitchFamily="34" charset="0"/>
                <a:cs typeface="Arial" pitchFamily="34" charset="0"/>
              </a:rPr>
              <a:t>la production manufacturière et l’emploi. Durant les années 70, l’Afrique réalisait un taux de croissance industrielle moyen de 5,5% (</a:t>
            </a:r>
            <a:r>
              <a:rPr lang="en-US" sz="2000" dirty="0" smtClean="0">
                <a:latin typeface="Arial" pitchFamily="34" charset="0"/>
                <a:cs typeface="Arial" pitchFamily="34" charset="0"/>
              </a:rPr>
              <a:t>UNECA 2004)</a:t>
            </a:r>
            <a:r>
              <a:rPr lang="fr-FR" sz="2000" dirty="0" smtClean="0">
                <a:latin typeface="Arial" pitchFamily="34" charset="0"/>
                <a:cs typeface="Arial" pitchFamily="34" charset="0"/>
              </a:rPr>
              <a:t>.</a:t>
            </a:r>
            <a:endParaRPr lang="en-US" sz="2000" dirty="0" smtClean="0">
              <a:latin typeface="Arial" pitchFamily="34" charset="0"/>
              <a:cs typeface="Arial" pitchFamily="34" charset="0"/>
            </a:endParaRPr>
          </a:p>
          <a:p>
            <a:pPr lvl="0">
              <a:spcBef>
                <a:spcPts val="400"/>
              </a:spcBef>
              <a:spcAft>
                <a:spcPts val="400"/>
              </a:spcAft>
              <a:buFont typeface="Wingdings" pitchFamily="2" charset="2"/>
              <a:buChar char="Ø"/>
            </a:pPr>
            <a:r>
              <a:rPr lang="fr-FR" sz="2000" b="1" dirty="0">
                <a:latin typeface="Arial" pitchFamily="34" charset="0"/>
                <a:ea typeface="+mj-ea"/>
                <a:cs typeface="Arial" pitchFamily="34" charset="0"/>
              </a:rPr>
              <a:t> </a:t>
            </a:r>
            <a:r>
              <a:rPr lang="fr-FR" sz="2000" dirty="0" smtClean="0">
                <a:latin typeface="Arial" pitchFamily="34" charset="0"/>
                <a:ea typeface="+mj-ea"/>
                <a:cs typeface="Arial" pitchFamily="34" charset="0"/>
              </a:rPr>
              <a:t>Par la suite, elles se sont heurtées à plusieurs problèmes dont :</a:t>
            </a:r>
          </a:p>
          <a:p>
            <a:pPr lvl="2">
              <a:spcBef>
                <a:spcPts val="400"/>
              </a:spcBef>
              <a:spcAft>
                <a:spcPts val="400"/>
              </a:spcAft>
              <a:buFont typeface="Wingdings" pitchFamily="2" charset="2"/>
              <a:buChar char="v"/>
            </a:pPr>
            <a:r>
              <a:rPr lang="fr-FR" sz="2000" i="1" dirty="0" smtClean="0">
                <a:latin typeface="Arial" pitchFamily="34" charset="0"/>
                <a:ea typeface="+mj-ea"/>
                <a:cs typeface="Arial" pitchFamily="34" charset="0"/>
              </a:rPr>
              <a:t> la productivité médiocre de nouvelles entreprises, et </a:t>
            </a:r>
          </a:p>
          <a:p>
            <a:pPr lvl="2">
              <a:spcBef>
                <a:spcPts val="400"/>
              </a:spcBef>
              <a:spcAft>
                <a:spcPts val="400"/>
              </a:spcAft>
              <a:buFont typeface="Wingdings" pitchFamily="2" charset="2"/>
              <a:buChar char="v"/>
            </a:pPr>
            <a:r>
              <a:rPr lang="fr-FR" sz="2000" i="1" dirty="0" smtClean="0">
                <a:latin typeface="Arial" pitchFamily="34" charset="0"/>
                <a:ea typeface="+mj-ea"/>
                <a:cs typeface="Arial" pitchFamily="34" charset="0"/>
              </a:rPr>
              <a:t> l’augmentation rapide des importations des biens intermédiaires et des biens d’équipement nécessaires à la production des biens finaux, se traduisant par des déséquilibres commerciaux et des déficits de balance des paiement. </a:t>
            </a:r>
            <a:endParaRPr lang="en-US" sz="2000" i="1" dirty="0" smtClean="0">
              <a:latin typeface="Arial" pitchFamily="34" charset="0"/>
              <a:cs typeface="Arial" pitchFamily="34" charset="0"/>
            </a:endParaRPr>
          </a:p>
          <a:p>
            <a:pPr lvl="0">
              <a:spcBef>
                <a:spcPts val="400"/>
              </a:spcBef>
              <a:spcAft>
                <a:spcPts val="400"/>
              </a:spcAft>
              <a:buFont typeface="Wingdings" pitchFamily="2" charset="2"/>
              <a:buChar char="Ø"/>
            </a:pPr>
            <a:r>
              <a:rPr lang="en-US" sz="2000" dirty="0">
                <a:latin typeface="Arial" pitchFamily="34" charset="0"/>
                <a:cs typeface="Arial" pitchFamily="34" charset="0"/>
              </a:rPr>
              <a:t> </a:t>
            </a:r>
            <a:r>
              <a:rPr lang="en-US" sz="2000" u="sng" dirty="0" err="1" smtClean="0">
                <a:latin typeface="Arial" pitchFamily="34" charset="0"/>
                <a:cs typeface="Arial" pitchFamily="34" charset="0"/>
              </a:rPr>
              <a:t>Résultats</a:t>
            </a:r>
            <a:r>
              <a:rPr lang="en-US" sz="2000" u="sng" dirty="0" smtClean="0">
                <a:latin typeface="Arial" pitchFamily="34" charset="0"/>
                <a:cs typeface="Arial" pitchFamily="34" charset="0"/>
              </a:rPr>
              <a:t> :</a:t>
            </a:r>
            <a:r>
              <a:rPr lang="en-US" sz="2000" dirty="0" smtClean="0">
                <a:latin typeface="Arial" pitchFamily="34" charset="0"/>
                <a:cs typeface="Arial" pitchFamily="34" charset="0"/>
              </a:rPr>
              <a:t> </a:t>
            </a:r>
            <a:r>
              <a:rPr lang="en-US" sz="2000" b="1" i="1" dirty="0" err="1" smtClean="0">
                <a:latin typeface="Arial" pitchFamily="34" charset="0"/>
                <a:cs typeface="Arial" pitchFamily="34" charset="0"/>
              </a:rPr>
              <a:t>échec</a:t>
            </a:r>
            <a:r>
              <a:rPr lang="en-US" sz="2000" b="1" i="1" dirty="0" smtClean="0">
                <a:latin typeface="Arial" pitchFamily="34" charset="0"/>
                <a:cs typeface="Arial" pitchFamily="34" charset="0"/>
              </a:rPr>
              <a:t> des </a:t>
            </a:r>
            <a:r>
              <a:rPr lang="en-US" sz="2000" b="1" i="1" dirty="0" err="1" smtClean="0">
                <a:latin typeface="Arial" pitchFamily="34" charset="0"/>
                <a:cs typeface="Arial" pitchFamily="34" charset="0"/>
              </a:rPr>
              <a:t>politiques</a:t>
            </a:r>
            <a:r>
              <a:rPr lang="en-US" sz="2000" b="1" i="1" dirty="0" smtClean="0">
                <a:latin typeface="Arial" pitchFamily="34" charset="0"/>
                <a:cs typeface="Arial" pitchFamily="34" charset="0"/>
              </a:rPr>
              <a:t> de substitution des importations.</a:t>
            </a:r>
            <a:r>
              <a:rPr lang="en-US" sz="2000" b="1" dirty="0" smtClean="0">
                <a:latin typeface="Arial" pitchFamily="34" charset="0"/>
                <a:cs typeface="Arial" pitchFamily="34" charset="0"/>
              </a:rPr>
              <a:t> </a:t>
            </a:r>
            <a:r>
              <a:rPr lang="en-US" sz="2000" dirty="0" smtClean="0">
                <a:latin typeface="Arial" pitchFamily="34" charset="0"/>
                <a:cs typeface="Arial" pitchFamily="34" charset="0"/>
              </a:rPr>
              <a:t>Le </a:t>
            </a:r>
            <a:r>
              <a:rPr lang="en-US" sz="2000" dirty="0" err="1" smtClean="0">
                <a:latin typeface="Arial" pitchFamily="34" charset="0"/>
                <a:cs typeface="Arial" pitchFamily="34" charset="0"/>
              </a:rPr>
              <a:t>taux</a:t>
            </a:r>
            <a:r>
              <a:rPr lang="en-US" sz="2000" dirty="0" smtClean="0">
                <a:latin typeface="Arial" pitchFamily="34" charset="0"/>
                <a:cs typeface="Arial" pitchFamily="34" charset="0"/>
              </a:rPr>
              <a:t> de </a:t>
            </a:r>
            <a:r>
              <a:rPr lang="en-US" sz="2000" dirty="0" err="1" smtClean="0">
                <a:latin typeface="Arial" pitchFamily="34" charset="0"/>
                <a:cs typeface="Arial" pitchFamily="34" charset="0"/>
              </a:rPr>
              <a:t>croissance</a:t>
            </a:r>
            <a:r>
              <a:rPr lang="en-US" sz="2000" dirty="0" smtClean="0">
                <a:latin typeface="Arial" pitchFamily="34" charset="0"/>
                <a:cs typeface="Arial" pitchFamily="34" charset="0"/>
              </a:rPr>
              <a:t> </a:t>
            </a:r>
            <a:r>
              <a:rPr lang="en-US" sz="2000" dirty="0" err="1" smtClean="0">
                <a:latin typeface="Arial" pitchFamily="34" charset="0"/>
                <a:cs typeface="Arial" pitchFamily="34" charset="0"/>
              </a:rPr>
              <a:t>industrielle</a:t>
            </a:r>
            <a:r>
              <a:rPr lang="en-US" sz="2000" dirty="0" smtClean="0">
                <a:latin typeface="Arial" pitchFamily="34" charset="0"/>
                <a:cs typeface="Arial" pitchFamily="34" charset="0"/>
              </a:rPr>
              <a:t> </a:t>
            </a:r>
            <a:r>
              <a:rPr lang="en-US" sz="2000" dirty="0" err="1" smtClean="0">
                <a:latin typeface="Arial" pitchFamily="34" charset="0"/>
                <a:cs typeface="Arial" pitchFamily="34" charset="0"/>
              </a:rPr>
              <a:t>moyen</a:t>
            </a:r>
            <a:r>
              <a:rPr lang="en-US" sz="2000" dirty="0" smtClean="0">
                <a:latin typeface="Arial" pitchFamily="34" charset="0"/>
                <a:cs typeface="Arial" pitchFamily="34" charset="0"/>
              </a:rPr>
              <a:t> </a:t>
            </a:r>
            <a:r>
              <a:rPr lang="en-US" sz="2000" dirty="0" err="1" smtClean="0">
                <a:latin typeface="Arial" pitchFamily="34" charset="0"/>
                <a:cs typeface="Arial" pitchFamily="34" charset="0"/>
              </a:rPr>
              <a:t>tomba</a:t>
            </a:r>
            <a:r>
              <a:rPr lang="en-US" sz="2000" dirty="0" smtClean="0">
                <a:latin typeface="Arial" pitchFamily="34" charset="0"/>
                <a:cs typeface="Arial" pitchFamily="34" charset="0"/>
              </a:rPr>
              <a:t> à 2,5% au courant de la </a:t>
            </a:r>
            <a:r>
              <a:rPr lang="en-US" sz="2000" dirty="0" err="1" smtClean="0">
                <a:latin typeface="Arial" pitchFamily="34" charset="0"/>
                <a:cs typeface="Arial" pitchFamily="34" charset="0"/>
              </a:rPr>
              <a:t>période</a:t>
            </a:r>
            <a:r>
              <a:rPr lang="en-US" sz="2000" dirty="0" smtClean="0">
                <a:latin typeface="Arial" pitchFamily="34" charset="0"/>
                <a:cs typeface="Arial" pitchFamily="34" charset="0"/>
              </a:rPr>
              <a:t> 1980-84, </a:t>
            </a:r>
            <a:r>
              <a:rPr lang="en-US" sz="2000" dirty="0" err="1" smtClean="0">
                <a:latin typeface="Arial" pitchFamily="34" charset="0"/>
                <a:cs typeface="Arial" pitchFamily="34" charset="0"/>
              </a:rPr>
              <a:t>puis</a:t>
            </a:r>
            <a:r>
              <a:rPr lang="en-US" sz="2000" dirty="0" smtClean="0">
                <a:latin typeface="Arial" pitchFamily="34" charset="0"/>
                <a:cs typeface="Arial" pitchFamily="34" charset="0"/>
              </a:rPr>
              <a:t> à 0,4% entre 1985 et 1987 </a:t>
            </a:r>
            <a:r>
              <a:rPr lang="fr-FR" sz="2000" dirty="0" smtClean="0">
                <a:latin typeface="Arial" pitchFamily="34" charset="0"/>
                <a:cs typeface="Arial" pitchFamily="34" charset="0"/>
              </a:rPr>
              <a:t>(</a:t>
            </a:r>
            <a:r>
              <a:rPr lang="en-US" sz="2000" dirty="0" smtClean="0">
                <a:latin typeface="Arial" pitchFamily="34" charset="0"/>
                <a:cs typeface="Arial" pitchFamily="34" charset="0"/>
              </a:rPr>
              <a:t>UNECA 2006)</a:t>
            </a:r>
            <a:r>
              <a:rPr lang="fr-FR" sz="2000" dirty="0" smtClean="0">
                <a:latin typeface="Arial" pitchFamily="34" charset="0"/>
                <a:cs typeface="Arial" pitchFamily="34" charset="0"/>
              </a:rPr>
              <a:t>.</a:t>
            </a:r>
            <a:endParaRPr lang="fr-FR" sz="2000" dirty="0">
              <a:latin typeface="Arial" pitchFamily="34" charset="0"/>
              <a:cs typeface="Arial" pitchFamily="34" charset="0"/>
            </a:endParaRPr>
          </a:p>
        </p:txBody>
      </p:sp>
      <p:sp>
        <p:nvSpPr>
          <p:cNvPr id="5" name="Titre 1"/>
          <p:cNvSpPr txBox="1">
            <a:spLocks/>
          </p:cNvSpPr>
          <p:nvPr/>
        </p:nvSpPr>
        <p:spPr>
          <a:xfrm>
            <a:off x="0" y="572686"/>
            <a:ext cx="9144000" cy="784612"/>
          </a:xfrm>
          <a:prstGeom prst="rect">
            <a:avLst/>
          </a:prstGeom>
          <a:solidFill>
            <a:srgbClr val="FFFFCC"/>
          </a:solidFill>
        </p:spPr>
        <p:txBody>
          <a:bodyPr vert="horz" lIns="91440" tIns="45720" rIns="91440" bIns="45720" rtlCol="0" anchor="ctr">
            <a:noAutofit/>
          </a:bodyPr>
          <a:lstStyle/>
          <a:p>
            <a:pPr lvl="0">
              <a:spcBef>
                <a:spcPts val="600"/>
              </a:spcBef>
              <a:spcAft>
                <a:spcPts val="600"/>
              </a:spcAft>
            </a:pPr>
            <a:r>
              <a:rPr lang="en-US" sz="1600" b="1" i="1" u="sng" dirty="0" smtClean="0">
                <a:latin typeface="Arial" pitchFamily="34" charset="0"/>
                <a:cs typeface="Arial" pitchFamily="34" charset="0"/>
              </a:rPr>
              <a:t>Substitution des importations</a:t>
            </a:r>
            <a:r>
              <a:rPr lang="en-US" sz="1600" b="1" i="1" dirty="0" smtClean="0">
                <a:latin typeface="Arial" pitchFamily="34" charset="0"/>
                <a:cs typeface="Arial" pitchFamily="34" charset="0"/>
              </a:rPr>
              <a:t> = </a:t>
            </a:r>
            <a:r>
              <a:rPr lang="en-US" sz="1600" b="1" i="1" dirty="0" err="1" smtClean="0">
                <a:latin typeface="Arial" pitchFamily="34" charset="0"/>
                <a:cs typeface="Arial" pitchFamily="34" charset="0"/>
              </a:rPr>
              <a:t>Remplacement</a:t>
            </a:r>
            <a:r>
              <a:rPr lang="en-US" sz="1600" b="1" i="1" dirty="0" smtClean="0">
                <a:latin typeface="Arial" pitchFamily="34" charset="0"/>
                <a:cs typeface="Arial" pitchFamily="34" charset="0"/>
              </a:rPr>
              <a:t> des </a:t>
            </a:r>
            <a:r>
              <a:rPr lang="en-US" sz="1600" b="1" i="1" dirty="0" err="1" smtClean="0">
                <a:latin typeface="Arial" pitchFamily="34" charset="0"/>
                <a:cs typeface="Arial" pitchFamily="34" charset="0"/>
              </a:rPr>
              <a:t>biens</a:t>
            </a:r>
            <a:r>
              <a:rPr lang="en-US" sz="1600" b="1" i="1" dirty="0" smtClean="0">
                <a:latin typeface="Arial" pitchFamily="34" charset="0"/>
                <a:cs typeface="Arial" pitchFamily="34" charset="0"/>
              </a:rPr>
              <a:t> </a:t>
            </a:r>
            <a:r>
              <a:rPr lang="en-US" sz="1600" b="1" i="1" dirty="0" err="1" smtClean="0">
                <a:latin typeface="Arial" pitchFamily="34" charset="0"/>
                <a:cs typeface="Arial" pitchFamily="34" charset="0"/>
              </a:rPr>
              <a:t>importés</a:t>
            </a:r>
            <a:r>
              <a:rPr lang="en-US" sz="1600" b="1" i="1" dirty="0" smtClean="0">
                <a:latin typeface="Arial" pitchFamily="34" charset="0"/>
                <a:cs typeface="Arial" pitchFamily="34" charset="0"/>
              </a:rPr>
              <a:t> par les </a:t>
            </a:r>
            <a:r>
              <a:rPr lang="en-US" sz="1600" b="1" i="1" dirty="0" err="1" smtClean="0">
                <a:latin typeface="Arial" pitchFamily="34" charset="0"/>
                <a:cs typeface="Arial" pitchFamily="34" charset="0"/>
              </a:rPr>
              <a:t>biens</a:t>
            </a:r>
            <a:r>
              <a:rPr lang="en-US" sz="1600" b="1" i="1" dirty="0" smtClean="0">
                <a:latin typeface="Arial" pitchFamily="34" charset="0"/>
                <a:cs typeface="Arial" pitchFamily="34" charset="0"/>
              </a:rPr>
              <a:t> </a:t>
            </a:r>
            <a:r>
              <a:rPr lang="en-US" sz="1600" b="1" i="1" dirty="0" err="1" smtClean="0">
                <a:latin typeface="Arial" pitchFamily="34" charset="0"/>
                <a:cs typeface="Arial" pitchFamily="34" charset="0"/>
              </a:rPr>
              <a:t>produits</a:t>
            </a:r>
            <a:r>
              <a:rPr lang="en-US" sz="1600" b="1" i="1" dirty="0" smtClean="0">
                <a:latin typeface="Arial" pitchFamily="34" charset="0"/>
                <a:cs typeface="Arial" pitchFamily="34" charset="0"/>
              </a:rPr>
              <a:t> </a:t>
            </a:r>
            <a:r>
              <a:rPr lang="en-US" sz="1600" b="1" i="1" dirty="0" err="1" smtClean="0">
                <a:latin typeface="Arial" pitchFamily="34" charset="0"/>
                <a:cs typeface="Arial" pitchFamily="34" charset="0"/>
              </a:rPr>
              <a:t>localement</a:t>
            </a:r>
            <a:r>
              <a:rPr lang="en-US" sz="1600" b="1" i="1" dirty="0" smtClean="0">
                <a:latin typeface="Arial" pitchFamily="34" charset="0"/>
                <a:cs typeface="Arial" pitchFamily="34" charset="0"/>
              </a:rPr>
              <a:t> pour </a:t>
            </a:r>
            <a:r>
              <a:rPr lang="en-US" sz="1600" b="1" i="1" dirty="0" err="1" smtClean="0">
                <a:latin typeface="Arial" pitchFamily="34" charset="0"/>
                <a:cs typeface="Arial" pitchFamily="34" charset="0"/>
              </a:rPr>
              <a:t>diminuer</a:t>
            </a:r>
            <a:r>
              <a:rPr lang="en-US" sz="1600" b="1" i="1" dirty="0" smtClean="0">
                <a:latin typeface="Arial" pitchFamily="34" charset="0"/>
                <a:cs typeface="Arial" pitchFamily="34" charset="0"/>
              </a:rPr>
              <a:t> la </a:t>
            </a:r>
            <a:r>
              <a:rPr lang="en-US" sz="1600" b="1" i="1" dirty="0" err="1" smtClean="0">
                <a:latin typeface="Arial" pitchFamily="34" charset="0"/>
                <a:cs typeface="Arial" pitchFamily="34" charset="0"/>
              </a:rPr>
              <a:t>dépendance</a:t>
            </a:r>
            <a:r>
              <a:rPr lang="en-US" sz="1600" b="1" i="1" dirty="0" smtClean="0">
                <a:latin typeface="Arial" pitchFamily="34" charset="0"/>
                <a:cs typeface="Arial" pitchFamily="34" charset="0"/>
              </a:rPr>
              <a:t> et diversifier </a:t>
            </a:r>
            <a:r>
              <a:rPr lang="en-US" sz="1600" b="1" i="1" dirty="0" err="1" smtClean="0">
                <a:latin typeface="Arial" pitchFamily="34" charset="0"/>
                <a:cs typeface="Arial" pitchFamily="34" charset="0"/>
              </a:rPr>
              <a:t>l’appareil</a:t>
            </a:r>
            <a:r>
              <a:rPr lang="en-US" sz="1600" b="1" i="1" dirty="0" smtClean="0">
                <a:latin typeface="Arial" pitchFamily="34" charset="0"/>
                <a:cs typeface="Arial" pitchFamily="34" charset="0"/>
              </a:rPr>
              <a:t> de production par </a:t>
            </a:r>
            <a:r>
              <a:rPr lang="en-US" sz="1600" b="1" i="1" dirty="0" err="1" smtClean="0">
                <a:latin typeface="Arial" pitchFamily="34" charset="0"/>
                <a:cs typeface="Arial" pitchFamily="34" charset="0"/>
              </a:rPr>
              <a:t>étapes</a:t>
            </a:r>
            <a:r>
              <a:rPr lang="en-US" sz="1600" b="1" i="1" dirty="0" smtClean="0">
                <a:latin typeface="Arial" pitchFamily="34" charset="0"/>
                <a:cs typeface="Arial" pitchFamily="34" charset="0"/>
              </a:rPr>
              <a:t> en </a:t>
            </a:r>
            <a:r>
              <a:rPr lang="en-US" sz="1600" b="1" i="1" dirty="0" err="1" smtClean="0">
                <a:latin typeface="Arial" pitchFamily="34" charset="0"/>
                <a:cs typeface="Arial" pitchFamily="34" charset="0"/>
              </a:rPr>
              <a:t>remontant</a:t>
            </a:r>
            <a:r>
              <a:rPr lang="en-US" sz="1600" b="1" i="1" dirty="0" smtClean="0">
                <a:latin typeface="Arial" pitchFamily="34" charset="0"/>
                <a:cs typeface="Arial" pitchFamily="34" charset="0"/>
              </a:rPr>
              <a:t> la </a:t>
            </a:r>
            <a:r>
              <a:rPr lang="en-US" sz="1600" b="1" i="1" dirty="0" err="1" smtClean="0">
                <a:latin typeface="Arial" pitchFamily="34" charset="0"/>
                <a:cs typeface="Arial" pitchFamily="34" charset="0"/>
              </a:rPr>
              <a:t>filière</a:t>
            </a:r>
            <a:r>
              <a:rPr lang="en-US" sz="1600" b="1" i="1" dirty="0" smtClean="0">
                <a:latin typeface="Arial" pitchFamily="34" charset="0"/>
                <a:cs typeface="Arial" pitchFamily="34" charset="0"/>
              </a:rPr>
              <a:t> de production </a:t>
            </a:r>
            <a:endParaRPr lang="fr-FR" sz="1600" b="1" i="1"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0" y="-5660"/>
            <a:ext cx="9143999" cy="571503"/>
          </a:xfrm>
          <a:solidFill>
            <a:srgbClr val="00B050"/>
          </a:solidFill>
        </p:spPr>
        <p:txBody>
          <a:bodyPr>
            <a:noAutofit/>
          </a:bodyPr>
          <a:lstStyle/>
          <a:p>
            <a:pPr algn="l"/>
            <a:r>
              <a:rPr lang="fr-FR" sz="3600" b="1" dirty="0" smtClean="0">
                <a:solidFill>
                  <a:schemeClr val="bg1"/>
                </a:solidFill>
                <a:latin typeface="Arial" pitchFamily="34" charset="0"/>
                <a:cs typeface="Arial" pitchFamily="34" charset="0"/>
              </a:rPr>
              <a:t>Problématique et hypothèse</a:t>
            </a:r>
            <a:endParaRPr lang="fr-FR" sz="3600" b="1" dirty="0">
              <a:solidFill>
                <a:schemeClr val="bg1"/>
              </a:solidFill>
              <a:latin typeface="Arial" pitchFamily="34" charset="0"/>
              <a:cs typeface="Arial" pitchFamily="34" charset="0"/>
            </a:endParaRPr>
          </a:p>
        </p:txBody>
      </p:sp>
      <p:sp>
        <p:nvSpPr>
          <p:cNvPr id="9" name="Titre 1"/>
          <p:cNvSpPr txBox="1">
            <a:spLocks/>
          </p:cNvSpPr>
          <p:nvPr/>
        </p:nvSpPr>
        <p:spPr>
          <a:xfrm>
            <a:off x="142844" y="1434572"/>
            <a:ext cx="8858312" cy="5280576"/>
          </a:xfrm>
          <a:prstGeom prst="rect">
            <a:avLst/>
          </a:prstGeom>
        </p:spPr>
        <p:txBody>
          <a:bodyPr vert="horz" lIns="91440" tIns="45720" rIns="91440" bIns="45720" rtlCol="0" anchor="ctr">
            <a:noAutofit/>
          </a:bodyPr>
          <a:lstStyle/>
          <a:p>
            <a:pPr lvl="0">
              <a:spcBef>
                <a:spcPts val="600"/>
              </a:spcBef>
              <a:spcAft>
                <a:spcPts val="600"/>
              </a:spcAft>
              <a:buFont typeface="Wingdings" pitchFamily="2" charset="2"/>
              <a:buChar char="Ø"/>
            </a:pPr>
            <a:r>
              <a:rPr lang="en-US" sz="2000" dirty="0" smtClean="0">
                <a:latin typeface="Arial" pitchFamily="34" charset="0"/>
                <a:cs typeface="Arial" pitchFamily="34" charset="0"/>
              </a:rPr>
              <a:t> Face aux </a:t>
            </a:r>
            <a:r>
              <a:rPr lang="en-US" sz="2000" dirty="0" err="1" smtClean="0">
                <a:latin typeface="Arial" pitchFamily="34" charset="0"/>
                <a:cs typeface="Arial" pitchFamily="34" charset="0"/>
              </a:rPr>
              <a:t>problèmes</a:t>
            </a:r>
            <a:r>
              <a:rPr lang="en-US" sz="2000" dirty="0" smtClean="0">
                <a:latin typeface="Arial" pitchFamily="34" charset="0"/>
                <a:cs typeface="Arial" pitchFamily="34" charset="0"/>
              </a:rPr>
              <a:t> </a:t>
            </a:r>
            <a:r>
              <a:rPr lang="en-US" sz="2000" dirty="0" err="1" smtClean="0">
                <a:latin typeface="Arial" pitchFamily="34" charset="0"/>
                <a:cs typeface="Arial" pitchFamily="34" charset="0"/>
              </a:rPr>
              <a:t>liés</a:t>
            </a:r>
            <a:r>
              <a:rPr lang="en-US" sz="2000" dirty="0" smtClean="0">
                <a:latin typeface="Arial" pitchFamily="34" charset="0"/>
                <a:cs typeface="Arial" pitchFamily="34" charset="0"/>
              </a:rPr>
              <a:t> à la </a:t>
            </a:r>
            <a:r>
              <a:rPr lang="en-US" sz="2000" dirty="0" err="1" smtClean="0">
                <a:latin typeface="Arial" pitchFamily="34" charset="0"/>
                <a:cs typeface="Arial" pitchFamily="34" charset="0"/>
              </a:rPr>
              <a:t>mise</a:t>
            </a:r>
            <a:r>
              <a:rPr lang="en-US" sz="2000" dirty="0" smtClean="0">
                <a:latin typeface="Arial" pitchFamily="34" charset="0"/>
                <a:cs typeface="Arial" pitchFamily="34" charset="0"/>
              </a:rPr>
              <a:t> en oeuvre des </a:t>
            </a:r>
            <a:r>
              <a:rPr lang="en-US" sz="2000" dirty="0" err="1" smtClean="0">
                <a:latin typeface="Arial" pitchFamily="34" charset="0"/>
                <a:cs typeface="Arial" pitchFamily="34" charset="0"/>
              </a:rPr>
              <a:t>stratégies</a:t>
            </a:r>
            <a:r>
              <a:rPr lang="en-US" sz="2000" dirty="0" smtClean="0">
                <a:latin typeface="Arial" pitchFamily="34" charset="0"/>
                <a:cs typeface="Arial" pitchFamily="34" charset="0"/>
              </a:rPr>
              <a:t> de substitution des importations, les pays </a:t>
            </a:r>
            <a:r>
              <a:rPr lang="en-US" sz="2000" dirty="0" err="1" smtClean="0">
                <a:latin typeface="Arial" pitchFamily="34" charset="0"/>
                <a:cs typeface="Arial" pitchFamily="34" charset="0"/>
              </a:rPr>
              <a:t>africains</a:t>
            </a:r>
            <a:r>
              <a:rPr lang="en-US" sz="2000" dirty="0" smtClean="0">
                <a:latin typeface="Arial" pitchFamily="34" charset="0"/>
                <a:cs typeface="Arial" pitchFamily="34" charset="0"/>
              </a:rPr>
              <a:t> </a:t>
            </a:r>
            <a:r>
              <a:rPr lang="en-US" sz="2000" dirty="0" err="1" smtClean="0">
                <a:latin typeface="Arial" pitchFamily="34" charset="0"/>
                <a:cs typeface="Arial" pitchFamily="34" charset="0"/>
              </a:rPr>
              <a:t>adoptent</a:t>
            </a:r>
            <a:r>
              <a:rPr lang="en-US" sz="2000" dirty="0" smtClean="0">
                <a:latin typeface="Arial" pitchFamily="34" charset="0"/>
                <a:cs typeface="Arial" pitchFamily="34" charset="0"/>
              </a:rPr>
              <a:t> au milieu des </a:t>
            </a:r>
            <a:r>
              <a:rPr lang="en-US" sz="2000" dirty="0" err="1" smtClean="0">
                <a:latin typeface="Arial" pitchFamily="34" charset="0"/>
                <a:cs typeface="Arial" pitchFamily="34" charset="0"/>
              </a:rPr>
              <a:t>années</a:t>
            </a:r>
            <a:r>
              <a:rPr lang="en-US" sz="2000" dirty="0" smtClean="0">
                <a:latin typeface="Arial" pitchFamily="34" charset="0"/>
                <a:cs typeface="Arial" pitchFamily="34" charset="0"/>
              </a:rPr>
              <a:t> 80, les </a:t>
            </a:r>
            <a:r>
              <a:rPr lang="en-US" sz="2000" dirty="0" err="1" smtClean="0">
                <a:latin typeface="Arial" pitchFamily="34" charset="0"/>
                <a:cs typeface="Arial" pitchFamily="34" charset="0"/>
              </a:rPr>
              <a:t>stratégies</a:t>
            </a:r>
            <a:r>
              <a:rPr lang="en-US" sz="2000" dirty="0" smtClean="0">
                <a:latin typeface="Arial" pitchFamily="34" charset="0"/>
                <a:cs typeface="Arial" pitchFamily="34" charset="0"/>
              </a:rPr>
              <a:t> de promotion des exportations </a:t>
            </a:r>
            <a:r>
              <a:rPr lang="en-US" sz="2000" dirty="0" err="1" smtClean="0">
                <a:latin typeface="Arial" pitchFamily="34" charset="0"/>
                <a:cs typeface="Arial" pitchFamily="34" charset="0"/>
              </a:rPr>
              <a:t>pouvant</a:t>
            </a:r>
            <a:r>
              <a:rPr lang="en-US" sz="2000" dirty="0" smtClean="0">
                <a:latin typeface="Arial" pitchFamily="34" charset="0"/>
                <a:cs typeface="Arial" pitchFamily="34" charset="0"/>
              </a:rPr>
              <a:t>  </a:t>
            </a:r>
            <a:r>
              <a:rPr lang="en-US" sz="2000" dirty="0" err="1" smtClean="0">
                <a:latin typeface="Arial" pitchFamily="34" charset="0"/>
                <a:cs typeface="Arial" pitchFamily="34" charset="0"/>
              </a:rPr>
              <a:t>leur</a:t>
            </a:r>
            <a:r>
              <a:rPr lang="en-US" sz="2000" dirty="0" smtClean="0">
                <a:latin typeface="Arial" pitchFamily="34" charset="0"/>
                <a:cs typeface="Arial" pitchFamily="34" charset="0"/>
              </a:rPr>
              <a:t> </a:t>
            </a:r>
            <a:r>
              <a:rPr lang="en-US" sz="2000" dirty="0" err="1" smtClean="0">
                <a:latin typeface="Arial" pitchFamily="34" charset="0"/>
                <a:cs typeface="Arial" pitchFamily="34" charset="0"/>
              </a:rPr>
              <a:t>permettre</a:t>
            </a:r>
            <a:r>
              <a:rPr lang="en-US" sz="2000" dirty="0" smtClean="0">
                <a:latin typeface="Arial" pitchFamily="34" charset="0"/>
                <a:cs typeface="Arial" pitchFamily="34" charset="0"/>
              </a:rPr>
              <a:t> de </a:t>
            </a:r>
            <a:r>
              <a:rPr lang="en-US" sz="2000" dirty="0" err="1" smtClean="0">
                <a:latin typeface="Arial" pitchFamily="34" charset="0"/>
                <a:cs typeface="Arial" pitchFamily="34" charset="0"/>
              </a:rPr>
              <a:t>participer</a:t>
            </a:r>
            <a:r>
              <a:rPr lang="en-US" sz="2000" dirty="0" smtClean="0">
                <a:latin typeface="Arial" pitchFamily="34" charset="0"/>
                <a:cs typeface="Arial" pitchFamily="34" charset="0"/>
              </a:rPr>
              <a:t> </a:t>
            </a:r>
            <a:r>
              <a:rPr lang="en-US" sz="2000" dirty="0" err="1" smtClean="0">
                <a:latin typeface="Arial" pitchFamily="34" charset="0"/>
                <a:cs typeface="Arial" pitchFamily="34" charset="0"/>
              </a:rPr>
              <a:t>activement</a:t>
            </a:r>
            <a:r>
              <a:rPr lang="en-US" sz="2000" dirty="0" smtClean="0">
                <a:latin typeface="Arial" pitchFamily="34" charset="0"/>
                <a:cs typeface="Arial" pitchFamily="34" charset="0"/>
              </a:rPr>
              <a:t> au commerce </a:t>
            </a:r>
            <a:r>
              <a:rPr lang="en-US" sz="2000" dirty="0" err="1" smtClean="0">
                <a:latin typeface="Arial" pitchFamily="34" charset="0"/>
                <a:cs typeface="Arial" pitchFamily="34" charset="0"/>
              </a:rPr>
              <a:t>mondial</a:t>
            </a:r>
            <a:r>
              <a:rPr lang="en-US" sz="2000" dirty="0" smtClean="0">
                <a:latin typeface="Arial" pitchFamily="34" charset="0"/>
                <a:cs typeface="Arial" pitchFamily="34" charset="0"/>
              </a:rPr>
              <a:t> et </a:t>
            </a:r>
            <a:r>
              <a:rPr lang="en-US" sz="2000" dirty="0" err="1" smtClean="0">
                <a:latin typeface="Arial" pitchFamily="34" charset="0"/>
                <a:cs typeface="Arial" pitchFamily="34" charset="0"/>
              </a:rPr>
              <a:t>ainsi</a:t>
            </a:r>
            <a:r>
              <a:rPr lang="en-US" sz="2000" dirty="0" smtClean="0">
                <a:latin typeface="Arial" pitchFamily="34" charset="0"/>
                <a:cs typeface="Arial" pitchFamily="34" charset="0"/>
              </a:rPr>
              <a:t>, de </a:t>
            </a:r>
            <a:r>
              <a:rPr lang="en-US" sz="2000" dirty="0" err="1" smtClean="0">
                <a:latin typeface="Arial" pitchFamily="34" charset="0"/>
                <a:cs typeface="Arial" pitchFamily="34" charset="0"/>
              </a:rPr>
              <a:t>promouvoir</a:t>
            </a:r>
            <a:r>
              <a:rPr lang="en-US" sz="2000" dirty="0" smtClean="0">
                <a:latin typeface="Arial" pitchFamily="34" charset="0"/>
                <a:cs typeface="Arial" pitchFamily="34" charset="0"/>
              </a:rPr>
              <a:t> </a:t>
            </a:r>
            <a:r>
              <a:rPr lang="en-US" sz="2000" dirty="0" err="1" smtClean="0">
                <a:latin typeface="Arial" pitchFamily="34" charset="0"/>
                <a:cs typeface="Arial" pitchFamily="34" charset="0"/>
              </a:rPr>
              <a:t>leur</a:t>
            </a:r>
            <a:r>
              <a:rPr lang="en-US" sz="2000" dirty="0" smtClean="0">
                <a:latin typeface="Arial" pitchFamily="34" charset="0"/>
                <a:cs typeface="Arial" pitchFamily="34" charset="0"/>
              </a:rPr>
              <a:t> </a:t>
            </a:r>
            <a:r>
              <a:rPr lang="en-US" sz="2000" dirty="0" err="1" smtClean="0">
                <a:latin typeface="Arial" pitchFamily="34" charset="0"/>
                <a:cs typeface="Arial" pitchFamily="34" charset="0"/>
              </a:rPr>
              <a:t>croissance</a:t>
            </a:r>
            <a:r>
              <a:rPr lang="en-US" sz="2000" dirty="0" smtClean="0">
                <a:latin typeface="Arial" pitchFamily="34" charset="0"/>
                <a:cs typeface="Arial" pitchFamily="34" charset="0"/>
              </a:rPr>
              <a:t> </a:t>
            </a:r>
            <a:r>
              <a:rPr lang="en-US" sz="2000" dirty="0" err="1" smtClean="0">
                <a:latin typeface="Arial" pitchFamily="34" charset="0"/>
                <a:cs typeface="Arial" pitchFamily="34" charset="0"/>
              </a:rPr>
              <a:t>économique</a:t>
            </a:r>
            <a:r>
              <a:rPr lang="en-US" sz="2000" dirty="0" smtClean="0">
                <a:latin typeface="Arial" pitchFamily="34" charset="0"/>
                <a:cs typeface="Arial" pitchFamily="34" charset="0"/>
              </a:rPr>
              <a:t>. </a:t>
            </a:r>
          </a:p>
          <a:p>
            <a:pPr lvl="0">
              <a:spcBef>
                <a:spcPts val="600"/>
              </a:spcBef>
              <a:spcAft>
                <a:spcPts val="600"/>
              </a:spcAft>
              <a:buFont typeface="Wingdings" pitchFamily="2" charset="2"/>
              <a:buChar char="Ø"/>
            </a:pPr>
            <a:r>
              <a:rPr lang="en-US" sz="2000" dirty="0">
                <a:latin typeface="Arial" pitchFamily="34" charset="0"/>
                <a:cs typeface="Arial" pitchFamily="34" charset="0"/>
              </a:rPr>
              <a:t> </a:t>
            </a:r>
            <a:r>
              <a:rPr lang="fr-FR" sz="2000" dirty="0" smtClean="0">
                <a:latin typeface="Arial" pitchFamily="34" charset="0"/>
                <a:cs typeface="Arial" pitchFamily="34" charset="0"/>
              </a:rPr>
              <a:t>Malheureusement, jusqu’à présent, les pays africains n’ont eu que très peu d’avantages de la libéralisation des échanges malgré les réformes commerciales entreprises. La part de l’Afrique dans les exportations mondiales a fortement diminué en passant de 4,1% à 1,6% entre 1980 et 2000, et sa part dans les importations a également chuté de 3,2% à 1,3% au cours de la même période (UNCEA, 2004). </a:t>
            </a:r>
          </a:p>
          <a:p>
            <a:pPr lvl="0">
              <a:spcBef>
                <a:spcPts val="600"/>
              </a:spcBef>
              <a:spcAft>
                <a:spcPts val="600"/>
              </a:spcAft>
              <a:buFont typeface="Wingdings" pitchFamily="2" charset="2"/>
              <a:buChar char="Ø"/>
            </a:pPr>
            <a:r>
              <a:rPr lang="fr-FR" sz="2000" dirty="0" smtClean="0">
                <a:latin typeface="Arial" pitchFamily="34" charset="0"/>
                <a:cs typeface="Arial" pitchFamily="34" charset="0"/>
              </a:rPr>
              <a:t> En outre, le taux de croissance moyen du PIB est restée en dessous du seuil de 7% nécessaire pour atteindre les OMD.</a:t>
            </a:r>
            <a:endParaRPr lang="en-US" sz="2000" dirty="0" smtClean="0">
              <a:latin typeface="Arial" pitchFamily="34" charset="0"/>
              <a:cs typeface="Arial" pitchFamily="34" charset="0"/>
            </a:endParaRPr>
          </a:p>
          <a:p>
            <a:pPr lvl="0">
              <a:spcBef>
                <a:spcPts val="600"/>
              </a:spcBef>
              <a:spcAft>
                <a:spcPts val="600"/>
              </a:spcAft>
              <a:buFont typeface="Wingdings" pitchFamily="2" charset="2"/>
              <a:buChar char="Ø"/>
            </a:pPr>
            <a:r>
              <a:rPr lang="en-US" sz="2000" dirty="0" smtClean="0">
                <a:latin typeface="Arial" pitchFamily="34" charset="0"/>
                <a:cs typeface="Arial" pitchFamily="34" charset="0"/>
              </a:rPr>
              <a:t> Au contraire, </a:t>
            </a:r>
            <a:r>
              <a:rPr lang="en-US" sz="2000" b="1" i="1" dirty="0" smtClean="0">
                <a:latin typeface="Arial" pitchFamily="34" charset="0"/>
                <a:cs typeface="Arial" pitchFamily="34" charset="0"/>
              </a:rPr>
              <a:t>les </a:t>
            </a:r>
            <a:r>
              <a:rPr lang="en-US" sz="2000" b="1" i="1" dirty="0" err="1" smtClean="0">
                <a:latin typeface="Arial" pitchFamily="34" charset="0"/>
                <a:cs typeface="Arial" pitchFamily="34" charset="0"/>
              </a:rPr>
              <a:t>moteurs</a:t>
            </a:r>
            <a:r>
              <a:rPr lang="en-US" sz="2000" b="1" i="1" dirty="0" smtClean="0">
                <a:latin typeface="Arial" pitchFamily="34" charset="0"/>
                <a:cs typeface="Arial" pitchFamily="34" charset="0"/>
              </a:rPr>
              <a:t> de la </a:t>
            </a:r>
            <a:r>
              <a:rPr lang="en-US" sz="2000" b="1" i="1" dirty="0" err="1" smtClean="0">
                <a:latin typeface="Arial" pitchFamily="34" charset="0"/>
                <a:cs typeface="Arial" pitchFamily="34" charset="0"/>
              </a:rPr>
              <a:t>croissance</a:t>
            </a:r>
            <a:r>
              <a:rPr lang="en-US" sz="2000" b="1" i="1" dirty="0" smtClean="0">
                <a:latin typeface="Arial" pitchFamily="34" charset="0"/>
                <a:cs typeface="Arial" pitchFamily="34" charset="0"/>
              </a:rPr>
              <a:t> </a:t>
            </a:r>
            <a:r>
              <a:rPr lang="en-US" sz="2000" b="1" i="1" dirty="0" err="1" smtClean="0">
                <a:latin typeface="Arial" pitchFamily="34" charset="0"/>
                <a:cs typeface="Arial" pitchFamily="34" charset="0"/>
              </a:rPr>
              <a:t>économique</a:t>
            </a:r>
            <a:r>
              <a:rPr lang="en-US" sz="2000" b="1" i="1" dirty="0" smtClean="0">
                <a:latin typeface="Arial" pitchFamily="34" charset="0"/>
                <a:cs typeface="Arial" pitchFamily="34" charset="0"/>
              </a:rPr>
              <a:t> des pays </a:t>
            </a:r>
            <a:r>
              <a:rPr lang="en-US" sz="2000" b="1" i="1" dirty="0" err="1" smtClean="0">
                <a:latin typeface="Arial" pitchFamily="34" charset="0"/>
                <a:cs typeface="Arial" pitchFamily="34" charset="0"/>
              </a:rPr>
              <a:t>africains</a:t>
            </a:r>
            <a:r>
              <a:rPr lang="en-US" sz="2000" b="1" i="1" dirty="0" smtClean="0">
                <a:latin typeface="Arial" pitchFamily="34" charset="0"/>
                <a:cs typeface="Arial" pitchFamily="34" charset="0"/>
              </a:rPr>
              <a:t> </a:t>
            </a:r>
            <a:r>
              <a:rPr lang="en-US" sz="2000" b="1" i="1" dirty="0" err="1" smtClean="0">
                <a:latin typeface="Arial" pitchFamily="34" charset="0"/>
                <a:cs typeface="Arial" pitchFamily="34" charset="0"/>
              </a:rPr>
              <a:t>ont</a:t>
            </a:r>
            <a:r>
              <a:rPr lang="en-US" sz="2000" b="1" i="1" dirty="0" smtClean="0">
                <a:latin typeface="Arial" pitchFamily="34" charset="0"/>
                <a:cs typeface="Arial" pitchFamily="34" charset="0"/>
              </a:rPr>
              <a:t> </a:t>
            </a:r>
            <a:r>
              <a:rPr lang="en-US" sz="2000" b="1" i="1" dirty="0" err="1" smtClean="0">
                <a:latin typeface="Arial" pitchFamily="34" charset="0"/>
                <a:cs typeface="Arial" pitchFamily="34" charset="0"/>
              </a:rPr>
              <a:t>tendance</a:t>
            </a:r>
            <a:r>
              <a:rPr lang="en-US" sz="2000" b="1" i="1" dirty="0" smtClean="0">
                <a:latin typeface="Arial" pitchFamily="34" charset="0"/>
                <a:cs typeface="Arial" pitchFamily="34" charset="0"/>
              </a:rPr>
              <a:t> à </a:t>
            </a:r>
            <a:r>
              <a:rPr lang="en-US" sz="2000" b="1" i="1" dirty="0" err="1" smtClean="0">
                <a:latin typeface="Arial" pitchFamily="34" charset="0"/>
                <a:cs typeface="Arial" pitchFamily="34" charset="0"/>
              </a:rPr>
              <a:t>s’emballer</a:t>
            </a:r>
            <a:r>
              <a:rPr lang="en-US" sz="2000" b="1" i="1" dirty="0" smtClean="0">
                <a:latin typeface="Arial" pitchFamily="34" charset="0"/>
                <a:cs typeface="Arial" pitchFamily="34" charset="0"/>
              </a:rPr>
              <a:t> plus </a:t>
            </a:r>
            <a:r>
              <a:rPr lang="en-US" sz="2000" b="1" i="1" dirty="0" err="1" smtClean="0">
                <a:latin typeface="Arial" pitchFamily="34" charset="0"/>
                <a:cs typeface="Arial" pitchFamily="34" charset="0"/>
              </a:rPr>
              <a:t>souvent</a:t>
            </a:r>
            <a:r>
              <a:rPr lang="en-US" sz="2000" b="1" i="1" dirty="0" smtClean="0">
                <a:latin typeface="Arial" pitchFamily="34" charset="0"/>
                <a:cs typeface="Arial" pitchFamily="34" charset="0"/>
              </a:rPr>
              <a:t>, et ne </a:t>
            </a:r>
            <a:r>
              <a:rPr lang="en-US" sz="2000" b="1" i="1" dirty="0" err="1" smtClean="0">
                <a:latin typeface="Arial" pitchFamily="34" charset="0"/>
                <a:cs typeface="Arial" pitchFamily="34" charset="0"/>
              </a:rPr>
              <a:t>tournent</a:t>
            </a:r>
            <a:r>
              <a:rPr lang="en-US" sz="2000" b="1" i="1" dirty="0" smtClean="0">
                <a:latin typeface="Arial" pitchFamily="34" charset="0"/>
                <a:cs typeface="Arial" pitchFamily="34" charset="0"/>
              </a:rPr>
              <a:t> </a:t>
            </a:r>
            <a:r>
              <a:rPr lang="en-US" sz="2000" b="1" i="1" dirty="0" err="1" smtClean="0">
                <a:latin typeface="Arial" pitchFamily="34" charset="0"/>
                <a:cs typeface="Arial" pitchFamily="34" charset="0"/>
              </a:rPr>
              <a:t>qu’à</a:t>
            </a:r>
            <a:r>
              <a:rPr lang="en-US" sz="2000" b="1" i="1" dirty="0" smtClean="0">
                <a:latin typeface="Arial" pitchFamily="34" charset="0"/>
                <a:cs typeface="Arial" pitchFamily="34" charset="0"/>
              </a:rPr>
              <a:t> la suite </a:t>
            </a:r>
            <a:r>
              <a:rPr lang="en-US" sz="2000" b="1" i="1" dirty="0" err="1" smtClean="0">
                <a:latin typeface="Arial" pitchFamily="34" charset="0"/>
                <a:cs typeface="Arial" pitchFamily="34" charset="0"/>
              </a:rPr>
              <a:t>d’une</a:t>
            </a:r>
            <a:r>
              <a:rPr lang="en-US" sz="2000" b="1" i="1" dirty="0" smtClean="0">
                <a:latin typeface="Arial" pitchFamily="34" charset="0"/>
                <a:cs typeface="Arial" pitchFamily="34" charset="0"/>
              </a:rPr>
              <a:t> </a:t>
            </a:r>
            <a:r>
              <a:rPr lang="en-US" sz="2000" b="1" i="1" dirty="0" err="1" smtClean="0">
                <a:latin typeface="Arial" pitchFamily="34" charset="0"/>
                <a:cs typeface="Arial" pitchFamily="34" charset="0"/>
              </a:rPr>
              <a:t>trouvaille</a:t>
            </a:r>
            <a:r>
              <a:rPr lang="en-US" sz="2000" b="1" i="1" dirty="0" smtClean="0">
                <a:latin typeface="Arial" pitchFamily="34" charset="0"/>
                <a:cs typeface="Arial" pitchFamily="34" charset="0"/>
              </a:rPr>
              <a:t> </a:t>
            </a:r>
            <a:r>
              <a:rPr lang="en-US" sz="2000" b="1" i="1" dirty="0" err="1" smtClean="0">
                <a:latin typeface="Arial" pitchFamily="34" charset="0"/>
                <a:cs typeface="Arial" pitchFamily="34" charset="0"/>
              </a:rPr>
              <a:t>minière</a:t>
            </a:r>
            <a:r>
              <a:rPr lang="en-US" sz="2000" b="1" i="1" dirty="0" smtClean="0">
                <a:latin typeface="Arial" pitchFamily="34" charset="0"/>
                <a:cs typeface="Arial" pitchFamily="34" charset="0"/>
              </a:rPr>
              <a:t> </a:t>
            </a:r>
            <a:r>
              <a:rPr lang="en-US" sz="2000" b="1" i="1" dirty="0" err="1" smtClean="0">
                <a:latin typeface="Arial" pitchFamily="34" charset="0"/>
                <a:cs typeface="Arial" pitchFamily="34" charset="0"/>
              </a:rPr>
              <a:t>ou</a:t>
            </a:r>
            <a:r>
              <a:rPr lang="en-US" sz="2000" b="1" i="1" dirty="0" smtClean="0">
                <a:latin typeface="Arial" pitchFamily="34" charset="0"/>
                <a:cs typeface="Arial" pitchFamily="34" charset="0"/>
              </a:rPr>
              <a:t> d’un don </a:t>
            </a:r>
            <a:r>
              <a:rPr lang="en-US" sz="2000" b="1" i="1" dirty="0" err="1" smtClean="0">
                <a:latin typeface="Arial" pitchFamily="34" charset="0"/>
                <a:cs typeface="Arial" pitchFamily="34" charset="0"/>
              </a:rPr>
              <a:t>gracieux</a:t>
            </a:r>
            <a:r>
              <a:rPr lang="en-US" sz="2000" b="1" i="1" dirty="0" smtClean="0">
                <a:latin typeface="Arial" pitchFamily="34" charset="0"/>
                <a:cs typeface="Arial" pitchFamily="34" charset="0"/>
              </a:rPr>
              <a:t>. </a:t>
            </a:r>
            <a:endParaRPr lang="en-US" sz="2000" b="1" i="1" dirty="0">
              <a:latin typeface="Arial" pitchFamily="34" charset="0"/>
              <a:cs typeface="Arial" pitchFamily="34" charset="0"/>
            </a:endParaRPr>
          </a:p>
        </p:txBody>
      </p:sp>
      <p:sp>
        <p:nvSpPr>
          <p:cNvPr id="5" name="Titre 1"/>
          <p:cNvSpPr txBox="1">
            <a:spLocks/>
          </p:cNvSpPr>
          <p:nvPr/>
        </p:nvSpPr>
        <p:spPr>
          <a:xfrm>
            <a:off x="0" y="572686"/>
            <a:ext cx="9144000" cy="784612"/>
          </a:xfrm>
          <a:prstGeom prst="rect">
            <a:avLst/>
          </a:prstGeom>
          <a:solidFill>
            <a:srgbClr val="FFFFCC"/>
          </a:solidFill>
        </p:spPr>
        <p:txBody>
          <a:bodyPr vert="horz" lIns="91440" tIns="45720" rIns="91440" bIns="45720" rtlCol="0" anchor="ctr">
            <a:noAutofit/>
          </a:bodyPr>
          <a:lstStyle/>
          <a:p>
            <a:pPr lvl="0">
              <a:spcBef>
                <a:spcPts val="600"/>
              </a:spcBef>
              <a:spcAft>
                <a:spcPts val="600"/>
              </a:spcAft>
            </a:pPr>
            <a:r>
              <a:rPr lang="en-US" sz="1600" b="1" i="1" u="sng" dirty="0" smtClean="0">
                <a:latin typeface="Arial" pitchFamily="34" charset="0"/>
                <a:cs typeface="Arial" pitchFamily="34" charset="0"/>
              </a:rPr>
              <a:t>Promotion des exportations</a:t>
            </a:r>
            <a:r>
              <a:rPr lang="en-US" sz="1600" b="1" i="1" dirty="0" smtClean="0">
                <a:latin typeface="Arial" pitchFamily="34" charset="0"/>
                <a:cs typeface="Arial" pitchFamily="34" charset="0"/>
              </a:rPr>
              <a:t> = </a:t>
            </a:r>
            <a:r>
              <a:rPr lang="en-US" sz="1600" b="1" i="1" dirty="0" err="1" smtClean="0">
                <a:latin typeface="Arial" pitchFamily="34" charset="0"/>
                <a:cs typeface="Arial" pitchFamily="34" charset="0"/>
              </a:rPr>
              <a:t>Accroissement</a:t>
            </a:r>
            <a:r>
              <a:rPr lang="en-US" sz="1600" b="1" i="1" dirty="0" smtClean="0">
                <a:latin typeface="Arial" pitchFamily="34" charset="0"/>
                <a:cs typeface="Arial" pitchFamily="34" charset="0"/>
              </a:rPr>
              <a:t> des exportations </a:t>
            </a:r>
            <a:r>
              <a:rPr lang="en-US" sz="1600" b="1" i="1" dirty="0" err="1" smtClean="0">
                <a:latin typeface="Arial" pitchFamily="34" charset="0"/>
                <a:cs typeface="Arial" pitchFamily="34" charset="0"/>
              </a:rPr>
              <a:t>afin</a:t>
            </a:r>
            <a:r>
              <a:rPr lang="en-US" sz="1600" b="1" i="1" dirty="0" smtClean="0">
                <a:latin typeface="Arial" pitchFamily="34" charset="0"/>
                <a:cs typeface="Arial" pitchFamily="34" charset="0"/>
              </a:rPr>
              <a:t> </a:t>
            </a:r>
            <a:r>
              <a:rPr lang="en-US" sz="1600" b="1" i="1" dirty="0" err="1" smtClean="0">
                <a:latin typeface="Arial" pitchFamily="34" charset="0"/>
                <a:cs typeface="Arial" pitchFamily="34" charset="0"/>
              </a:rPr>
              <a:t>d’augmenter</a:t>
            </a:r>
            <a:r>
              <a:rPr lang="en-US" sz="1600" b="1" i="1" dirty="0" smtClean="0">
                <a:latin typeface="Arial" pitchFamily="34" charset="0"/>
                <a:cs typeface="Arial" pitchFamily="34" charset="0"/>
              </a:rPr>
              <a:t> la </a:t>
            </a:r>
            <a:r>
              <a:rPr lang="en-US" sz="1600" b="1" i="1" dirty="0" err="1" smtClean="0">
                <a:latin typeface="Arial" pitchFamily="34" charset="0"/>
                <a:cs typeface="Arial" pitchFamily="34" charset="0"/>
              </a:rPr>
              <a:t>capacité</a:t>
            </a:r>
            <a:r>
              <a:rPr lang="en-US" sz="1600" b="1" i="1" dirty="0" smtClean="0">
                <a:latin typeface="Arial" pitchFamily="34" charset="0"/>
                <a:cs typeface="Arial" pitchFamily="34" charset="0"/>
              </a:rPr>
              <a:t> </a:t>
            </a:r>
            <a:r>
              <a:rPr lang="en-US" sz="1600" b="1" i="1" dirty="0" err="1" smtClean="0">
                <a:latin typeface="Arial" pitchFamily="34" charset="0"/>
                <a:cs typeface="Arial" pitchFamily="34" charset="0"/>
              </a:rPr>
              <a:t>d’importations</a:t>
            </a:r>
            <a:r>
              <a:rPr lang="en-US" sz="1600" b="1" i="1" dirty="0" smtClean="0">
                <a:latin typeface="Arial" pitchFamily="34" charset="0"/>
                <a:cs typeface="Arial" pitchFamily="34" charset="0"/>
              </a:rPr>
              <a:t> </a:t>
            </a:r>
            <a:r>
              <a:rPr lang="en-US" sz="1600" b="1" i="1" dirty="0" err="1" smtClean="0">
                <a:latin typeface="Arial" pitchFamily="34" charset="0"/>
                <a:cs typeface="Arial" pitchFamily="34" charset="0"/>
              </a:rPr>
              <a:t>nécessaire</a:t>
            </a:r>
            <a:r>
              <a:rPr lang="en-US" sz="1600" b="1" i="1" dirty="0" smtClean="0">
                <a:latin typeface="Arial" pitchFamily="34" charset="0"/>
                <a:cs typeface="Arial" pitchFamily="34" charset="0"/>
              </a:rPr>
              <a:t> à la production et </a:t>
            </a:r>
            <a:r>
              <a:rPr lang="en-US" sz="1600" b="1" i="1" dirty="0" err="1" smtClean="0">
                <a:latin typeface="Arial" pitchFamily="34" charset="0"/>
                <a:cs typeface="Arial" pitchFamily="34" charset="0"/>
              </a:rPr>
              <a:t>stimuler</a:t>
            </a:r>
            <a:r>
              <a:rPr lang="en-US" sz="1600" b="1" i="1" dirty="0" smtClean="0">
                <a:latin typeface="Arial" pitchFamily="34" charset="0"/>
                <a:cs typeface="Arial" pitchFamily="34" charset="0"/>
              </a:rPr>
              <a:t> la </a:t>
            </a:r>
            <a:r>
              <a:rPr lang="en-US" sz="1600" b="1" i="1" dirty="0" err="1" smtClean="0">
                <a:latin typeface="Arial" pitchFamily="34" charset="0"/>
                <a:cs typeface="Arial" pitchFamily="34" charset="0"/>
              </a:rPr>
              <a:t>demande</a:t>
            </a:r>
            <a:r>
              <a:rPr lang="en-US" sz="1600" b="1" i="1" dirty="0" smtClean="0">
                <a:latin typeface="Arial" pitchFamily="34" charset="0"/>
                <a:cs typeface="Arial" pitchFamily="34" charset="0"/>
              </a:rPr>
              <a:t> des </a:t>
            </a:r>
            <a:r>
              <a:rPr lang="en-US" sz="1600" b="1" i="1" dirty="0" err="1" smtClean="0">
                <a:latin typeface="Arial" pitchFamily="34" charset="0"/>
                <a:cs typeface="Arial" pitchFamily="34" charset="0"/>
              </a:rPr>
              <a:t>biens</a:t>
            </a:r>
            <a:r>
              <a:rPr lang="en-US" sz="1600" b="1" i="1" dirty="0" smtClean="0">
                <a:latin typeface="Arial" pitchFamily="34" charset="0"/>
                <a:cs typeface="Arial" pitchFamily="34" charset="0"/>
              </a:rPr>
              <a:t> </a:t>
            </a:r>
            <a:r>
              <a:rPr lang="en-US" sz="1600" b="1" i="1" dirty="0" err="1" smtClean="0">
                <a:latin typeface="Arial" pitchFamily="34" charset="0"/>
                <a:cs typeface="Arial" pitchFamily="34" charset="0"/>
              </a:rPr>
              <a:t>produits</a:t>
            </a:r>
            <a:r>
              <a:rPr lang="en-US" sz="1600" b="1" i="1" dirty="0" smtClean="0">
                <a:latin typeface="Arial" pitchFamily="34" charset="0"/>
                <a:cs typeface="Arial" pitchFamily="34" charset="0"/>
              </a:rPr>
              <a:t>. </a:t>
            </a:r>
            <a:r>
              <a:rPr lang="en-US" sz="1600" b="1" i="1" dirty="0" err="1" smtClean="0">
                <a:latin typeface="Arial" pitchFamily="34" charset="0"/>
                <a:cs typeface="Arial" pitchFamily="34" charset="0"/>
              </a:rPr>
              <a:t>Cette</a:t>
            </a:r>
            <a:r>
              <a:rPr lang="en-US" sz="1600" b="1" i="1" dirty="0" smtClean="0">
                <a:latin typeface="Arial" pitchFamily="34" charset="0"/>
                <a:cs typeface="Arial" pitchFamily="34" charset="0"/>
              </a:rPr>
              <a:t> </a:t>
            </a:r>
            <a:r>
              <a:rPr lang="en-US" sz="1600" b="1" i="1" dirty="0" err="1" smtClean="0">
                <a:latin typeface="Arial" pitchFamily="34" charset="0"/>
                <a:cs typeface="Arial" pitchFamily="34" charset="0"/>
              </a:rPr>
              <a:t>stratégie</a:t>
            </a:r>
            <a:r>
              <a:rPr lang="en-US" sz="1600" b="1" i="1" dirty="0" smtClean="0">
                <a:latin typeface="Arial" pitchFamily="34" charset="0"/>
                <a:cs typeface="Arial" pitchFamily="34" charset="0"/>
              </a:rPr>
              <a:t> </a:t>
            </a:r>
            <a:r>
              <a:rPr lang="en-US" sz="1600" b="1" i="1" dirty="0" err="1" smtClean="0">
                <a:latin typeface="Arial" pitchFamily="34" charset="0"/>
                <a:cs typeface="Arial" pitchFamily="34" charset="0"/>
              </a:rPr>
              <a:t>prône</a:t>
            </a:r>
            <a:r>
              <a:rPr lang="en-US" sz="1600" b="1" i="1" dirty="0" smtClean="0">
                <a:latin typeface="Arial" pitchFamily="34" charset="0"/>
                <a:cs typeface="Arial" pitchFamily="34" charset="0"/>
              </a:rPr>
              <a:t> </a:t>
            </a:r>
            <a:r>
              <a:rPr lang="en-US" sz="1600" b="1" i="1" dirty="0" err="1" smtClean="0">
                <a:latin typeface="Arial" pitchFamily="34" charset="0"/>
                <a:cs typeface="Arial" pitchFamily="34" charset="0"/>
              </a:rPr>
              <a:t>l’ouverture</a:t>
            </a:r>
            <a:r>
              <a:rPr lang="en-US" sz="1600" b="1" i="1" dirty="0" smtClean="0">
                <a:latin typeface="Arial" pitchFamily="34" charset="0"/>
                <a:cs typeface="Arial" pitchFamily="34" charset="0"/>
              </a:rPr>
              <a:t> des </a:t>
            </a:r>
            <a:r>
              <a:rPr lang="en-US" sz="1600" b="1" i="1" dirty="0" err="1" smtClean="0">
                <a:latin typeface="Arial" pitchFamily="34" charset="0"/>
                <a:cs typeface="Arial" pitchFamily="34" charset="0"/>
              </a:rPr>
              <a:t>marchés</a:t>
            </a:r>
            <a:r>
              <a:rPr lang="en-US" sz="1600" b="1" i="1" dirty="0" smtClean="0">
                <a:latin typeface="Arial" pitchFamily="34" charset="0"/>
                <a:cs typeface="Arial" pitchFamily="34" charset="0"/>
              </a:rPr>
              <a:t> à la concurrence   </a:t>
            </a:r>
            <a:endParaRPr lang="fr-FR" sz="1600" b="1" i="1"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0" y="-5660"/>
            <a:ext cx="9143999" cy="571503"/>
          </a:xfrm>
          <a:solidFill>
            <a:srgbClr val="00B050"/>
          </a:solidFill>
        </p:spPr>
        <p:txBody>
          <a:bodyPr>
            <a:noAutofit/>
          </a:bodyPr>
          <a:lstStyle/>
          <a:p>
            <a:pPr algn="l"/>
            <a:r>
              <a:rPr lang="fr-FR" sz="3600" b="1" dirty="0" smtClean="0">
                <a:solidFill>
                  <a:schemeClr val="bg1"/>
                </a:solidFill>
                <a:latin typeface="Arial" pitchFamily="34" charset="0"/>
                <a:cs typeface="Arial" pitchFamily="34" charset="0"/>
              </a:rPr>
              <a:t>Problématique et hypothèse</a:t>
            </a:r>
            <a:endParaRPr lang="fr-FR" sz="3600" b="1" dirty="0">
              <a:solidFill>
                <a:schemeClr val="bg1"/>
              </a:solidFill>
              <a:latin typeface="Arial" pitchFamily="34" charset="0"/>
              <a:cs typeface="Arial" pitchFamily="34" charset="0"/>
            </a:endParaRPr>
          </a:p>
        </p:txBody>
      </p:sp>
      <p:sp>
        <p:nvSpPr>
          <p:cNvPr id="9" name="Titre 1"/>
          <p:cNvSpPr txBox="1">
            <a:spLocks/>
          </p:cNvSpPr>
          <p:nvPr/>
        </p:nvSpPr>
        <p:spPr>
          <a:xfrm>
            <a:off x="214282" y="3844749"/>
            <a:ext cx="8676799" cy="2643206"/>
          </a:xfrm>
          <a:prstGeom prst="rect">
            <a:avLst/>
          </a:prstGeom>
        </p:spPr>
        <p:txBody>
          <a:bodyPr vert="horz" lIns="91440" tIns="45720" rIns="91440" bIns="45720" rtlCol="0" anchor="ctr">
            <a:noAutofit/>
          </a:bodyPr>
          <a:lstStyle/>
          <a:p>
            <a:pPr lvl="0">
              <a:spcBef>
                <a:spcPts val="600"/>
              </a:spcBef>
              <a:spcAft>
                <a:spcPts val="600"/>
              </a:spcAft>
              <a:buFont typeface="Wingdings" pitchFamily="2" charset="2"/>
              <a:buChar char="Ø"/>
            </a:pPr>
            <a:r>
              <a:rPr lang="en-US" sz="2500" dirty="0" smtClean="0">
                <a:latin typeface="Arial" pitchFamily="34" charset="0"/>
                <a:cs typeface="Arial" pitchFamily="34" charset="0"/>
              </a:rPr>
              <a:t> </a:t>
            </a:r>
            <a:r>
              <a:rPr lang="fr-FR" sz="2500" dirty="0" smtClean="0">
                <a:latin typeface="Arial" pitchFamily="34" charset="0"/>
                <a:cs typeface="Arial" pitchFamily="34" charset="0"/>
              </a:rPr>
              <a:t>La plupart des pays qui ont mené des politiques de substitution d’importations ont diversifié leurs exportations (Brésil, Inde, Chine). </a:t>
            </a:r>
            <a:endParaRPr lang="en-US" sz="2500" dirty="0" smtClean="0">
              <a:latin typeface="Arial" pitchFamily="34" charset="0"/>
              <a:cs typeface="Arial" pitchFamily="34" charset="0"/>
            </a:endParaRPr>
          </a:p>
          <a:p>
            <a:pPr>
              <a:spcBef>
                <a:spcPts val="600"/>
              </a:spcBef>
              <a:spcAft>
                <a:spcPts val="600"/>
              </a:spcAft>
              <a:buFont typeface="Wingdings" pitchFamily="2" charset="2"/>
              <a:buChar char="Ø"/>
            </a:pPr>
            <a:r>
              <a:rPr lang="en-US" sz="2500" dirty="0" smtClean="0">
                <a:latin typeface="Arial" pitchFamily="34" charset="0"/>
                <a:cs typeface="Arial" pitchFamily="34" charset="0"/>
              </a:rPr>
              <a:t> </a:t>
            </a:r>
            <a:r>
              <a:rPr lang="fr-FR" sz="2500" dirty="0" smtClean="0">
                <a:latin typeface="Arial" pitchFamily="34" charset="0"/>
                <a:cs typeface="Arial" pitchFamily="34" charset="0"/>
              </a:rPr>
              <a:t>Les pays qui ont eu les plus grands succès à l’exportation (Corée du Sud, Brésil, Mexique, Chine) sont passés par une ou des phases préalables de substitution aux importations.</a:t>
            </a:r>
            <a:endParaRPr lang="en-US" sz="2500" dirty="0">
              <a:latin typeface="Arial" pitchFamily="34" charset="0"/>
              <a:cs typeface="Arial" pitchFamily="34" charset="0"/>
            </a:endParaRPr>
          </a:p>
        </p:txBody>
      </p:sp>
      <p:sp>
        <p:nvSpPr>
          <p:cNvPr id="5" name="Titre 1"/>
          <p:cNvSpPr txBox="1">
            <a:spLocks/>
          </p:cNvSpPr>
          <p:nvPr/>
        </p:nvSpPr>
        <p:spPr>
          <a:xfrm>
            <a:off x="0" y="1451881"/>
            <a:ext cx="9144000" cy="2143140"/>
          </a:xfrm>
          <a:prstGeom prst="rect">
            <a:avLst/>
          </a:prstGeom>
        </p:spPr>
        <p:txBody>
          <a:bodyPr vert="horz" lIns="91440" tIns="45720" rIns="91440" bIns="45720" rtlCol="0" anchor="ctr">
            <a:noAutofit/>
          </a:bodyPr>
          <a:lstStyle/>
          <a:p>
            <a:pPr lvl="0">
              <a:spcBef>
                <a:spcPts val="600"/>
              </a:spcBef>
              <a:spcAft>
                <a:spcPts val="600"/>
              </a:spcAft>
            </a:pPr>
            <a:r>
              <a:rPr lang="en-US" sz="2500" b="1" i="1" u="sng" dirty="0" err="1" smtClean="0">
                <a:latin typeface="Arial" pitchFamily="34" charset="0"/>
                <a:cs typeface="Arial" pitchFamily="34" charset="0"/>
              </a:rPr>
              <a:t>Hypothèse</a:t>
            </a:r>
            <a:r>
              <a:rPr lang="en-US" sz="2500" b="1" i="1" u="sng" dirty="0" smtClean="0">
                <a:latin typeface="Arial" pitchFamily="34" charset="0"/>
                <a:cs typeface="Arial" pitchFamily="34" charset="0"/>
              </a:rPr>
              <a:t> :</a:t>
            </a:r>
          </a:p>
          <a:p>
            <a:pPr lvl="0">
              <a:spcBef>
                <a:spcPts val="600"/>
              </a:spcBef>
              <a:spcAft>
                <a:spcPts val="600"/>
              </a:spcAft>
            </a:pPr>
            <a:r>
              <a:rPr lang="en-US" sz="2500" i="1" dirty="0" smtClean="0">
                <a:latin typeface="Arial" pitchFamily="34" charset="0"/>
                <a:cs typeface="Arial" pitchFamily="34" charset="0"/>
              </a:rPr>
              <a:t>La </a:t>
            </a:r>
            <a:r>
              <a:rPr lang="en-US" sz="2500" i="1" dirty="0" err="1" smtClean="0">
                <a:latin typeface="Arial" pitchFamily="34" charset="0"/>
                <a:cs typeface="Arial" pitchFamily="34" charset="0"/>
              </a:rPr>
              <a:t>combinaison</a:t>
            </a:r>
            <a:r>
              <a:rPr lang="en-US" sz="2500" i="1" dirty="0" smtClean="0">
                <a:latin typeface="Arial" pitchFamily="34" charset="0"/>
                <a:cs typeface="Arial" pitchFamily="34" charset="0"/>
              </a:rPr>
              <a:t> des </a:t>
            </a:r>
            <a:r>
              <a:rPr lang="en-US" sz="2500" i="1" dirty="0" err="1" smtClean="0">
                <a:latin typeface="Arial" pitchFamily="34" charset="0"/>
                <a:cs typeface="Arial" pitchFamily="34" charset="0"/>
              </a:rPr>
              <a:t>deux</a:t>
            </a:r>
            <a:r>
              <a:rPr lang="en-US" sz="2500" i="1" dirty="0" smtClean="0">
                <a:latin typeface="Arial" pitchFamily="34" charset="0"/>
                <a:cs typeface="Arial" pitchFamily="34" charset="0"/>
              </a:rPr>
              <a:t> </a:t>
            </a:r>
            <a:r>
              <a:rPr lang="en-US" sz="2500" i="1" dirty="0" err="1" smtClean="0">
                <a:latin typeface="Arial" pitchFamily="34" charset="0"/>
                <a:cs typeface="Arial" pitchFamily="34" charset="0"/>
              </a:rPr>
              <a:t>groupes</a:t>
            </a:r>
            <a:r>
              <a:rPr lang="en-US" sz="2500" i="1" dirty="0" smtClean="0">
                <a:latin typeface="Arial" pitchFamily="34" charset="0"/>
                <a:cs typeface="Arial" pitchFamily="34" charset="0"/>
              </a:rPr>
              <a:t> de </a:t>
            </a:r>
            <a:r>
              <a:rPr lang="en-US" sz="2500" i="1" dirty="0" err="1" smtClean="0">
                <a:latin typeface="Arial" pitchFamily="34" charset="0"/>
                <a:cs typeface="Arial" pitchFamily="34" charset="0"/>
              </a:rPr>
              <a:t>politiques</a:t>
            </a:r>
            <a:r>
              <a:rPr lang="en-US" sz="2500" i="1" dirty="0" smtClean="0">
                <a:latin typeface="Arial" pitchFamily="34" charset="0"/>
                <a:cs typeface="Arial" pitchFamily="34" charset="0"/>
              </a:rPr>
              <a:t> : “substitution des importations” et “promotion des exportations”, conduit à </a:t>
            </a:r>
            <a:r>
              <a:rPr lang="en-US" sz="2500" i="1" dirty="0" err="1" smtClean="0">
                <a:latin typeface="Arial" pitchFamily="34" charset="0"/>
                <a:cs typeface="Arial" pitchFamily="34" charset="0"/>
              </a:rPr>
              <a:t>une</a:t>
            </a:r>
            <a:r>
              <a:rPr lang="en-US" sz="2500" i="1" dirty="0" smtClean="0">
                <a:latin typeface="Arial" pitchFamily="34" charset="0"/>
                <a:cs typeface="Arial" pitchFamily="34" charset="0"/>
              </a:rPr>
              <a:t> </a:t>
            </a:r>
            <a:r>
              <a:rPr lang="en-US" sz="2500" i="1" dirty="0" err="1" smtClean="0">
                <a:latin typeface="Arial" pitchFamily="34" charset="0"/>
                <a:cs typeface="Arial" pitchFamily="34" charset="0"/>
              </a:rPr>
              <a:t>croissance</a:t>
            </a:r>
            <a:r>
              <a:rPr lang="en-US" sz="2500" i="1" dirty="0" smtClean="0">
                <a:latin typeface="Arial" pitchFamily="34" charset="0"/>
                <a:cs typeface="Arial" pitchFamily="34" charset="0"/>
              </a:rPr>
              <a:t> </a:t>
            </a:r>
            <a:r>
              <a:rPr lang="en-US" sz="2500" i="1" dirty="0" err="1" smtClean="0">
                <a:latin typeface="Arial" pitchFamily="34" charset="0"/>
                <a:cs typeface="Arial" pitchFamily="34" charset="0"/>
              </a:rPr>
              <a:t>économique</a:t>
            </a:r>
            <a:r>
              <a:rPr lang="en-US" sz="2500" i="1" dirty="0" smtClean="0">
                <a:latin typeface="Arial" pitchFamily="34" charset="0"/>
                <a:cs typeface="Arial" pitchFamily="34" charset="0"/>
              </a:rPr>
              <a:t> forte des pays </a:t>
            </a:r>
            <a:r>
              <a:rPr lang="en-US" sz="2500" i="1" dirty="0" err="1" smtClean="0">
                <a:latin typeface="Arial" pitchFamily="34" charset="0"/>
                <a:cs typeface="Arial" pitchFamily="34" charset="0"/>
              </a:rPr>
              <a:t>africains</a:t>
            </a:r>
            <a:r>
              <a:rPr lang="en-US" sz="2500" i="1" dirty="0" smtClean="0">
                <a:latin typeface="Arial" pitchFamily="34" charset="0"/>
                <a:cs typeface="Arial" pitchFamily="34" charset="0"/>
              </a:rPr>
              <a:t>, </a:t>
            </a:r>
            <a:r>
              <a:rPr lang="en-US" sz="2500" i="1" dirty="0" err="1" smtClean="0">
                <a:latin typeface="Arial" pitchFamily="34" charset="0"/>
                <a:cs typeface="Arial" pitchFamily="34" charset="0"/>
              </a:rPr>
              <a:t>qu’un</a:t>
            </a:r>
            <a:r>
              <a:rPr lang="en-US" sz="2500" i="1" dirty="0" smtClean="0">
                <a:latin typeface="Arial" pitchFamily="34" charset="0"/>
                <a:cs typeface="Arial" pitchFamily="34" charset="0"/>
              </a:rPr>
              <a:t> </a:t>
            </a:r>
            <a:r>
              <a:rPr lang="en-US" sz="2500" i="1" dirty="0" err="1" smtClean="0">
                <a:latin typeface="Arial" pitchFamily="34" charset="0"/>
                <a:cs typeface="Arial" pitchFamily="34" charset="0"/>
              </a:rPr>
              <a:t>seul</a:t>
            </a:r>
            <a:r>
              <a:rPr lang="en-US" sz="2500" i="1" dirty="0" smtClean="0">
                <a:latin typeface="Arial" pitchFamily="34" charset="0"/>
                <a:cs typeface="Arial" pitchFamily="34" charset="0"/>
              </a:rPr>
              <a:t> </a:t>
            </a:r>
            <a:r>
              <a:rPr lang="en-US" sz="2500" i="1" dirty="0" err="1" smtClean="0">
                <a:latin typeface="Arial" pitchFamily="34" charset="0"/>
                <a:cs typeface="Arial" pitchFamily="34" charset="0"/>
              </a:rPr>
              <a:t>groupe</a:t>
            </a:r>
            <a:r>
              <a:rPr lang="en-US" sz="2500" i="1" dirty="0" smtClean="0">
                <a:latin typeface="Arial" pitchFamily="34" charset="0"/>
                <a:cs typeface="Arial" pitchFamily="34" charset="0"/>
              </a:rPr>
              <a:t> de </a:t>
            </a:r>
            <a:r>
              <a:rPr lang="en-US" sz="2500" i="1" dirty="0" err="1" smtClean="0">
                <a:latin typeface="Arial" pitchFamily="34" charset="0"/>
                <a:cs typeface="Arial" pitchFamily="34" charset="0"/>
              </a:rPr>
              <a:t>politiques</a:t>
            </a:r>
            <a:r>
              <a:rPr lang="en-US" sz="2500" i="1" dirty="0" smtClean="0">
                <a:latin typeface="Arial" pitchFamily="34" charset="0"/>
                <a:cs typeface="Arial" pitchFamily="34" charset="0"/>
              </a:rPr>
              <a:t>.</a:t>
            </a:r>
            <a:endParaRPr lang="fr-FR" sz="2500" i="1" dirty="0">
              <a:latin typeface="Arial" pitchFamily="34" charset="0"/>
              <a:cs typeface="Arial" pitchFamily="34" charset="0"/>
            </a:endParaRPr>
          </a:p>
        </p:txBody>
      </p:sp>
      <p:sp>
        <p:nvSpPr>
          <p:cNvPr id="6" name="Titre 1"/>
          <p:cNvSpPr txBox="1">
            <a:spLocks/>
          </p:cNvSpPr>
          <p:nvPr/>
        </p:nvSpPr>
        <p:spPr>
          <a:xfrm>
            <a:off x="0" y="572686"/>
            <a:ext cx="9144000" cy="713174"/>
          </a:xfrm>
          <a:prstGeom prst="rect">
            <a:avLst/>
          </a:prstGeom>
          <a:solidFill>
            <a:srgbClr val="FFFFCC"/>
          </a:solidFill>
        </p:spPr>
        <p:txBody>
          <a:bodyPr vert="horz" lIns="91440" tIns="45720" rIns="91440" bIns="45720" rtlCol="0" anchor="ctr">
            <a:noAutofit/>
          </a:bodyPr>
          <a:lstStyle/>
          <a:p>
            <a:pPr lvl="0">
              <a:spcBef>
                <a:spcPts val="600"/>
              </a:spcBef>
              <a:spcAft>
                <a:spcPts val="600"/>
              </a:spcAft>
            </a:pPr>
            <a:r>
              <a:rPr lang="en-US" sz="2200" b="1" i="1" dirty="0" err="1" smtClean="0">
                <a:solidFill>
                  <a:srgbClr val="FF0000"/>
                </a:solidFill>
                <a:latin typeface="Arial" pitchFamily="34" charset="0"/>
                <a:cs typeface="Arial" pitchFamily="34" charset="0"/>
              </a:rPr>
              <a:t>Pourquoi</a:t>
            </a:r>
            <a:r>
              <a:rPr lang="en-US" sz="2200" b="1" i="1" dirty="0" smtClean="0">
                <a:solidFill>
                  <a:srgbClr val="FF0000"/>
                </a:solidFill>
                <a:latin typeface="Arial" pitchFamily="34" charset="0"/>
                <a:cs typeface="Arial" pitchFamily="34" charset="0"/>
              </a:rPr>
              <a:t> </a:t>
            </a:r>
            <a:r>
              <a:rPr lang="en-US" sz="2200" b="1" i="1" dirty="0" err="1" smtClean="0">
                <a:solidFill>
                  <a:srgbClr val="FF0000"/>
                </a:solidFill>
                <a:latin typeface="Arial" pitchFamily="34" charset="0"/>
                <a:cs typeface="Arial" pitchFamily="34" charset="0"/>
              </a:rPr>
              <a:t>l’échec</a:t>
            </a:r>
            <a:r>
              <a:rPr lang="en-US" sz="2200" b="1" i="1" dirty="0" smtClean="0">
                <a:solidFill>
                  <a:srgbClr val="FF0000"/>
                </a:solidFill>
                <a:latin typeface="Arial" pitchFamily="34" charset="0"/>
                <a:cs typeface="Arial" pitchFamily="34" charset="0"/>
              </a:rPr>
              <a:t> des </a:t>
            </a:r>
            <a:r>
              <a:rPr lang="en-US" sz="2200" b="1" i="1" dirty="0" err="1" smtClean="0">
                <a:solidFill>
                  <a:srgbClr val="FF0000"/>
                </a:solidFill>
                <a:latin typeface="Arial" pitchFamily="34" charset="0"/>
                <a:cs typeface="Arial" pitchFamily="34" charset="0"/>
              </a:rPr>
              <a:t>politiques</a:t>
            </a:r>
            <a:r>
              <a:rPr lang="en-US" sz="2200" b="1" i="1" dirty="0" smtClean="0">
                <a:solidFill>
                  <a:srgbClr val="FF0000"/>
                </a:solidFill>
                <a:latin typeface="Arial" pitchFamily="34" charset="0"/>
                <a:cs typeface="Arial" pitchFamily="34" charset="0"/>
              </a:rPr>
              <a:t> de substitution des importations et des </a:t>
            </a:r>
            <a:r>
              <a:rPr lang="en-US" sz="2200" b="1" i="1" dirty="0" err="1" smtClean="0">
                <a:solidFill>
                  <a:srgbClr val="FF0000"/>
                </a:solidFill>
                <a:latin typeface="Arial" pitchFamily="34" charset="0"/>
                <a:cs typeface="Arial" pitchFamily="34" charset="0"/>
              </a:rPr>
              <a:t>politiques</a:t>
            </a:r>
            <a:r>
              <a:rPr lang="en-US" sz="2200" b="1" i="1" dirty="0" smtClean="0">
                <a:solidFill>
                  <a:srgbClr val="FF0000"/>
                </a:solidFill>
                <a:latin typeface="Arial" pitchFamily="34" charset="0"/>
                <a:cs typeface="Arial" pitchFamily="34" charset="0"/>
              </a:rPr>
              <a:t> de promotion des exportations ?</a:t>
            </a:r>
            <a:endParaRPr lang="fr-FR" sz="2200" b="1" i="1" dirty="0">
              <a:solidFill>
                <a:srgbClr val="FF0000"/>
              </a:solidFill>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0" y="-5660"/>
            <a:ext cx="9143999" cy="571503"/>
          </a:xfrm>
          <a:solidFill>
            <a:srgbClr val="00B050"/>
          </a:solidFill>
        </p:spPr>
        <p:txBody>
          <a:bodyPr>
            <a:noAutofit/>
          </a:bodyPr>
          <a:lstStyle/>
          <a:p>
            <a:pPr algn="l"/>
            <a:r>
              <a:rPr lang="fr-FR" sz="3600" b="1" dirty="0" smtClean="0">
                <a:solidFill>
                  <a:schemeClr val="bg1"/>
                </a:solidFill>
                <a:latin typeface="Arial" pitchFamily="34" charset="0"/>
                <a:cs typeface="Arial" pitchFamily="34" charset="0"/>
              </a:rPr>
              <a:t>Données et méthodologie empirique</a:t>
            </a:r>
            <a:endParaRPr lang="fr-FR" sz="3600" b="1" dirty="0">
              <a:solidFill>
                <a:schemeClr val="bg1"/>
              </a:solidFill>
              <a:latin typeface="Arial" pitchFamily="34" charset="0"/>
              <a:cs typeface="Arial" pitchFamily="34" charset="0"/>
            </a:endParaRPr>
          </a:p>
        </p:txBody>
      </p:sp>
      <p:sp>
        <p:nvSpPr>
          <p:cNvPr id="9" name="Titre 1"/>
          <p:cNvSpPr txBox="1">
            <a:spLocks/>
          </p:cNvSpPr>
          <p:nvPr/>
        </p:nvSpPr>
        <p:spPr>
          <a:xfrm>
            <a:off x="214282" y="642918"/>
            <a:ext cx="8786874" cy="6189324"/>
          </a:xfrm>
          <a:prstGeom prst="rect">
            <a:avLst/>
          </a:prstGeom>
        </p:spPr>
        <p:txBody>
          <a:bodyPr vert="horz" lIns="91440" tIns="45720" rIns="91440" bIns="45720" rtlCol="0" anchor="ctr">
            <a:noAutofit/>
          </a:bodyPr>
          <a:lstStyle/>
          <a:p>
            <a:pPr lvl="0">
              <a:spcBef>
                <a:spcPts val="600"/>
              </a:spcBef>
              <a:spcAft>
                <a:spcPts val="600"/>
              </a:spcAft>
              <a:buFont typeface="Wingdings" pitchFamily="2" charset="2"/>
              <a:buChar char="Ø"/>
            </a:pPr>
            <a:r>
              <a:rPr lang="en-US" sz="1900" dirty="0" smtClean="0">
                <a:latin typeface="Arial" pitchFamily="34" charset="0"/>
                <a:cs typeface="Arial" pitchFamily="34" charset="0"/>
              </a:rPr>
              <a:t> Le </a:t>
            </a:r>
            <a:r>
              <a:rPr lang="en-US" sz="1900" dirty="0" err="1" smtClean="0">
                <a:latin typeface="Arial" pitchFamily="34" charset="0"/>
                <a:cs typeface="Arial" pitchFamily="34" charset="0"/>
              </a:rPr>
              <a:t>modèle</a:t>
            </a:r>
            <a:r>
              <a:rPr lang="en-US" sz="1900" dirty="0" smtClean="0">
                <a:latin typeface="Arial" pitchFamily="34" charset="0"/>
                <a:cs typeface="Arial" pitchFamily="34" charset="0"/>
              </a:rPr>
              <a:t> </a:t>
            </a:r>
            <a:r>
              <a:rPr lang="en-US" sz="1900" dirty="0" err="1" smtClean="0">
                <a:latin typeface="Arial" pitchFamily="34" charset="0"/>
                <a:cs typeface="Arial" pitchFamily="34" charset="0"/>
              </a:rPr>
              <a:t>théorique</a:t>
            </a:r>
            <a:r>
              <a:rPr lang="en-US" sz="1900" dirty="0" smtClean="0">
                <a:latin typeface="Arial" pitchFamily="34" charset="0"/>
                <a:cs typeface="Arial" pitchFamily="34" charset="0"/>
              </a:rPr>
              <a:t> </a:t>
            </a:r>
            <a:r>
              <a:rPr lang="en-US" sz="1900" dirty="0" err="1" smtClean="0">
                <a:latin typeface="Arial" pitchFamily="34" charset="0"/>
                <a:cs typeface="Arial" pitchFamily="34" charset="0"/>
              </a:rPr>
              <a:t>choisit</a:t>
            </a:r>
            <a:r>
              <a:rPr lang="en-US" sz="1900" dirty="0" smtClean="0">
                <a:latin typeface="Arial" pitchFamily="34" charset="0"/>
                <a:cs typeface="Arial" pitchFamily="34" charset="0"/>
              </a:rPr>
              <a:t> </a:t>
            </a:r>
            <a:r>
              <a:rPr lang="en-US" sz="1900" dirty="0" err="1" smtClean="0">
                <a:latin typeface="Arial" pitchFamily="34" charset="0"/>
                <a:cs typeface="Arial" pitchFamily="34" charset="0"/>
              </a:rPr>
              <a:t>est</a:t>
            </a:r>
            <a:r>
              <a:rPr lang="en-US" sz="1900" dirty="0" smtClean="0">
                <a:latin typeface="Arial" pitchFamily="34" charset="0"/>
                <a:cs typeface="Arial" pitchFamily="34" charset="0"/>
              </a:rPr>
              <a:t> </a:t>
            </a:r>
            <a:r>
              <a:rPr lang="en-US" sz="1900" dirty="0" err="1" smtClean="0">
                <a:latin typeface="Arial" pitchFamily="34" charset="0"/>
                <a:cs typeface="Arial" pitchFamily="34" charset="0"/>
              </a:rPr>
              <a:t>celui</a:t>
            </a:r>
            <a:r>
              <a:rPr lang="en-US" sz="1900" dirty="0" smtClean="0">
                <a:latin typeface="Arial" pitchFamily="34" charset="0"/>
                <a:cs typeface="Arial" pitchFamily="34" charset="0"/>
              </a:rPr>
              <a:t> de Solow (1956) </a:t>
            </a:r>
            <a:r>
              <a:rPr lang="en-US" sz="1900" dirty="0" err="1" smtClean="0">
                <a:latin typeface="Arial" pitchFamily="34" charset="0"/>
                <a:cs typeface="Arial" pitchFamily="34" charset="0"/>
              </a:rPr>
              <a:t>réduit</a:t>
            </a:r>
            <a:r>
              <a:rPr lang="en-US" sz="1900" dirty="0" smtClean="0">
                <a:latin typeface="Arial" pitchFamily="34" charset="0"/>
                <a:cs typeface="Arial" pitchFamily="34" charset="0"/>
              </a:rPr>
              <a:t> au capital physique par </a:t>
            </a:r>
            <a:r>
              <a:rPr lang="en-US" sz="1900" dirty="0" err="1" smtClean="0">
                <a:latin typeface="Arial" pitchFamily="34" charset="0"/>
                <a:cs typeface="Arial" pitchFamily="34" charset="0"/>
              </a:rPr>
              <a:t>tête</a:t>
            </a:r>
            <a:r>
              <a:rPr lang="en-US" sz="1900" dirty="0" smtClean="0">
                <a:latin typeface="Arial" pitchFamily="34" charset="0"/>
                <a:cs typeface="Arial" pitchFamily="34" charset="0"/>
              </a:rPr>
              <a:t> </a:t>
            </a:r>
            <a:r>
              <a:rPr lang="en-US" sz="1900" dirty="0" err="1" smtClean="0">
                <a:latin typeface="Arial" pitchFamily="34" charset="0"/>
                <a:cs typeface="Arial" pitchFamily="34" charset="0"/>
              </a:rPr>
              <a:t>comme</a:t>
            </a:r>
            <a:r>
              <a:rPr lang="en-US" sz="1900" dirty="0" smtClean="0">
                <a:latin typeface="Arial" pitchFamily="34" charset="0"/>
                <a:cs typeface="Arial" pitchFamily="34" charset="0"/>
              </a:rPr>
              <a:t> </a:t>
            </a:r>
            <a:r>
              <a:rPr lang="en-US" sz="1900" dirty="0" err="1" smtClean="0">
                <a:latin typeface="Arial" pitchFamily="34" charset="0"/>
                <a:cs typeface="Arial" pitchFamily="34" charset="0"/>
              </a:rPr>
              <a:t>seul</a:t>
            </a:r>
            <a:r>
              <a:rPr lang="en-US" sz="1900" dirty="0" smtClean="0">
                <a:latin typeface="Arial" pitchFamily="34" charset="0"/>
                <a:cs typeface="Arial" pitchFamily="34" charset="0"/>
              </a:rPr>
              <a:t> </a:t>
            </a:r>
            <a:r>
              <a:rPr lang="en-US" sz="1900" dirty="0" err="1" smtClean="0">
                <a:latin typeface="Arial" pitchFamily="34" charset="0"/>
                <a:cs typeface="Arial" pitchFamily="34" charset="0"/>
              </a:rPr>
              <a:t>déterminant</a:t>
            </a:r>
            <a:r>
              <a:rPr lang="en-US" sz="1900" dirty="0" smtClean="0">
                <a:latin typeface="Arial" pitchFamily="34" charset="0"/>
                <a:cs typeface="Arial" pitchFamily="34" charset="0"/>
              </a:rPr>
              <a:t> de la </a:t>
            </a:r>
            <a:r>
              <a:rPr lang="en-US" sz="1900" dirty="0" err="1" smtClean="0">
                <a:latin typeface="Arial" pitchFamily="34" charset="0"/>
                <a:cs typeface="Arial" pitchFamily="34" charset="0"/>
              </a:rPr>
              <a:t>croissance</a:t>
            </a:r>
            <a:r>
              <a:rPr lang="en-US" sz="1900" dirty="0" smtClean="0">
                <a:latin typeface="Arial" pitchFamily="34" charset="0"/>
                <a:cs typeface="Arial" pitchFamily="34" charset="0"/>
              </a:rPr>
              <a:t> </a:t>
            </a:r>
            <a:r>
              <a:rPr lang="en-US" sz="1900" dirty="0" err="1" smtClean="0">
                <a:latin typeface="Arial" pitchFamily="34" charset="0"/>
                <a:cs typeface="Arial" pitchFamily="34" charset="0"/>
              </a:rPr>
              <a:t>économique</a:t>
            </a:r>
            <a:r>
              <a:rPr lang="en-US" sz="1900" dirty="0" smtClean="0">
                <a:latin typeface="Arial" pitchFamily="34" charset="0"/>
                <a:cs typeface="Arial" pitchFamily="34" charset="0"/>
              </a:rPr>
              <a:t>. </a:t>
            </a:r>
          </a:p>
          <a:p>
            <a:pPr lvl="0">
              <a:spcBef>
                <a:spcPts val="600"/>
              </a:spcBef>
              <a:spcAft>
                <a:spcPts val="600"/>
              </a:spcAft>
              <a:buFont typeface="Wingdings" pitchFamily="2" charset="2"/>
              <a:buChar char="Ø"/>
            </a:pPr>
            <a:r>
              <a:rPr lang="en-US" sz="1900" dirty="0" smtClean="0">
                <a:latin typeface="Arial" pitchFamily="34" charset="0"/>
                <a:cs typeface="Arial" pitchFamily="34" charset="0"/>
              </a:rPr>
              <a:t> </a:t>
            </a:r>
            <a:r>
              <a:rPr lang="fr-FR" sz="1900" dirty="0" smtClean="0">
                <a:latin typeface="Arial" pitchFamily="34" charset="0"/>
                <a:cs typeface="Arial" pitchFamily="34" charset="0"/>
              </a:rPr>
              <a:t>Ainsi, en plus des exportations et des importations qui sont les variables d’intérêts, l’investissement local et l’investissement direct étranger (IDE) sont considérés dans les déterminants de la croissance économique.</a:t>
            </a:r>
            <a:endParaRPr lang="en-US" sz="1900" dirty="0" smtClean="0">
              <a:latin typeface="Arial" pitchFamily="34" charset="0"/>
              <a:cs typeface="Arial" pitchFamily="34" charset="0"/>
            </a:endParaRPr>
          </a:p>
          <a:p>
            <a:pPr lvl="0">
              <a:spcBef>
                <a:spcPts val="600"/>
              </a:spcBef>
              <a:spcAft>
                <a:spcPts val="600"/>
              </a:spcAft>
              <a:buFont typeface="Wingdings" pitchFamily="2" charset="2"/>
              <a:buChar char="Ø"/>
            </a:pPr>
            <a:r>
              <a:rPr lang="en-US" sz="1900" dirty="0" smtClean="0">
                <a:latin typeface="Arial" pitchFamily="34" charset="0"/>
                <a:cs typeface="Arial" pitchFamily="34" charset="0"/>
              </a:rPr>
              <a:t> </a:t>
            </a:r>
            <a:r>
              <a:rPr lang="fr-FR" sz="1900" dirty="0" smtClean="0">
                <a:latin typeface="Arial" pitchFamily="34" charset="0"/>
                <a:cs typeface="Arial" pitchFamily="34" charset="0"/>
              </a:rPr>
              <a:t>Compte tenu de l’importance de l’aide publique au développement (ODA) dans les pays africains, nous l’avons également introduit parmi les déterminants de la croissance économique.</a:t>
            </a:r>
            <a:endParaRPr lang="en-US" sz="1900" dirty="0" smtClean="0">
              <a:latin typeface="Arial" pitchFamily="34" charset="0"/>
              <a:cs typeface="Arial" pitchFamily="34" charset="0"/>
            </a:endParaRPr>
          </a:p>
          <a:p>
            <a:pPr lvl="0">
              <a:spcBef>
                <a:spcPts val="600"/>
              </a:spcBef>
              <a:spcAft>
                <a:spcPts val="600"/>
              </a:spcAft>
              <a:buFont typeface="Wingdings" pitchFamily="2" charset="2"/>
              <a:buChar char="Ø"/>
            </a:pPr>
            <a:r>
              <a:rPr lang="en-US" sz="1900" dirty="0" smtClean="0">
                <a:latin typeface="Arial" pitchFamily="34" charset="0"/>
                <a:cs typeface="Arial" pitchFamily="34" charset="0"/>
              </a:rPr>
              <a:t> </a:t>
            </a:r>
            <a:r>
              <a:rPr lang="fr-FR" sz="1900" dirty="0" smtClean="0">
                <a:latin typeface="Arial" pitchFamily="34" charset="0"/>
                <a:cs typeface="Arial" pitchFamily="34" charset="0"/>
              </a:rPr>
              <a:t>Les données utilisées sont des observations annuelles de 34 pays africains sur 54 au total (20 autres pays ont été exclus de l’analyse à cause des données manquantes)</a:t>
            </a:r>
            <a:r>
              <a:rPr lang="en-US" sz="1900" dirty="0" smtClean="0">
                <a:latin typeface="Arial" pitchFamily="34" charset="0"/>
                <a:cs typeface="Arial" pitchFamily="34" charset="0"/>
              </a:rPr>
              <a:t> </a:t>
            </a:r>
            <a:r>
              <a:rPr lang="en-US" sz="1900" dirty="0" err="1" smtClean="0">
                <a:latin typeface="Arial" pitchFamily="34" charset="0"/>
                <a:cs typeface="Arial" pitchFamily="34" charset="0"/>
              </a:rPr>
              <a:t>sur</a:t>
            </a:r>
            <a:r>
              <a:rPr lang="en-US" sz="1900" dirty="0" smtClean="0">
                <a:latin typeface="Arial" pitchFamily="34" charset="0"/>
                <a:cs typeface="Arial" pitchFamily="34" charset="0"/>
              </a:rPr>
              <a:t> la </a:t>
            </a:r>
            <a:r>
              <a:rPr lang="en-US" sz="1900" dirty="0" err="1" smtClean="0">
                <a:latin typeface="Arial" pitchFamily="34" charset="0"/>
                <a:cs typeface="Arial" pitchFamily="34" charset="0"/>
              </a:rPr>
              <a:t>période</a:t>
            </a:r>
            <a:r>
              <a:rPr lang="en-US" sz="1900" dirty="0" smtClean="0">
                <a:latin typeface="Arial" pitchFamily="34" charset="0"/>
                <a:cs typeface="Arial" pitchFamily="34" charset="0"/>
              </a:rPr>
              <a:t> 1970-2005. </a:t>
            </a:r>
          </a:p>
          <a:p>
            <a:pPr lvl="0">
              <a:spcBef>
                <a:spcPts val="600"/>
              </a:spcBef>
              <a:spcAft>
                <a:spcPts val="600"/>
              </a:spcAft>
              <a:buFont typeface="Wingdings" pitchFamily="2" charset="2"/>
              <a:buChar char="Ø"/>
            </a:pPr>
            <a:r>
              <a:rPr lang="en-US" sz="1900" dirty="0" smtClean="0">
                <a:latin typeface="Arial" pitchFamily="34" charset="0"/>
                <a:cs typeface="Arial" pitchFamily="34" charset="0"/>
              </a:rPr>
              <a:t> </a:t>
            </a:r>
            <a:r>
              <a:rPr lang="en-US" sz="1900" dirty="0" err="1" smtClean="0">
                <a:latin typeface="Arial" pitchFamily="34" charset="0"/>
                <a:cs typeface="Arial" pitchFamily="34" charset="0"/>
              </a:rPr>
              <a:t>Elles</a:t>
            </a:r>
            <a:r>
              <a:rPr lang="en-US" sz="1900" dirty="0" smtClean="0">
                <a:latin typeface="Arial" pitchFamily="34" charset="0"/>
                <a:cs typeface="Arial" pitchFamily="34" charset="0"/>
              </a:rPr>
              <a:t> </a:t>
            </a:r>
            <a:r>
              <a:rPr lang="en-US" sz="1900" dirty="0" err="1" smtClean="0">
                <a:latin typeface="Arial" pitchFamily="34" charset="0"/>
                <a:cs typeface="Arial" pitchFamily="34" charset="0"/>
              </a:rPr>
              <a:t>proviennent</a:t>
            </a:r>
            <a:r>
              <a:rPr lang="en-US" sz="1900" dirty="0" smtClean="0">
                <a:latin typeface="Arial" pitchFamily="34" charset="0"/>
                <a:cs typeface="Arial" pitchFamily="34" charset="0"/>
              </a:rPr>
              <a:t> du CD-ROOM de la </a:t>
            </a:r>
            <a:r>
              <a:rPr lang="en-US" sz="1900" dirty="0" err="1" smtClean="0">
                <a:latin typeface="Arial" pitchFamily="34" charset="0"/>
                <a:cs typeface="Arial" pitchFamily="34" charset="0"/>
              </a:rPr>
              <a:t>Banque</a:t>
            </a:r>
            <a:r>
              <a:rPr lang="en-US" sz="1900" dirty="0" smtClean="0">
                <a:latin typeface="Arial" pitchFamily="34" charset="0"/>
                <a:cs typeface="Arial" pitchFamily="34" charset="0"/>
              </a:rPr>
              <a:t> </a:t>
            </a:r>
            <a:r>
              <a:rPr lang="en-US" sz="1900" dirty="0" err="1" smtClean="0">
                <a:latin typeface="Arial" pitchFamily="34" charset="0"/>
                <a:cs typeface="Arial" pitchFamily="34" charset="0"/>
              </a:rPr>
              <a:t>mondiale</a:t>
            </a:r>
            <a:r>
              <a:rPr lang="en-US" sz="1900" dirty="0" smtClean="0">
                <a:latin typeface="Arial" pitchFamily="34" charset="0"/>
                <a:cs typeface="Arial" pitchFamily="34" charset="0"/>
              </a:rPr>
              <a:t> (WDI 2007).</a:t>
            </a:r>
          </a:p>
          <a:p>
            <a:pPr lvl="0">
              <a:spcBef>
                <a:spcPts val="600"/>
              </a:spcBef>
              <a:spcAft>
                <a:spcPts val="600"/>
              </a:spcAft>
              <a:buFont typeface="Wingdings" pitchFamily="2" charset="2"/>
              <a:buChar char="Ø"/>
            </a:pPr>
            <a:r>
              <a:rPr lang="en-US" sz="1900" dirty="0" smtClean="0">
                <a:latin typeface="Arial" pitchFamily="34" charset="0"/>
                <a:cs typeface="Arial" pitchFamily="34" charset="0"/>
              </a:rPr>
              <a:t> </a:t>
            </a:r>
            <a:r>
              <a:rPr lang="fr-FR" sz="1900" dirty="0" smtClean="0">
                <a:latin typeface="Arial" pitchFamily="34" charset="0"/>
                <a:cs typeface="Arial" pitchFamily="34" charset="0"/>
              </a:rPr>
              <a:t>Pour apprécier la croissance économique, nous avons utilisé le taux de croissance du PIB par tête. Les autres variables : exportations, importations,  investissement local, investissement  direct étranger (IDE) et aide publique au développement (ODA) sont approchées par leur taux de croissance.</a:t>
            </a:r>
            <a:endParaRPr lang="en-US" sz="1900" dirty="0" smtClean="0">
              <a:latin typeface="Arial" pitchFamily="34" charset="0"/>
              <a:cs typeface="Arial" pitchFamily="34" charset="0"/>
            </a:endParaRPr>
          </a:p>
          <a:p>
            <a:pPr lvl="0">
              <a:spcBef>
                <a:spcPts val="600"/>
              </a:spcBef>
              <a:spcAft>
                <a:spcPts val="600"/>
              </a:spcAft>
              <a:buFont typeface="Wingdings" pitchFamily="2" charset="2"/>
              <a:buChar char="Ø"/>
            </a:pPr>
            <a:r>
              <a:rPr lang="en-US" sz="1900" dirty="0" smtClean="0">
                <a:latin typeface="Arial" pitchFamily="34" charset="0"/>
                <a:cs typeface="Arial" pitchFamily="34" charset="0"/>
              </a:rPr>
              <a:t> </a:t>
            </a:r>
            <a:r>
              <a:rPr lang="fr-FR" sz="1900" dirty="0" smtClean="0">
                <a:latin typeface="Arial" pitchFamily="34" charset="0"/>
                <a:cs typeface="Arial" pitchFamily="34" charset="0"/>
              </a:rPr>
              <a:t>Une variable </a:t>
            </a:r>
            <a:r>
              <a:rPr lang="fr-FR" sz="1900" dirty="0" err="1" smtClean="0">
                <a:latin typeface="Arial" pitchFamily="34" charset="0"/>
                <a:cs typeface="Arial" pitchFamily="34" charset="0"/>
              </a:rPr>
              <a:t>dummy</a:t>
            </a:r>
            <a:r>
              <a:rPr lang="fr-FR" sz="1900" dirty="0" smtClean="0">
                <a:latin typeface="Arial" pitchFamily="34" charset="0"/>
                <a:cs typeface="Arial" pitchFamily="34" charset="0"/>
              </a:rPr>
              <a:t> valant « 0 » sur la période 1970-1979 et « 1 » sur la période 1980-2005 permet de tenir compte des deux stratégies adoptées.</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0" y="-5660"/>
            <a:ext cx="9143999" cy="571503"/>
          </a:xfrm>
          <a:solidFill>
            <a:srgbClr val="00B050"/>
          </a:solidFill>
        </p:spPr>
        <p:txBody>
          <a:bodyPr>
            <a:noAutofit/>
          </a:bodyPr>
          <a:lstStyle/>
          <a:p>
            <a:pPr algn="l"/>
            <a:r>
              <a:rPr lang="fr-FR" sz="3600" b="1" dirty="0" smtClean="0">
                <a:solidFill>
                  <a:schemeClr val="bg1"/>
                </a:solidFill>
                <a:latin typeface="Arial" pitchFamily="34" charset="0"/>
                <a:cs typeface="Arial" pitchFamily="34" charset="0"/>
              </a:rPr>
              <a:t>Données et méthodologie empirique</a:t>
            </a:r>
            <a:endParaRPr lang="fr-FR" sz="3600" b="1" dirty="0">
              <a:solidFill>
                <a:schemeClr val="bg1"/>
              </a:solidFill>
              <a:latin typeface="Arial" pitchFamily="34" charset="0"/>
              <a:cs typeface="Arial" pitchFamily="34" charset="0"/>
            </a:endParaRPr>
          </a:p>
        </p:txBody>
      </p:sp>
      <p:sp>
        <p:nvSpPr>
          <p:cNvPr id="9" name="Titre 1"/>
          <p:cNvSpPr txBox="1">
            <a:spLocks/>
          </p:cNvSpPr>
          <p:nvPr/>
        </p:nvSpPr>
        <p:spPr>
          <a:xfrm>
            <a:off x="214282" y="571480"/>
            <a:ext cx="8786874" cy="3071834"/>
          </a:xfrm>
          <a:prstGeom prst="rect">
            <a:avLst/>
          </a:prstGeom>
        </p:spPr>
        <p:txBody>
          <a:bodyPr vert="horz" lIns="91440" tIns="45720" rIns="91440" bIns="45720" rtlCol="0" anchor="ctr">
            <a:noAutofit/>
          </a:bodyPr>
          <a:lstStyle/>
          <a:p>
            <a:pPr>
              <a:spcBef>
                <a:spcPts val="600"/>
              </a:spcBef>
              <a:spcAft>
                <a:spcPts val="600"/>
              </a:spcAft>
              <a:buFont typeface="Wingdings" pitchFamily="2" charset="2"/>
              <a:buChar char="Ø"/>
            </a:pPr>
            <a:r>
              <a:rPr lang="en-US" sz="1900" dirty="0" smtClean="0">
                <a:latin typeface="Arial" pitchFamily="34" charset="0"/>
                <a:cs typeface="Arial" pitchFamily="34" charset="0"/>
              </a:rPr>
              <a:t> La </a:t>
            </a:r>
            <a:r>
              <a:rPr lang="en-US" sz="1900" dirty="0" err="1" smtClean="0">
                <a:latin typeface="Arial" pitchFamily="34" charset="0"/>
                <a:cs typeface="Arial" pitchFamily="34" charset="0"/>
              </a:rPr>
              <a:t>méthode</a:t>
            </a:r>
            <a:r>
              <a:rPr lang="en-US" sz="1900" dirty="0" smtClean="0">
                <a:latin typeface="Arial" pitchFamily="34" charset="0"/>
                <a:cs typeface="Arial" pitchFamily="34" charset="0"/>
              </a:rPr>
              <a:t> </a:t>
            </a:r>
            <a:r>
              <a:rPr lang="en-US" sz="1900" dirty="0" err="1" smtClean="0">
                <a:latin typeface="Arial" pitchFamily="34" charset="0"/>
                <a:cs typeface="Arial" pitchFamily="34" charset="0"/>
              </a:rPr>
              <a:t>empirique</a:t>
            </a:r>
            <a:r>
              <a:rPr lang="en-US" sz="1900" dirty="0" smtClean="0">
                <a:latin typeface="Arial" pitchFamily="34" charset="0"/>
                <a:cs typeface="Arial" pitchFamily="34" charset="0"/>
              </a:rPr>
              <a:t> </a:t>
            </a:r>
            <a:r>
              <a:rPr lang="en-US" sz="1900" dirty="0" err="1" smtClean="0">
                <a:latin typeface="Arial" pitchFamily="34" charset="0"/>
                <a:cs typeface="Arial" pitchFamily="34" charset="0"/>
              </a:rPr>
              <a:t>utilisée</a:t>
            </a:r>
            <a:r>
              <a:rPr lang="en-US" sz="1900" dirty="0" smtClean="0">
                <a:latin typeface="Arial" pitchFamily="34" charset="0"/>
                <a:cs typeface="Arial" pitchFamily="34" charset="0"/>
              </a:rPr>
              <a:t> </a:t>
            </a:r>
            <a:r>
              <a:rPr lang="en-US" sz="1900" dirty="0" err="1" smtClean="0">
                <a:latin typeface="Arial" pitchFamily="34" charset="0"/>
                <a:cs typeface="Arial" pitchFamily="34" charset="0"/>
              </a:rPr>
              <a:t>est</a:t>
            </a:r>
            <a:r>
              <a:rPr lang="en-US" sz="1900" dirty="0" smtClean="0">
                <a:latin typeface="Arial" pitchFamily="34" charset="0"/>
                <a:cs typeface="Arial" pitchFamily="34" charset="0"/>
              </a:rPr>
              <a:t> </a:t>
            </a:r>
            <a:r>
              <a:rPr lang="en-US" sz="1900" dirty="0" err="1" smtClean="0">
                <a:latin typeface="Arial" pitchFamily="34" charset="0"/>
                <a:cs typeface="Arial" pitchFamily="34" charset="0"/>
              </a:rPr>
              <a:t>basée</a:t>
            </a:r>
            <a:r>
              <a:rPr lang="en-US" sz="1900" dirty="0" smtClean="0">
                <a:latin typeface="Arial" pitchFamily="34" charset="0"/>
                <a:cs typeface="Arial" pitchFamily="34" charset="0"/>
              </a:rPr>
              <a:t> </a:t>
            </a:r>
            <a:r>
              <a:rPr lang="en-US" sz="1900" dirty="0" err="1" smtClean="0">
                <a:latin typeface="Arial" pitchFamily="34" charset="0"/>
                <a:cs typeface="Arial" pitchFamily="34" charset="0"/>
              </a:rPr>
              <a:t>sur</a:t>
            </a:r>
            <a:r>
              <a:rPr lang="en-US" sz="1900" dirty="0" smtClean="0">
                <a:latin typeface="Arial" pitchFamily="34" charset="0"/>
                <a:cs typeface="Arial" pitchFamily="34" charset="0"/>
              </a:rPr>
              <a:t> </a:t>
            </a:r>
            <a:r>
              <a:rPr lang="en-US" sz="1900" dirty="0" err="1" smtClean="0">
                <a:latin typeface="Arial" pitchFamily="34" charset="0"/>
                <a:cs typeface="Arial" pitchFamily="34" charset="0"/>
              </a:rPr>
              <a:t>celle</a:t>
            </a:r>
            <a:r>
              <a:rPr lang="en-US" sz="1900" dirty="0" smtClean="0">
                <a:latin typeface="Arial" pitchFamily="34" charset="0"/>
                <a:cs typeface="Arial" pitchFamily="34" charset="0"/>
              </a:rPr>
              <a:t> </a:t>
            </a:r>
            <a:r>
              <a:rPr lang="fr-FR" sz="1900" dirty="0" smtClean="0">
                <a:latin typeface="Arial" pitchFamily="34" charset="0"/>
                <a:cs typeface="Arial" pitchFamily="34" charset="0"/>
              </a:rPr>
              <a:t>des modèles dynamiques sur données de panel des déterminants de la croissance économique</a:t>
            </a:r>
            <a:r>
              <a:rPr lang="en-US" sz="1900" dirty="0" smtClean="0">
                <a:latin typeface="Arial" pitchFamily="34" charset="0"/>
                <a:cs typeface="Arial" pitchFamily="34" charset="0"/>
              </a:rPr>
              <a:t>. </a:t>
            </a:r>
            <a:r>
              <a:rPr lang="fr-FR" sz="1900" dirty="0" smtClean="0">
                <a:latin typeface="Arial" pitchFamily="34" charset="0"/>
                <a:cs typeface="Arial" pitchFamily="34" charset="0"/>
              </a:rPr>
              <a:t>La forme usuelle de ces modèles est la suivante :</a:t>
            </a:r>
            <a:endParaRPr lang="en-US" sz="1900" dirty="0" smtClean="0">
              <a:latin typeface="Arial" pitchFamily="34" charset="0"/>
              <a:cs typeface="Arial" pitchFamily="34" charset="0"/>
            </a:endParaRPr>
          </a:p>
          <a:p>
            <a:pPr algn="ctr">
              <a:spcBef>
                <a:spcPts val="600"/>
              </a:spcBef>
              <a:spcAft>
                <a:spcPts val="600"/>
              </a:spcAft>
            </a:pPr>
            <a:r>
              <a:rPr lang="en-US" sz="1900" dirty="0" err="1" smtClean="0">
                <a:latin typeface="Arial" pitchFamily="34" charset="0"/>
                <a:cs typeface="Arial" pitchFamily="34" charset="0"/>
              </a:rPr>
              <a:t>y</a:t>
            </a:r>
            <a:r>
              <a:rPr lang="en-US" sz="1900" baseline="-25000" dirty="0" err="1" smtClean="0">
                <a:latin typeface="Arial" pitchFamily="34" charset="0"/>
                <a:cs typeface="Arial" pitchFamily="34" charset="0"/>
              </a:rPr>
              <a:t>i,t</a:t>
            </a:r>
            <a:r>
              <a:rPr lang="en-US" sz="1900" dirty="0" smtClean="0">
                <a:latin typeface="Arial" pitchFamily="34" charset="0"/>
                <a:cs typeface="Arial" pitchFamily="34" charset="0"/>
              </a:rPr>
              <a:t> = </a:t>
            </a:r>
            <a:r>
              <a:rPr lang="el-GR" sz="1900" dirty="0" smtClean="0">
                <a:latin typeface="Arial" pitchFamily="34" charset="0"/>
                <a:cs typeface="Arial" pitchFamily="34" charset="0"/>
              </a:rPr>
              <a:t>α</a:t>
            </a:r>
            <a:r>
              <a:rPr lang="fr-FR" sz="1900" dirty="0" smtClean="0">
                <a:latin typeface="Arial" pitchFamily="34" charset="0"/>
                <a:cs typeface="Arial" pitchFamily="34" charset="0"/>
              </a:rPr>
              <a:t> y</a:t>
            </a:r>
            <a:r>
              <a:rPr lang="en-US" sz="1900" baseline="-25000" dirty="0" smtClean="0">
                <a:latin typeface="Arial" pitchFamily="34" charset="0"/>
                <a:cs typeface="Arial" pitchFamily="34" charset="0"/>
              </a:rPr>
              <a:t>i,t-1</a:t>
            </a:r>
            <a:r>
              <a:rPr lang="en-US" sz="1900" dirty="0" smtClean="0">
                <a:latin typeface="Arial" pitchFamily="34" charset="0"/>
                <a:cs typeface="Arial" pitchFamily="34" charset="0"/>
              </a:rPr>
              <a:t> + </a:t>
            </a:r>
            <a:r>
              <a:rPr lang="el-GR" sz="1900" dirty="0" smtClean="0">
                <a:latin typeface="Arial" pitchFamily="34" charset="0"/>
                <a:cs typeface="Arial" pitchFamily="34" charset="0"/>
              </a:rPr>
              <a:t>β</a:t>
            </a:r>
            <a:r>
              <a:rPr lang="fr-FR" sz="1900" dirty="0" smtClean="0">
                <a:latin typeface="Arial" pitchFamily="34" charset="0"/>
                <a:cs typeface="Arial" pitchFamily="34" charset="0"/>
              </a:rPr>
              <a:t>’ </a:t>
            </a:r>
            <a:r>
              <a:rPr lang="fr-FR" sz="1900" dirty="0" err="1" smtClean="0">
                <a:latin typeface="Arial" pitchFamily="34" charset="0"/>
                <a:cs typeface="Arial" pitchFamily="34" charset="0"/>
              </a:rPr>
              <a:t>X</a:t>
            </a:r>
            <a:r>
              <a:rPr lang="fr-FR" sz="1900" baseline="-25000" dirty="0" err="1" smtClean="0">
                <a:latin typeface="Arial" pitchFamily="34" charset="0"/>
                <a:cs typeface="Arial" pitchFamily="34" charset="0"/>
              </a:rPr>
              <a:t>i,t</a:t>
            </a:r>
            <a:r>
              <a:rPr lang="fr-FR" sz="1900" dirty="0" smtClean="0">
                <a:latin typeface="Arial" pitchFamily="34" charset="0"/>
                <a:cs typeface="Arial" pitchFamily="34" charset="0"/>
              </a:rPr>
              <a:t> + </a:t>
            </a:r>
            <a:r>
              <a:rPr lang="el-GR" sz="1900" dirty="0" smtClean="0">
                <a:latin typeface="Arial" pitchFamily="34" charset="0"/>
                <a:cs typeface="Arial" pitchFamily="34" charset="0"/>
              </a:rPr>
              <a:t>μ</a:t>
            </a:r>
            <a:r>
              <a:rPr lang="fr-FR" sz="1900" baseline="-25000" dirty="0" smtClean="0">
                <a:latin typeface="Arial" pitchFamily="34" charset="0"/>
                <a:cs typeface="Arial" pitchFamily="34" charset="0"/>
              </a:rPr>
              <a:t>i</a:t>
            </a:r>
            <a:r>
              <a:rPr lang="fr-FR" sz="1900" dirty="0" smtClean="0">
                <a:latin typeface="Arial" pitchFamily="34" charset="0"/>
                <a:cs typeface="Arial" pitchFamily="34" charset="0"/>
              </a:rPr>
              <a:t> + </a:t>
            </a:r>
            <a:r>
              <a:rPr lang="el-GR" sz="1900" dirty="0" smtClean="0">
                <a:latin typeface="Arial" pitchFamily="34" charset="0"/>
                <a:cs typeface="Arial" pitchFamily="34" charset="0"/>
              </a:rPr>
              <a:t>ε</a:t>
            </a:r>
            <a:r>
              <a:rPr lang="fr-FR" sz="1900" baseline="-25000" dirty="0" err="1" smtClean="0">
                <a:latin typeface="Arial" pitchFamily="34" charset="0"/>
                <a:cs typeface="Arial" pitchFamily="34" charset="0"/>
              </a:rPr>
              <a:t>i,t</a:t>
            </a:r>
            <a:endParaRPr lang="fr-FR" sz="1900" baseline="-25000" dirty="0" smtClean="0">
              <a:latin typeface="Arial" pitchFamily="34" charset="0"/>
              <a:cs typeface="Arial" pitchFamily="34" charset="0"/>
            </a:endParaRPr>
          </a:p>
          <a:p>
            <a:pPr>
              <a:spcBef>
                <a:spcPts val="600"/>
              </a:spcBef>
              <a:spcAft>
                <a:spcPts val="600"/>
              </a:spcAft>
            </a:pPr>
            <a:r>
              <a:rPr lang="en-US" sz="1900" dirty="0" err="1" smtClean="0">
                <a:latin typeface="Arial" pitchFamily="34" charset="0"/>
                <a:cs typeface="Arial" pitchFamily="34" charset="0"/>
              </a:rPr>
              <a:t>où</a:t>
            </a:r>
            <a:r>
              <a:rPr lang="en-US" sz="1900" dirty="0" smtClean="0">
                <a:latin typeface="Arial" pitchFamily="34" charset="0"/>
                <a:cs typeface="Arial" pitchFamily="34" charset="0"/>
              </a:rPr>
              <a:t> </a:t>
            </a:r>
            <a:r>
              <a:rPr lang="en-US" sz="1900" dirty="0" err="1" smtClean="0">
                <a:latin typeface="Arial" pitchFamily="34" charset="0"/>
                <a:cs typeface="Arial" pitchFamily="34" charset="0"/>
              </a:rPr>
              <a:t>y</a:t>
            </a:r>
            <a:r>
              <a:rPr lang="en-US" sz="1900" baseline="-25000" dirty="0" err="1" smtClean="0">
                <a:latin typeface="Arial" pitchFamily="34" charset="0"/>
                <a:cs typeface="Arial" pitchFamily="34" charset="0"/>
              </a:rPr>
              <a:t>i,t</a:t>
            </a:r>
            <a:r>
              <a:rPr lang="en-US" sz="1900" dirty="0" smtClean="0">
                <a:latin typeface="Arial" pitchFamily="34" charset="0"/>
                <a:cs typeface="Arial" pitchFamily="34" charset="0"/>
              </a:rPr>
              <a:t> </a:t>
            </a:r>
            <a:r>
              <a:rPr lang="fr-FR" sz="1900" dirty="0" smtClean="0">
                <a:latin typeface="Arial" pitchFamily="34" charset="0"/>
                <a:cs typeface="Arial" pitchFamily="34" charset="0"/>
              </a:rPr>
              <a:t>représente la croissance économique du pays i de l’année t</a:t>
            </a:r>
            <a:r>
              <a:rPr lang="en-US" sz="1900" dirty="0" smtClean="0">
                <a:latin typeface="Arial" pitchFamily="34" charset="0"/>
                <a:cs typeface="Arial" pitchFamily="34" charset="0"/>
              </a:rPr>
              <a:t>, </a:t>
            </a:r>
            <a:r>
              <a:rPr lang="fr-FR" sz="1900" dirty="0" err="1" smtClean="0">
                <a:latin typeface="Arial" pitchFamily="34" charset="0"/>
                <a:cs typeface="Arial" pitchFamily="34" charset="0"/>
              </a:rPr>
              <a:t>X</a:t>
            </a:r>
            <a:r>
              <a:rPr lang="fr-FR" sz="1900" baseline="-25000" dirty="0" err="1" smtClean="0">
                <a:latin typeface="Arial" pitchFamily="34" charset="0"/>
                <a:cs typeface="Arial" pitchFamily="34" charset="0"/>
              </a:rPr>
              <a:t>i,t</a:t>
            </a:r>
            <a:r>
              <a:rPr lang="fr-FR" sz="1900" baseline="-25000" dirty="0" smtClean="0">
                <a:latin typeface="Arial" pitchFamily="34" charset="0"/>
                <a:cs typeface="Arial" pitchFamily="34" charset="0"/>
              </a:rPr>
              <a:t> </a:t>
            </a:r>
            <a:r>
              <a:rPr lang="fr-FR" sz="1900" dirty="0" smtClean="0">
                <a:latin typeface="Arial" pitchFamily="34" charset="0"/>
                <a:cs typeface="Arial" pitchFamily="34" charset="0"/>
              </a:rPr>
              <a:t> est la matrice des déterminants de </a:t>
            </a:r>
            <a:r>
              <a:rPr lang="en-US" sz="1900" dirty="0" err="1" smtClean="0">
                <a:latin typeface="Arial" pitchFamily="34" charset="0"/>
                <a:cs typeface="Arial" pitchFamily="34" charset="0"/>
              </a:rPr>
              <a:t>y</a:t>
            </a:r>
            <a:r>
              <a:rPr lang="en-US" sz="1900" baseline="-25000" dirty="0" err="1" smtClean="0">
                <a:latin typeface="Arial" pitchFamily="34" charset="0"/>
                <a:cs typeface="Arial" pitchFamily="34" charset="0"/>
              </a:rPr>
              <a:t>i,t</a:t>
            </a:r>
            <a:r>
              <a:rPr lang="en-US" sz="1900" dirty="0" smtClean="0">
                <a:latin typeface="Arial" pitchFamily="34" charset="0"/>
                <a:cs typeface="Arial" pitchFamily="34" charset="0"/>
              </a:rPr>
              <a:t>, </a:t>
            </a:r>
            <a:r>
              <a:rPr lang="el-GR" sz="1900" dirty="0" smtClean="0">
                <a:latin typeface="Arial" pitchFamily="34" charset="0"/>
                <a:cs typeface="Arial" pitchFamily="34" charset="0"/>
              </a:rPr>
              <a:t>α </a:t>
            </a:r>
            <a:r>
              <a:rPr lang="en-US" sz="1900" dirty="0" smtClean="0">
                <a:latin typeface="Arial" pitchFamily="34" charset="0"/>
                <a:cs typeface="Arial" pitchFamily="34" charset="0"/>
              </a:rPr>
              <a:t>et </a:t>
            </a:r>
            <a:r>
              <a:rPr lang="el-GR" sz="1900" dirty="0" smtClean="0">
                <a:latin typeface="Arial" pitchFamily="34" charset="0"/>
                <a:cs typeface="Arial" pitchFamily="34" charset="0"/>
              </a:rPr>
              <a:t>β </a:t>
            </a:r>
            <a:r>
              <a:rPr lang="fr-FR" sz="1900" dirty="0" smtClean="0">
                <a:latin typeface="Arial" pitchFamily="34" charset="0"/>
                <a:cs typeface="Arial" pitchFamily="34" charset="0"/>
              </a:rPr>
              <a:t>sont les paramètres à estimer</a:t>
            </a:r>
            <a:r>
              <a:rPr lang="en-US" sz="1900" dirty="0" smtClean="0">
                <a:latin typeface="Arial" pitchFamily="34" charset="0"/>
                <a:cs typeface="Arial" pitchFamily="34" charset="0"/>
              </a:rPr>
              <a:t>, </a:t>
            </a:r>
            <a:r>
              <a:rPr lang="el-GR" sz="1900" dirty="0" smtClean="0">
                <a:latin typeface="Arial" pitchFamily="34" charset="0"/>
                <a:cs typeface="Arial" pitchFamily="34" charset="0"/>
              </a:rPr>
              <a:t>μ</a:t>
            </a:r>
            <a:r>
              <a:rPr lang="fr-FR" sz="1900" baseline="-25000" dirty="0" smtClean="0">
                <a:latin typeface="Arial" pitchFamily="34" charset="0"/>
                <a:cs typeface="Arial" pitchFamily="34" charset="0"/>
              </a:rPr>
              <a:t>i</a:t>
            </a:r>
            <a:r>
              <a:rPr lang="fr-FR" sz="1900" dirty="0" smtClean="0">
                <a:latin typeface="Arial" pitchFamily="34" charset="0"/>
                <a:cs typeface="Arial" pitchFamily="34" charset="0"/>
              </a:rPr>
              <a:t> ≈ N(0,</a:t>
            </a:r>
            <a:r>
              <a:rPr lang="el-GR" sz="1900" dirty="0" smtClean="0">
                <a:latin typeface="Arial" pitchFamily="34" charset="0"/>
                <a:cs typeface="Arial" pitchFamily="34" charset="0"/>
              </a:rPr>
              <a:t>σ</a:t>
            </a:r>
            <a:r>
              <a:rPr lang="el-GR" sz="1900" baseline="-25000" dirty="0" smtClean="0">
                <a:latin typeface="Arial" pitchFamily="34" charset="0"/>
                <a:cs typeface="Arial" pitchFamily="34" charset="0"/>
              </a:rPr>
              <a:t>μ</a:t>
            </a:r>
            <a:r>
              <a:rPr lang="fr-FR" sz="1900" dirty="0" smtClean="0">
                <a:latin typeface="Arial" pitchFamily="34" charset="0"/>
                <a:cs typeface="Arial" pitchFamily="34" charset="0"/>
              </a:rPr>
              <a:t>) est l’hétérogénéité pays </a:t>
            </a:r>
            <a:r>
              <a:rPr lang="en-US" sz="1900" dirty="0" smtClean="0">
                <a:latin typeface="Arial" pitchFamily="34" charset="0"/>
                <a:cs typeface="Arial" pitchFamily="34" charset="0"/>
              </a:rPr>
              <a:t>, et </a:t>
            </a:r>
            <a:r>
              <a:rPr lang="el-GR" sz="1900" dirty="0" smtClean="0">
                <a:latin typeface="Arial" pitchFamily="34" charset="0"/>
                <a:cs typeface="Arial" pitchFamily="34" charset="0"/>
              </a:rPr>
              <a:t>ε</a:t>
            </a:r>
            <a:r>
              <a:rPr lang="fr-FR" sz="1900" baseline="-25000" dirty="0" err="1" smtClean="0">
                <a:latin typeface="Arial" pitchFamily="34" charset="0"/>
                <a:cs typeface="Arial" pitchFamily="34" charset="0"/>
              </a:rPr>
              <a:t>i,t</a:t>
            </a:r>
            <a:r>
              <a:rPr lang="fr-FR" sz="1900" dirty="0" smtClean="0">
                <a:latin typeface="Arial" pitchFamily="34" charset="0"/>
                <a:cs typeface="Arial" pitchFamily="34" charset="0"/>
              </a:rPr>
              <a:t> ≈ N(0,</a:t>
            </a:r>
            <a:r>
              <a:rPr lang="el-GR" sz="1900" dirty="0" smtClean="0">
                <a:latin typeface="Arial" pitchFamily="34" charset="0"/>
                <a:cs typeface="Arial" pitchFamily="34" charset="0"/>
              </a:rPr>
              <a:t>σ</a:t>
            </a:r>
            <a:r>
              <a:rPr lang="el-GR" sz="1900" baseline="-25000" dirty="0" smtClean="0">
                <a:latin typeface="Arial" pitchFamily="34" charset="0"/>
                <a:cs typeface="Arial" pitchFamily="34" charset="0"/>
              </a:rPr>
              <a:t>ε</a:t>
            </a:r>
            <a:r>
              <a:rPr lang="fr-FR" sz="1900" dirty="0" smtClean="0">
                <a:latin typeface="Arial" pitchFamily="34" charset="0"/>
                <a:cs typeface="Arial" pitchFamily="34" charset="0"/>
              </a:rPr>
              <a:t>) est le terme d’erreur </a:t>
            </a:r>
            <a:r>
              <a:rPr lang="en-US" sz="1900" dirty="0" smtClean="0">
                <a:latin typeface="Arial" pitchFamily="34" charset="0"/>
                <a:cs typeface="Arial" pitchFamily="34" charset="0"/>
              </a:rPr>
              <a:t>.</a:t>
            </a:r>
          </a:p>
          <a:p>
            <a:pPr>
              <a:spcBef>
                <a:spcPts val="600"/>
              </a:spcBef>
              <a:spcAft>
                <a:spcPts val="600"/>
              </a:spcAft>
              <a:buFont typeface="Wingdings" pitchFamily="2" charset="2"/>
              <a:buChar char="Ø"/>
            </a:pPr>
            <a:r>
              <a:rPr lang="en-US" sz="1900" dirty="0" smtClean="0">
                <a:latin typeface="Arial" pitchFamily="34" charset="0"/>
                <a:cs typeface="Arial" pitchFamily="34" charset="0"/>
              </a:rPr>
              <a:t> </a:t>
            </a:r>
            <a:r>
              <a:rPr lang="fr-FR" sz="1900" dirty="0" smtClean="0">
                <a:latin typeface="Arial" pitchFamily="34" charset="0"/>
                <a:cs typeface="Arial" pitchFamily="34" charset="0"/>
              </a:rPr>
              <a:t>Blundell et Bond (1998) propose une méthode d’estimation garantissant la convergence des estimateurs des paramètres.</a:t>
            </a:r>
            <a:r>
              <a:rPr lang="en-US" sz="1900" dirty="0" smtClean="0">
                <a:latin typeface="Arial" pitchFamily="34" charset="0"/>
                <a:cs typeface="Arial" pitchFamily="34" charset="0"/>
              </a:rPr>
              <a:t>.</a:t>
            </a:r>
          </a:p>
        </p:txBody>
      </p:sp>
      <p:graphicFrame>
        <p:nvGraphicFramePr>
          <p:cNvPr id="4" name="Tableau 3"/>
          <p:cNvGraphicFramePr>
            <a:graphicFrameLocks noGrp="1"/>
          </p:cNvGraphicFramePr>
          <p:nvPr/>
        </p:nvGraphicFramePr>
        <p:xfrm>
          <a:off x="46854" y="3837706"/>
          <a:ext cx="9036000" cy="2944368"/>
        </p:xfrm>
        <a:graphic>
          <a:graphicData uri="http://schemas.openxmlformats.org/drawingml/2006/table">
            <a:tbl>
              <a:tblPr/>
              <a:tblGrid>
                <a:gridCol w="2628000"/>
                <a:gridCol w="1476000"/>
                <a:gridCol w="4932000"/>
              </a:tblGrid>
              <a:tr h="288000">
                <a:tc>
                  <a:txBody>
                    <a:bodyPr/>
                    <a:lstStyle/>
                    <a:p>
                      <a:pPr>
                        <a:lnSpc>
                          <a:spcPct val="115000"/>
                        </a:lnSpc>
                        <a:spcAft>
                          <a:spcPts val="0"/>
                        </a:spcAft>
                      </a:pPr>
                      <a:r>
                        <a:rPr lang="fr-FR" sz="1200" b="1" dirty="0" smtClean="0">
                          <a:latin typeface="Arial"/>
                          <a:ea typeface="Calibri"/>
                          <a:cs typeface="Times New Roman"/>
                        </a:rPr>
                        <a:t>Déterminants de la croissance économique</a:t>
                      </a:r>
                      <a:endParaRPr lang="fr-FR" sz="1200" b="1" dirty="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fr-FR" sz="1200" b="1" dirty="0" smtClean="0">
                          <a:latin typeface="Arial"/>
                          <a:ea typeface="Calibri"/>
                          <a:cs typeface="Times New Roman"/>
                        </a:rPr>
                        <a:t>Signe attendu des paramètres (</a:t>
                      </a:r>
                      <a:r>
                        <a:rPr lang="el-GR" sz="1200" b="1" dirty="0" smtClean="0">
                          <a:latin typeface="Arial"/>
                          <a:ea typeface="Calibri"/>
                          <a:cs typeface="Times New Roman"/>
                        </a:rPr>
                        <a:t>β</a:t>
                      </a:r>
                      <a:r>
                        <a:rPr lang="fr-FR" sz="1200" b="1" dirty="0" smtClean="0">
                          <a:latin typeface="Arial"/>
                          <a:ea typeface="Calibri"/>
                          <a:cs typeface="Times New Roman"/>
                        </a:rPr>
                        <a:t>)</a:t>
                      </a:r>
                      <a:endParaRPr lang="fr-FR" sz="1200" b="1" dirty="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indent="0" algn="ctr" defTabSz="914400" rtl="0" eaLnBrk="1" fontAlgn="auto" latinLnBrk="0" hangingPunct="1">
                        <a:lnSpc>
                          <a:spcPct val="115000"/>
                        </a:lnSpc>
                        <a:spcBef>
                          <a:spcPts val="0"/>
                        </a:spcBef>
                        <a:spcAft>
                          <a:spcPts val="0"/>
                        </a:spcAft>
                        <a:buClrTx/>
                        <a:buSzTx/>
                        <a:buFontTx/>
                        <a:buNone/>
                        <a:tabLst/>
                        <a:defRPr/>
                      </a:pPr>
                      <a:r>
                        <a:rPr lang="fr-FR" sz="1200" b="1" dirty="0" smtClean="0">
                          <a:latin typeface="Arial"/>
                          <a:ea typeface="Calibri"/>
                          <a:cs typeface="Times New Roman"/>
                        </a:rPr>
                        <a:t>Hypothèses</a:t>
                      </a:r>
                      <a:r>
                        <a:rPr lang="fr-FR" sz="1200" b="1" baseline="0" dirty="0" smtClean="0">
                          <a:latin typeface="Arial"/>
                          <a:ea typeface="Calibri"/>
                          <a:cs typeface="Times New Roman"/>
                        </a:rPr>
                        <a:t> sur le statut d’</a:t>
                      </a:r>
                      <a:r>
                        <a:rPr lang="fr-FR" sz="1200" b="1" baseline="0" dirty="0" err="1" smtClean="0">
                          <a:latin typeface="Arial"/>
                          <a:ea typeface="Calibri"/>
                          <a:cs typeface="Times New Roman"/>
                        </a:rPr>
                        <a:t>endogéneité</a:t>
                      </a:r>
                      <a:r>
                        <a:rPr lang="fr-FR" sz="1200" b="1" baseline="0" dirty="0" smtClean="0">
                          <a:latin typeface="Arial"/>
                          <a:ea typeface="Calibri"/>
                          <a:cs typeface="Times New Roman"/>
                        </a:rPr>
                        <a:t> des déterminants de la croissance économique </a:t>
                      </a:r>
                      <a:r>
                        <a:rPr lang="fr-FR" sz="1200" b="1" dirty="0" smtClean="0">
                          <a:latin typeface="Arial"/>
                          <a:ea typeface="Calibri"/>
                          <a:cs typeface="Times New Roman"/>
                        </a:rPr>
                        <a:t>/</a:t>
                      </a:r>
                      <a:r>
                        <a:rPr lang="fr-FR" sz="1200" b="1" baseline="0" dirty="0" smtClean="0">
                          <a:latin typeface="Arial"/>
                          <a:ea typeface="Calibri"/>
                          <a:cs typeface="Times New Roman"/>
                        </a:rPr>
                        <a:t> </a:t>
                      </a:r>
                      <a:r>
                        <a:rPr lang="fr-FR" sz="1200" b="1" dirty="0" smtClean="0">
                          <a:latin typeface="Arial"/>
                          <a:ea typeface="Calibri"/>
                          <a:cs typeface="Times New Roman"/>
                        </a:rPr>
                        <a:t>Justification des signes attendus</a:t>
                      </a:r>
                      <a:endParaRPr lang="fr-FR" sz="1200" b="1" dirty="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88000">
                <a:tc>
                  <a:txBody>
                    <a:bodyPr/>
                    <a:lstStyle/>
                    <a:p>
                      <a:pPr>
                        <a:lnSpc>
                          <a:spcPct val="115000"/>
                        </a:lnSpc>
                        <a:spcAft>
                          <a:spcPts val="0"/>
                        </a:spcAft>
                      </a:pPr>
                      <a:r>
                        <a:rPr lang="en-US" sz="1200" dirty="0" err="1" smtClean="0">
                          <a:latin typeface="Arial"/>
                          <a:ea typeface="Calibri"/>
                          <a:cs typeface="Times New Roman"/>
                        </a:rPr>
                        <a:t>Investissement</a:t>
                      </a:r>
                      <a:r>
                        <a:rPr lang="en-US" sz="1200" baseline="0" dirty="0" smtClean="0">
                          <a:latin typeface="Arial"/>
                          <a:ea typeface="Calibri"/>
                          <a:cs typeface="Times New Roman"/>
                        </a:rPr>
                        <a:t> </a:t>
                      </a:r>
                      <a:r>
                        <a:rPr lang="en-US" sz="1200" baseline="0" dirty="0" err="1" smtClean="0">
                          <a:latin typeface="Arial"/>
                          <a:ea typeface="Calibri"/>
                          <a:cs typeface="Times New Roman"/>
                        </a:rPr>
                        <a:t>domestique</a:t>
                      </a:r>
                      <a:endParaRPr lang="fr-FR" sz="1200" dirty="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US" sz="2000" dirty="0">
                          <a:latin typeface="Arial"/>
                          <a:ea typeface="Calibri"/>
                          <a:cs typeface="Times New Roman"/>
                        </a:rPr>
                        <a:t>+</a:t>
                      </a:r>
                      <a:endParaRPr lang="fr-FR" sz="2000" dirty="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en-US" sz="1200" dirty="0" err="1" smtClean="0">
                          <a:latin typeface="Arial"/>
                          <a:ea typeface="Calibri"/>
                          <a:cs typeface="Times New Roman"/>
                        </a:rPr>
                        <a:t>Endogène</a:t>
                      </a:r>
                      <a:r>
                        <a:rPr lang="en-US" sz="1200" dirty="0" smtClean="0">
                          <a:latin typeface="Arial"/>
                          <a:ea typeface="Calibri"/>
                          <a:cs typeface="Times New Roman"/>
                        </a:rPr>
                        <a:t> / Evident</a:t>
                      </a:r>
                      <a:endParaRPr lang="en-US" sz="1200" dirty="0">
                        <a:latin typeface="Arial"/>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76000">
                <a:tc>
                  <a:txBody>
                    <a:bodyPr/>
                    <a:lstStyle/>
                    <a:p>
                      <a:pPr>
                        <a:lnSpc>
                          <a:spcPct val="115000"/>
                        </a:lnSpc>
                        <a:spcAft>
                          <a:spcPts val="0"/>
                        </a:spcAft>
                      </a:pPr>
                      <a:r>
                        <a:rPr lang="en-US" sz="1200" dirty="0" err="1" smtClean="0">
                          <a:latin typeface="Arial"/>
                          <a:ea typeface="Calibri"/>
                          <a:cs typeface="Times New Roman"/>
                        </a:rPr>
                        <a:t>Investissement</a:t>
                      </a:r>
                      <a:r>
                        <a:rPr lang="en-US" sz="1200" dirty="0" smtClean="0">
                          <a:latin typeface="Arial"/>
                          <a:ea typeface="Calibri"/>
                          <a:cs typeface="Times New Roman"/>
                        </a:rPr>
                        <a:t> </a:t>
                      </a:r>
                      <a:r>
                        <a:rPr lang="en-US" sz="1200" dirty="0" err="1" smtClean="0">
                          <a:latin typeface="Arial"/>
                          <a:ea typeface="Calibri"/>
                          <a:cs typeface="Times New Roman"/>
                        </a:rPr>
                        <a:t>étranger</a:t>
                      </a:r>
                      <a:r>
                        <a:rPr lang="en-US" sz="1200" baseline="0" dirty="0" smtClean="0">
                          <a:latin typeface="Arial"/>
                          <a:ea typeface="Calibri"/>
                          <a:cs typeface="Times New Roman"/>
                        </a:rPr>
                        <a:t> direct</a:t>
                      </a:r>
                      <a:endParaRPr lang="fr-FR" sz="1200" dirty="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US" sz="2000" dirty="0">
                          <a:latin typeface="Arial"/>
                          <a:ea typeface="Calibri"/>
                          <a:cs typeface="Times New Roman"/>
                        </a:rPr>
                        <a:t>+</a:t>
                      </a:r>
                      <a:endParaRPr lang="fr-FR" sz="2000" dirty="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en-US" sz="1200" kern="1200" dirty="0" err="1" smtClean="0">
                          <a:solidFill>
                            <a:schemeClr val="tx1"/>
                          </a:solidFill>
                          <a:latin typeface="Arial"/>
                          <a:ea typeface="Calibri"/>
                          <a:cs typeface="Times New Roman"/>
                        </a:rPr>
                        <a:t>Endogène</a:t>
                      </a:r>
                      <a:r>
                        <a:rPr lang="en-US" sz="1200" kern="1200" dirty="0" smtClean="0">
                          <a:solidFill>
                            <a:schemeClr val="tx1"/>
                          </a:solidFill>
                          <a:latin typeface="Arial"/>
                          <a:ea typeface="Calibri"/>
                          <a:cs typeface="Times New Roman"/>
                        </a:rPr>
                        <a:t> /  IDE </a:t>
                      </a:r>
                      <a:r>
                        <a:rPr lang="fr-FR" sz="1200" kern="1200" dirty="0" smtClean="0">
                          <a:solidFill>
                            <a:schemeClr val="tx1"/>
                          </a:solidFill>
                          <a:latin typeface="Arial"/>
                          <a:ea typeface="Calibri"/>
                          <a:cs typeface="Times New Roman"/>
                        </a:rPr>
                        <a:t>permettent d’introduire de nouvelles technologies dans l’économie. Une nouvelle technologie est supposée avoir un impact positif sur la productivité de l’ensemble de l’économie.</a:t>
                      </a:r>
                      <a:endParaRPr lang="en-US" sz="1200" kern="1200" dirty="0">
                        <a:solidFill>
                          <a:schemeClr val="tx1"/>
                        </a:solidFill>
                        <a:latin typeface="Arial"/>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88000">
                <a:tc>
                  <a:txBody>
                    <a:bodyPr/>
                    <a:lstStyle/>
                    <a:p>
                      <a:pPr>
                        <a:lnSpc>
                          <a:spcPct val="115000"/>
                        </a:lnSpc>
                        <a:spcAft>
                          <a:spcPts val="0"/>
                        </a:spcAft>
                      </a:pPr>
                      <a:r>
                        <a:rPr lang="en-US" sz="1200" dirty="0" smtClean="0">
                          <a:latin typeface="Arial"/>
                          <a:ea typeface="Calibri"/>
                          <a:cs typeface="Times New Roman"/>
                        </a:rPr>
                        <a:t>Aide </a:t>
                      </a:r>
                      <a:r>
                        <a:rPr lang="en-US" sz="1200" dirty="0" err="1" smtClean="0">
                          <a:latin typeface="Arial"/>
                          <a:ea typeface="Calibri"/>
                          <a:cs typeface="Times New Roman"/>
                        </a:rPr>
                        <a:t>publique</a:t>
                      </a:r>
                      <a:r>
                        <a:rPr lang="en-US" sz="1200" dirty="0" smtClean="0">
                          <a:latin typeface="Arial"/>
                          <a:ea typeface="Calibri"/>
                          <a:cs typeface="Times New Roman"/>
                        </a:rPr>
                        <a:t> au </a:t>
                      </a:r>
                      <a:r>
                        <a:rPr lang="en-US" sz="1200" dirty="0" err="1" smtClean="0">
                          <a:latin typeface="Arial"/>
                          <a:ea typeface="Calibri"/>
                          <a:cs typeface="Times New Roman"/>
                        </a:rPr>
                        <a:t>développement</a:t>
                      </a:r>
                      <a:endParaRPr lang="fr-FR" sz="1200" dirty="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indent="0" algn="ctr" defTabSz="914400" rtl="0" eaLnBrk="1" fontAlgn="auto" latinLnBrk="0" hangingPunct="1">
                        <a:lnSpc>
                          <a:spcPct val="115000"/>
                        </a:lnSpc>
                        <a:spcBef>
                          <a:spcPts val="0"/>
                        </a:spcBef>
                        <a:spcAft>
                          <a:spcPts val="0"/>
                        </a:spcAft>
                        <a:buClrTx/>
                        <a:buSzTx/>
                        <a:buFontTx/>
                        <a:buNone/>
                        <a:tabLst/>
                        <a:defRPr/>
                      </a:pPr>
                      <a:r>
                        <a:rPr lang="en-US" sz="2000" dirty="0" smtClean="0">
                          <a:latin typeface="Arial"/>
                          <a:ea typeface="Calibri"/>
                          <a:cs typeface="Times New Roman"/>
                        </a:rPr>
                        <a:t>±</a:t>
                      </a:r>
                      <a:endParaRPr lang="fr-FR" sz="2000" dirty="0">
                        <a:latin typeface="+mn-lt"/>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en-US" sz="1200" dirty="0" err="1" smtClean="0">
                          <a:latin typeface="Arial"/>
                          <a:ea typeface="Calibri"/>
                          <a:cs typeface="Times New Roman"/>
                        </a:rPr>
                        <a:t>Prédéterminé</a:t>
                      </a:r>
                      <a:r>
                        <a:rPr lang="en-US" sz="1200" dirty="0" smtClean="0">
                          <a:latin typeface="Arial"/>
                          <a:ea typeface="Calibri"/>
                          <a:cs typeface="Times New Roman"/>
                        </a:rPr>
                        <a:t>  /  Positive </a:t>
                      </a:r>
                      <a:r>
                        <a:rPr lang="en-US" sz="1200" dirty="0" err="1" smtClean="0">
                          <a:latin typeface="Arial"/>
                          <a:ea typeface="Calibri"/>
                          <a:cs typeface="Times New Roman"/>
                        </a:rPr>
                        <a:t>si</a:t>
                      </a:r>
                      <a:r>
                        <a:rPr lang="en-US" sz="1200" dirty="0" smtClean="0">
                          <a:latin typeface="Arial"/>
                          <a:ea typeface="Calibri"/>
                          <a:cs typeface="Times New Roman"/>
                        </a:rPr>
                        <a:t> </a:t>
                      </a:r>
                      <a:r>
                        <a:rPr lang="en-US" sz="1200" dirty="0" err="1" smtClean="0">
                          <a:latin typeface="Arial"/>
                          <a:ea typeface="Calibri"/>
                          <a:cs typeface="Times New Roman"/>
                        </a:rPr>
                        <a:t>elle</a:t>
                      </a:r>
                      <a:r>
                        <a:rPr lang="en-US" sz="1200" baseline="0" dirty="0" smtClean="0">
                          <a:latin typeface="Arial"/>
                          <a:ea typeface="Calibri"/>
                          <a:cs typeface="Times New Roman"/>
                        </a:rPr>
                        <a:t> </a:t>
                      </a:r>
                      <a:r>
                        <a:rPr lang="en-US" sz="1200" baseline="0" dirty="0" err="1" smtClean="0">
                          <a:latin typeface="Arial"/>
                          <a:ea typeface="Calibri"/>
                          <a:cs typeface="Times New Roman"/>
                        </a:rPr>
                        <a:t>est</a:t>
                      </a:r>
                      <a:r>
                        <a:rPr lang="en-US" sz="1200" baseline="0" dirty="0" smtClean="0">
                          <a:latin typeface="Arial"/>
                          <a:ea typeface="Calibri"/>
                          <a:cs typeface="Times New Roman"/>
                        </a:rPr>
                        <a:t> </a:t>
                      </a:r>
                      <a:r>
                        <a:rPr lang="en-US" sz="1200" baseline="0" dirty="0" err="1" smtClean="0">
                          <a:latin typeface="Arial"/>
                          <a:ea typeface="Calibri"/>
                          <a:cs typeface="Times New Roman"/>
                        </a:rPr>
                        <a:t>orientée</a:t>
                      </a:r>
                      <a:r>
                        <a:rPr lang="en-US" sz="1200" baseline="0" dirty="0" smtClean="0">
                          <a:latin typeface="Arial"/>
                          <a:ea typeface="Calibri"/>
                          <a:cs typeface="Times New Roman"/>
                        </a:rPr>
                        <a:t> </a:t>
                      </a:r>
                      <a:r>
                        <a:rPr lang="en-US" sz="1200" baseline="0" dirty="0" err="1" smtClean="0">
                          <a:latin typeface="Arial"/>
                          <a:ea typeface="Calibri"/>
                          <a:cs typeface="Times New Roman"/>
                        </a:rPr>
                        <a:t>vers</a:t>
                      </a:r>
                      <a:r>
                        <a:rPr lang="en-US" sz="1200" baseline="0" dirty="0" smtClean="0">
                          <a:latin typeface="Arial"/>
                          <a:ea typeface="Calibri"/>
                          <a:cs typeface="Times New Roman"/>
                        </a:rPr>
                        <a:t> les pays à forte </a:t>
                      </a:r>
                      <a:r>
                        <a:rPr lang="en-US" sz="1200" baseline="0" dirty="0" err="1" smtClean="0">
                          <a:latin typeface="Arial"/>
                          <a:ea typeface="Calibri"/>
                          <a:cs typeface="Times New Roman"/>
                        </a:rPr>
                        <a:t>croissance</a:t>
                      </a:r>
                      <a:r>
                        <a:rPr lang="en-US" sz="1200" baseline="0" dirty="0" smtClean="0">
                          <a:latin typeface="Arial"/>
                          <a:ea typeface="Calibri"/>
                          <a:cs typeface="Times New Roman"/>
                        </a:rPr>
                        <a:t>, et </a:t>
                      </a:r>
                      <a:r>
                        <a:rPr lang="en-US" sz="1200" baseline="0" dirty="0" err="1" smtClean="0">
                          <a:latin typeface="Arial"/>
                          <a:ea typeface="Calibri"/>
                          <a:cs typeface="Times New Roman"/>
                        </a:rPr>
                        <a:t>Négative</a:t>
                      </a:r>
                      <a:r>
                        <a:rPr lang="en-US" sz="1200" baseline="0" dirty="0" smtClean="0">
                          <a:latin typeface="Arial"/>
                          <a:ea typeface="Calibri"/>
                          <a:cs typeface="Times New Roman"/>
                        </a:rPr>
                        <a:t> </a:t>
                      </a:r>
                      <a:r>
                        <a:rPr lang="en-US" sz="1200" baseline="0" dirty="0" err="1" smtClean="0">
                          <a:latin typeface="Arial"/>
                          <a:ea typeface="Calibri"/>
                          <a:cs typeface="Times New Roman"/>
                        </a:rPr>
                        <a:t>sinon</a:t>
                      </a:r>
                      <a:endParaRPr lang="en-US" sz="1200" dirty="0">
                        <a:latin typeface="Arial"/>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88000">
                <a:tc>
                  <a:txBody>
                    <a:bodyPr/>
                    <a:lstStyle/>
                    <a:p>
                      <a:pPr>
                        <a:lnSpc>
                          <a:spcPct val="115000"/>
                        </a:lnSpc>
                        <a:spcAft>
                          <a:spcPts val="0"/>
                        </a:spcAft>
                      </a:pPr>
                      <a:r>
                        <a:rPr lang="en-US" sz="1200" dirty="0" smtClean="0">
                          <a:latin typeface="Arial"/>
                          <a:ea typeface="Calibri"/>
                          <a:cs typeface="Times New Roman"/>
                        </a:rPr>
                        <a:t>Exportations</a:t>
                      </a:r>
                      <a:endParaRPr lang="fr-FR" sz="1200" dirty="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US" sz="2000" dirty="0">
                          <a:latin typeface="Arial"/>
                          <a:ea typeface="Calibri"/>
                          <a:cs typeface="Times New Roman"/>
                        </a:rPr>
                        <a:t>+</a:t>
                      </a:r>
                      <a:endParaRPr lang="fr-FR" sz="2000" dirty="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en-US" sz="1200" kern="1200" dirty="0" err="1" smtClean="0">
                          <a:solidFill>
                            <a:schemeClr val="tx1"/>
                          </a:solidFill>
                          <a:latin typeface="Arial"/>
                          <a:ea typeface="Calibri"/>
                          <a:cs typeface="Times New Roman"/>
                        </a:rPr>
                        <a:t>Endogène</a:t>
                      </a:r>
                      <a:r>
                        <a:rPr lang="en-US" sz="1200" kern="1200" dirty="0" smtClean="0">
                          <a:solidFill>
                            <a:schemeClr val="tx1"/>
                          </a:solidFill>
                          <a:latin typeface="Arial"/>
                          <a:ea typeface="Calibri"/>
                          <a:cs typeface="Times New Roman"/>
                        </a:rPr>
                        <a:t>  /  Evident</a:t>
                      </a:r>
                      <a:endParaRPr lang="en-US" sz="1200" dirty="0">
                        <a:latin typeface="Arial"/>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88000">
                <a:tc>
                  <a:txBody>
                    <a:bodyPr/>
                    <a:lstStyle/>
                    <a:p>
                      <a:pPr>
                        <a:lnSpc>
                          <a:spcPct val="115000"/>
                        </a:lnSpc>
                        <a:spcAft>
                          <a:spcPts val="0"/>
                        </a:spcAft>
                      </a:pPr>
                      <a:r>
                        <a:rPr lang="en-US" sz="1200" dirty="0" smtClean="0">
                          <a:latin typeface="Arial"/>
                          <a:ea typeface="Calibri"/>
                          <a:cs typeface="Times New Roman"/>
                        </a:rPr>
                        <a:t>Importations</a:t>
                      </a:r>
                      <a:endParaRPr lang="fr-FR" sz="1200" dirty="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US" sz="2000" dirty="0" smtClean="0">
                          <a:latin typeface="Arial"/>
                          <a:ea typeface="Calibri"/>
                          <a:cs typeface="Times New Roman"/>
                        </a:rPr>
                        <a:t>+</a:t>
                      </a:r>
                      <a:endParaRPr lang="fr-FR" sz="2000" dirty="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en-US" sz="1200" dirty="0" err="1" smtClean="0">
                          <a:latin typeface="Arial"/>
                          <a:ea typeface="Calibri"/>
                          <a:cs typeface="Times New Roman"/>
                        </a:rPr>
                        <a:t>Endogène</a:t>
                      </a:r>
                      <a:r>
                        <a:rPr lang="en-US" sz="1200" dirty="0" smtClean="0">
                          <a:latin typeface="Arial"/>
                          <a:ea typeface="Calibri"/>
                          <a:cs typeface="Times New Roman"/>
                        </a:rPr>
                        <a:t>  /  Idem </a:t>
                      </a:r>
                      <a:r>
                        <a:rPr lang="en-US" sz="1200" dirty="0" err="1" smtClean="0">
                          <a:latin typeface="Arial"/>
                          <a:ea typeface="Calibri"/>
                          <a:cs typeface="Times New Roman"/>
                        </a:rPr>
                        <a:t>comme</a:t>
                      </a:r>
                      <a:r>
                        <a:rPr lang="en-US" sz="1200" dirty="0" smtClean="0">
                          <a:latin typeface="Arial"/>
                          <a:ea typeface="Calibri"/>
                          <a:cs typeface="Times New Roman"/>
                        </a:rPr>
                        <a:t> pour IDE</a:t>
                      </a:r>
                      <a:endParaRPr lang="en-US" sz="1200" dirty="0">
                        <a:latin typeface="Arial"/>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88000">
                <a:tc>
                  <a:txBody>
                    <a:bodyPr/>
                    <a:lstStyle/>
                    <a:p>
                      <a:pPr>
                        <a:lnSpc>
                          <a:spcPct val="115000"/>
                        </a:lnSpc>
                        <a:spcAft>
                          <a:spcPts val="0"/>
                        </a:spcAft>
                      </a:pPr>
                      <a:r>
                        <a:rPr lang="fr-FR" sz="1200" kern="1200" dirty="0" smtClean="0">
                          <a:solidFill>
                            <a:schemeClr val="tx1"/>
                          </a:solidFill>
                          <a:latin typeface="Arial"/>
                          <a:ea typeface="Calibri"/>
                          <a:cs typeface="Times New Roman"/>
                        </a:rPr>
                        <a:t>Variable </a:t>
                      </a:r>
                      <a:r>
                        <a:rPr lang="fr-FR" sz="1200" kern="1200" dirty="0" err="1" smtClean="0">
                          <a:solidFill>
                            <a:schemeClr val="tx1"/>
                          </a:solidFill>
                          <a:latin typeface="Arial"/>
                          <a:ea typeface="Calibri"/>
                          <a:cs typeface="Times New Roman"/>
                        </a:rPr>
                        <a:t>Dummy</a:t>
                      </a:r>
                      <a:endParaRPr lang="fr-FR" sz="1200" kern="1200" dirty="0">
                        <a:solidFill>
                          <a:schemeClr val="tx1"/>
                        </a:solidFill>
                        <a:latin typeface="Arial"/>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indent="0" algn="ctr" defTabSz="914400" rtl="0" eaLnBrk="1" fontAlgn="auto" latinLnBrk="0" hangingPunct="1">
                        <a:lnSpc>
                          <a:spcPct val="115000"/>
                        </a:lnSpc>
                        <a:spcBef>
                          <a:spcPts val="0"/>
                        </a:spcBef>
                        <a:spcAft>
                          <a:spcPts val="0"/>
                        </a:spcAft>
                        <a:buClrTx/>
                        <a:buSzTx/>
                        <a:buFontTx/>
                        <a:buNone/>
                        <a:tabLst/>
                        <a:defRPr/>
                      </a:pPr>
                      <a:r>
                        <a:rPr lang="en-US" sz="2000" dirty="0" smtClean="0">
                          <a:latin typeface="Arial"/>
                          <a:ea typeface="Calibri"/>
                          <a:cs typeface="Times New Roman"/>
                        </a:rPr>
                        <a:t>±</a:t>
                      </a:r>
                      <a:endParaRPr lang="fr-FR" sz="2000" dirty="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en-US" sz="1200" dirty="0" err="1" smtClean="0">
                          <a:latin typeface="Arial"/>
                          <a:ea typeface="Calibri"/>
                          <a:cs typeface="Times New Roman"/>
                        </a:rPr>
                        <a:t>Exogène</a:t>
                      </a:r>
                      <a:r>
                        <a:rPr lang="en-US" sz="1200" dirty="0" smtClean="0">
                          <a:latin typeface="Arial"/>
                          <a:ea typeface="Calibri"/>
                          <a:cs typeface="Times New Roman"/>
                        </a:rPr>
                        <a:t>  /  Positive </a:t>
                      </a:r>
                      <a:r>
                        <a:rPr lang="en-US" sz="1200" dirty="0" err="1" smtClean="0">
                          <a:latin typeface="Arial"/>
                          <a:ea typeface="Calibri"/>
                          <a:cs typeface="Times New Roman"/>
                        </a:rPr>
                        <a:t>si</a:t>
                      </a:r>
                      <a:r>
                        <a:rPr lang="en-US" sz="1200" baseline="0" dirty="0" smtClean="0">
                          <a:latin typeface="Arial"/>
                          <a:ea typeface="Calibri"/>
                          <a:cs typeface="Times New Roman"/>
                        </a:rPr>
                        <a:t> le </a:t>
                      </a:r>
                      <a:r>
                        <a:rPr lang="en-US" sz="1200" baseline="0" dirty="0" err="1" smtClean="0">
                          <a:latin typeface="Arial"/>
                          <a:ea typeface="Calibri"/>
                          <a:cs typeface="Times New Roman"/>
                        </a:rPr>
                        <a:t>taux</a:t>
                      </a:r>
                      <a:r>
                        <a:rPr lang="en-US" sz="1200" baseline="0" dirty="0" smtClean="0">
                          <a:latin typeface="Arial"/>
                          <a:ea typeface="Calibri"/>
                          <a:cs typeface="Times New Roman"/>
                        </a:rPr>
                        <a:t> de </a:t>
                      </a:r>
                      <a:r>
                        <a:rPr lang="en-US" sz="1200" baseline="0" dirty="0" err="1" smtClean="0">
                          <a:latin typeface="Arial"/>
                          <a:ea typeface="Calibri"/>
                          <a:cs typeface="Times New Roman"/>
                        </a:rPr>
                        <a:t>croissance</a:t>
                      </a:r>
                      <a:r>
                        <a:rPr lang="en-US" sz="1200" baseline="0" dirty="0" smtClean="0">
                          <a:latin typeface="Arial"/>
                          <a:ea typeface="Calibri"/>
                          <a:cs typeface="Times New Roman"/>
                        </a:rPr>
                        <a:t> </a:t>
                      </a:r>
                      <a:r>
                        <a:rPr lang="en-US" sz="1200" baseline="0" dirty="0" err="1" smtClean="0">
                          <a:latin typeface="Arial"/>
                          <a:ea typeface="Calibri"/>
                          <a:cs typeface="Times New Roman"/>
                        </a:rPr>
                        <a:t>moyen</a:t>
                      </a:r>
                      <a:r>
                        <a:rPr lang="en-US" sz="1200" baseline="0" dirty="0" smtClean="0">
                          <a:latin typeface="Arial"/>
                          <a:ea typeface="Calibri"/>
                          <a:cs typeface="Times New Roman"/>
                        </a:rPr>
                        <a:t> </a:t>
                      </a:r>
                      <a:r>
                        <a:rPr lang="en-US" sz="1200" baseline="0" dirty="0" err="1" smtClean="0">
                          <a:latin typeface="Arial"/>
                          <a:ea typeface="Calibri"/>
                          <a:cs typeface="Times New Roman"/>
                        </a:rPr>
                        <a:t>sur</a:t>
                      </a:r>
                      <a:r>
                        <a:rPr lang="en-US" sz="1200" baseline="0" dirty="0" smtClean="0">
                          <a:latin typeface="Arial"/>
                          <a:ea typeface="Calibri"/>
                          <a:cs typeface="Times New Roman"/>
                        </a:rPr>
                        <a:t>  1980 – 2005 </a:t>
                      </a:r>
                      <a:r>
                        <a:rPr lang="en-US" sz="1200" baseline="0" dirty="0" err="1" smtClean="0">
                          <a:latin typeface="Arial"/>
                          <a:ea typeface="Calibri"/>
                          <a:cs typeface="Times New Roman"/>
                        </a:rPr>
                        <a:t>est</a:t>
                      </a:r>
                      <a:r>
                        <a:rPr lang="en-US" sz="1200" baseline="0" dirty="0" smtClean="0">
                          <a:latin typeface="Arial"/>
                          <a:ea typeface="Calibri"/>
                          <a:cs typeface="Times New Roman"/>
                        </a:rPr>
                        <a:t> grand </a:t>
                      </a:r>
                      <a:r>
                        <a:rPr lang="en-US" sz="1200" baseline="0" dirty="0" err="1" smtClean="0">
                          <a:latin typeface="Arial"/>
                          <a:ea typeface="Calibri"/>
                          <a:cs typeface="Times New Roman"/>
                        </a:rPr>
                        <a:t>que</a:t>
                      </a:r>
                      <a:r>
                        <a:rPr lang="en-US" sz="1200" baseline="0" dirty="0" smtClean="0">
                          <a:latin typeface="Arial"/>
                          <a:ea typeface="Calibri"/>
                          <a:cs typeface="Times New Roman"/>
                        </a:rPr>
                        <a:t> </a:t>
                      </a:r>
                      <a:r>
                        <a:rPr lang="en-US" sz="1200" baseline="0" dirty="0" err="1" smtClean="0">
                          <a:latin typeface="Arial"/>
                          <a:ea typeface="Calibri"/>
                          <a:cs typeface="Times New Roman"/>
                        </a:rPr>
                        <a:t>celui</a:t>
                      </a:r>
                      <a:r>
                        <a:rPr lang="en-US" sz="1200" baseline="0" dirty="0" smtClean="0">
                          <a:latin typeface="Arial"/>
                          <a:ea typeface="Calibri"/>
                          <a:cs typeface="Times New Roman"/>
                        </a:rPr>
                        <a:t> </a:t>
                      </a:r>
                      <a:r>
                        <a:rPr lang="en-US" sz="1200" baseline="0" dirty="0" err="1" smtClean="0">
                          <a:latin typeface="Arial"/>
                          <a:ea typeface="Calibri"/>
                          <a:cs typeface="Times New Roman"/>
                        </a:rPr>
                        <a:t>sur</a:t>
                      </a:r>
                      <a:r>
                        <a:rPr lang="en-US" sz="1200" baseline="0" dirty="0" smtClean="0">
                          <a:latin typeface="Arial"/>
                          <a:ea typeface="Calibri"/>
                          <a:cs typeface="Times New Roman"/>
                        </a:rPr>
                        <a:t> 1970 – 1979, et </a:t>
                      </a:r>
                      <a:r>
                        <a:rPr lang="en-US" sz="1200" baseline="0" dirty="0" err="1" smtClean="0">
                          <a:latin typeface="Arial"/>
                          <a:ea typeface="Calibri"/>
                          <a:cs typeface="Times New Roman"/>
                        </a:rPr>
                        <a:t>Négative</a:t>
                      </a:r>
                      <a:r>
                        <a:rPr lang="en-US" sz="1200" baseline="0" dirty="0" smtClean="0">
                          <a:latin typeface="Arial"/>
                          <a:ea typeface="Calibri"/>
                          <a:cs typeface="Times New Roman"/>
                        </a:rPr>
                        <a:t> </a:t>
                      </a:r>
                      <a:r>
                        <a:rPr lang="en-US" sz="1200" baseline="0" dirty="0" err="1" smtClean="0">
                          <a:latin typeface="Arial"/>
                          <a:ea typeface="Calibri"/>
                          <a:cs typeface="Times New Roman"/>
                        </a:rPr>
                        <a:t>sinon</a:t>
                      </a:r>
                      <a:r>
                        <a:rPr lang="en-US" sz="1200" baseline="0" dirty="0" smtClean="0">
                          <a:latin typeface="Arial"/>
                          <a:ea typeface="Calibri"/>
                          <a:cs typeface="Times New Roman"/>
                        </a:rPr>
                        <a:t> </a:t>
                      </a:r>
                      <a:r>
                        <a:rPr lang="en-US" sz="1200" dirty="0" smtClean="0">
                          <a:latin typeface="Arial"/>
                          <a:ea typeface="Calibri"/>
                          <a:cs typeface="Times New Roman"/>
                        </a:rPr>
                        <a:t> </a:t>
                      </a:r>
                      <a:endParaRPr lang="en-US" sz="1200" dirty="0">
                        <a:latin typeface="Arial"/>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0" y="-5660"/>
            <a:ext cx="9143999" cy="571503"/>
          </a:xfrm>
          <a:solidFill>
            <a:srgbClr val="00B050"/>
          </a:solidFill>
        </p:spPr>
        <p:txBody>
          <a:bodyPr>
            <a:noAutofit/>
          </a:bodyPr>
          <a:lstStyle/>
          <a:p>
            <a:pPr algn="l"/>
            <a:r>
              <a:rPr lang="fr-FR" sz="3600" b="1" dirty="0" smtClean="0">
                <a:solidFill>
                  <a:schemeClr val="bg1"/>
                </a:solidFill>
                <a:latin typeface="Arial" pitchFamily="34" charset="0"/>
                <a:cs typeface="Arial" pitchFamily="34" charset="0"/>
              </a:rPr>
              <a:t>Résultats et analyses</a:t>
            </a:r>
            <a:endParaRPr lang="fr-FR" sz="3600" b="1" dirty="0">
              <a:solidFill>
                <a:schemeClr val="bg1"/>
              </a:solidFill>
              <a:latin typeface="Arial" pitchFamily="34" charset="0"/>
              <a:cs typeface="Arial" pitchFamily="34" charset="0"/>
            </a:endParaRPr>
          </a:p>
        </p:txBody>
      </p:sp>
      <p:graphicFrame>
        <p:nvGraphicFramePr>
          <p:cNvPr id="4" name="Tableau 3"/>
          <p:cNvGraphicFramePr>
            <a:graphicFrameLocks noGrp="1"/>
          </p:cNvGraphicFramePr>
          <p:nvPr/>
        </p:nvGraphicFramePr>
        <p:xfrm>
          <a:off x="142842" y="714353"/>
          <a:ext cx="8858313" cy="5876624"/>
        </p:xfrm>
        <a:graphic>
          <a:graphicData uri="http://schemas.openxmlformats.org/drawingml/2006/table">
            <a:tbl>
              <a:tblPr/>
              <a:tblGrid>
                <a:gridCol w="5664386"/>
                <a:gridCol w="1680577"/>
                <a:gridCol w="1513350"/>
              </a:tblGrid>
              <a:tr h="392384">
                <a:tc>
                  <a:txBody>
                    <a:bodyPr/>
                    <a:lstStyle/>
                    <a:p>
                      <a:pPr>
                        <a:lnSpc>
                          <a:spcPct val="150000"/>
                        </a:lnSpc>
                        <a:spcAft>
                          <a:spcPts val="0"/>
                        </a:spcAft>
                      </a:pPr>
                      <a:r>
                        <a:rPr lang="fr-FR" sz="1400" b="1" dirty="0">
                          <a:latin typeface="Arial" pitchFamily="34" charset="0"/>
                          <a:ea typeface="Times New Roman"/>
                          <a:cs typeface="Arial" pitchFamily="34" charset="0"/>
                        </a:rPr>
                        <a:t>Variables explicatives</a:t>
                      </a:r>
                      <a:endParaRPr lang="fr-FR" sz="1400" dirty="0">
                        <a:latin typeface="Arial" pitchFamily="34" charset="0"/>
                        <a:ea typeface="Times New Roman"/>
                        <a:cs typeface="Arial" pitchFamily="34" charset="0"/>
                      </a:endParaRPr>
                    </a:p>
                  </a:txBody>
                  <a:tcPr marL="68580" marR="68580"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fr-FR" sz="1400" b="1">
                          <a:latin typeface="Arial" pitchFamily="34" charset="0"/>
                          <a:ea typeface="Times New Roman"/>
                          <a:cs typeface="Arial" pitchFamily="34" charset="0"/>
                        </a:rPr>
                        <a:t>coefficients</a:t>
                      </a:r>
                      <a:endParaRPr lang="fr-FR" sz="1400">
                        <a:latin typeface="Arial" pitchFamily="34" charset="0"/>
                        <a:ea typeface="Times New Roman"/>
                        <a:cs typeface="Arial" pitchFamily="34" charset="0"/>
                      </a:endParaRPr>
                    </a:p>
                  </a:txBody>
                  <a:tcPr marL="68580" marR="68580"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fr-FR" sz="1400" b="1">
                          <a:latin typeface="Arial" pitchFamily="34" charset="0"/>
                          <a:ea typeface="Times New Roman"/>
                          <a:cs typeface="Arial" pitchFamily="34" charset="0"/>
                        </a:rPr>
                        <a:t>p-values</a:t>
                      </a:r>
                      <a:endParaRPr lang="fr-FR" sz="1400">
                        <a:latin typeface="Arial" pitchFamily="34" charset="0"/>
                        <a:ea typeface="Times New Roman"/>
                        <a:cs typeface="Arial" pitchFamily="34" charset="0"/>
                      </a:endParaRPr>
                    </a:p>
                  </a:txBody>
                  <a:tcPr marL="68580" marR="68580"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24000">
                <a:tc>
                  <a:txBody>
                    <a:bodyPr/>
                    <a:lstStyle/>
                    <a:p>
                      <a:pPr>
                        <a:lnSpc>
                          <a:spcPct val="150000"/>
                        </a:lnSpc>
                        <a:spcAft>
                          <a:spcPts val="0"/>
                        </a:spcAft>
                      </a:pPr>
                      <a:r>
                        <a:rPr lang="fr-FR" sz="1400" dirty="0">
                          <a:latin typeface="Arial" pitchFamily="34" charset="0"/>
                          <a:ea typeface="Times New Roman"/>
                          <a:cs typeface="Arial" pitchFamily="34" charset="0"/>
                        </a:rPr>
                        <a:t>Taux de croissance du PIB par tête (-1)</a:t>
                      </a:r>
                    </a:p>
                  </a:txBody>
                  <a:tcPr marL="68580" marR="68580" marT="0" marB="0" anchor="ctr">
                    <a:lnL>
                      <a:noFill/>
                    </a:lnL>
                    <a:lnR>
                      <a:noFill/>
                    </a:lnR>
                    <a:lnT w="12700" cap="flat" cmpd="sng" algn="ctr">
                      <a:solidFill>
                        <a:srgbClr val="000000"/>
                      </a:solidFill>
                      <a:prstDash val="solid"/>
                      <a:round/>
                      <a:headEnd type="none" w="med" len="med"/>
                      <a:tailEnd type="none" w="med" len="med"/>
                    </a:lnT>
                    <a:lnB>
                      <a:noFill/>
                    </a:lnB>
                  </a:tcPr>
                </a:tc>
                <a:tc>
                  <a:txBody>
                    <a:bodyPr/>
                    <a:lstStyle/>
                    <a:p>
                      <a:pPr algn="ctr">
                        <a:lnSpc>
                          <a:spcPct val="150000"/>
                        </a:lnSpc>
                        <a:spcAft>
                          <a:spcPts val="0"/>
                        </a:spcAft>
                      </a:pPr>
                      <a:r>
                        <a:rPr lang="fr-FR" sz="1400">
                          <a:latin typeface="Arial" pitchFamily="34" charset="0"/>
                          <a:ea typeface="Times New Roman"/>
                          <a:cs typeface="Arial" pitchFamily="34" charset="0"/>
                        </a:rPr>
                        <a:t>0,117</a:t>
                      </a:r>
                    </a:p>
                  </a:txBody>
                  <a:tcPr marL="68580" marR="68580" marT="0" marB="0" anchor="ctr">
                    <a:lnL>
                      <a:noFill/>
                    </a:lnL>
                    <a:lnR>
                      <a:noFill/>
                    </a:lnR>
                    <a:lnT w="12700" cap="flat" cmpd="sng" algn="ctr">
                      <a:solidFill>
                        <a:srgbClr val="000000"/>
                      </a:solidFill>
                      <a:prstDash val="solid"/>
                      <a:round/>
                      <a:headEnd type="none" w="med" len="med"/>
                      <a:tailEnd type="none" w="med" len="med"/>
                    </a:lnT>
                    <a:lnB>
                      <a:noFill/>
                    </a:lnB>
                  </a:tcPr>
                </a:tc>
                <a:tc>
                  <a:txBody>
                    <a:bodyPr/>
                    <a:lstStyle/>
                    <a:p>
                      <a:pPr algn="ctr">
                        <a:lnSpc>
                          <a:spcPct val="150000"/>
                        </a:lnSpc>
                        <a:spcAft>
                          <a:spcPts val="0"/>
                        </a:spcAft>
                      </a:pPr>
                      <a:r>
                        <a:rPr lang="fr-FR" sz="1400">
                          <a:latin typeface="Arial" pitchFamily="34" charset="0"/>
                          <a:ea typeface="Times New Roman"/>
                          <a:cs typeface="Arial" pitchFamily="34" charset="0"/>
                        </a:rPr>
                        <a:t>0,244</a:t>
                      </a:r>
                    </a:p>
                  </a:txBody>
                  <a:tcPr marL="68580" marR="68580" marT="0" marB="0" anchor="ctr">
                    <a:lnL>
                      <a:noFill/>
                    </a:lnL>
                    <a:lnR>
                      <a:noFill/>
                    </a:lnR>
                    <a:lnT w="12700" cap="flat" cmpd="sng" algn="ctr">
                      <a:solidFill>
                        <a:srgbClr val="000000"/>
                      </a:solidFill>
                      <a:prstDash val="solid"/>
                      <a:round/>
                      <a:headEnd type="none" w="med" len="med"/>
                      <a:tailEnd type="none" w="med" len="med"/>
                    </a:lnT>
                    <a:lnB>
                      <a:noFill/>
                    </a:lnB>
                  </a:tcPr>
                </a:tc>
              </a:tr>
              <a:tr h="324000">
                <a:tc>
                  <a:txBody>
                    <a:bodyPr/>
                    <a:lstStyle/>
                    <a:p>
                      <a:pPr>
                        <a:lnSpc>
                          <a:spcPct val="150000"/>
                        </a:lnSpc>
                        <a:spcAft>
                          <a:spcPts val="0"/>
                        </a:spcAft>
                      </a:pPr>
                      <a:r>
                        <a:rPr lang="fr-FR" sz="1400" dirty="0">
                          <a:latin typeface="Arial" pitchFamily="34" charset="0"/>
                          <a:ea typeface="Times New Roman"/>
                          <a:cs typeface="Arial" pitchFamily="34" charset="0"/>
                        </a:rPr>
                        <a:t>Taux de croissance de l’investissement local</a:t>
                      </a:r>
                    </a:p>
                  </a:txBody>
                  <a:tcPr marL="68580" marR="68580" marT="0" marB="0" anchor="ctr">
                    <a:lnL>
                      <a:noFill/>
                    </a:lnL>
                    <a:lnR>
                      <a:noFill/>
                    </a:lnR>
                    <a:lnT>
                      <a:noFill/>
                    </a:lnT>
                    <a:lnB>
                      <a:noFill/>
                    </a:lnB>
                  </a:tcPr>
                </a:tc>
                <a:tc>
                  <a:txBody>
                    <a:bodyPr/>
                    <a:lstStyle/>
                    <a:p>
                      <a:pPr algn="ctr">
                        <a:lnSpc>
                          <a:spcPct val="150000"/>
                        </a:lnSpc>
                        <a:spcAft>
                          <a:spcPts val="0"/>
                        </a:spcAft>
                      </a:pPr>
                      <a:r>
                        <a:rPr lang="fr-FR" sz="1400" dirty="0">
                          <a:latin typeface="Arial" pitchFamily="34" charset="0"/>
                          <a:ea typeface="Times New Roman"/>
                          <a:cs typeface="Arial" pitchFamily="34" charset="0"/>
                        </a:rPr>
                        <a:t>0,074*</a:t>
                      </a:r>
                    </a:p>
                  </a:txBody>
                  <a:tcPr marL="68580" marR="68580" marT="0" marB="0" anchor="ctr">
                    <a:lnL>
                      <a:noFill/>
                    </a:lnL>
                    <a:lnR>
                      <a:noFill/>
                    </a:lnR>
                    <a:lnT>
                      <a:noFill/>
                    </a:lnT>
                    <a:lnB>
                      <a:noFill/>
                    </a:lnB>
                  </a:tcPr>
                </a:tc>
                <a:tc>
                  <a:txBody>
                    <a:bodyPr/>
                    <a:lstStyle/>
                    <a:p>
                      <a:pPr algn="ctr">
                        <a:lnSpc>
                          <a:spcPct val="150000"/>
                        </a:lnSpc>
                        <a:spcAft>
                          <a:spcPts val="0"/>
                        </a:spcAft>
                      </a:pPr>
                      <a:r>
                        <a:rPr lang="fr-FR" sz="1400">
                          <a:latin typeface="Arial" pitchFamily="34" charset="0"/>
                          <a:ea typeface="Times New Roman"/>
                          <a:cs typeface="Arial" pitchFamily="34" charset="0"/>
                        </a:rPr>
                        <a:t>0,074</a:t>
                      </a:r>
                    </a:p>
                  </a:txBody>
                  <a:tcPr marL="68580" marR="68580" marT="0" marB="0" anchor="ctr">
                    <a:lnL>
                      <a:noFill/>
                    </a:lnL>
                    <a:lnR>
                      <a:noFill/>
                    </a:lnR>
                    <a:lnT>
                      <a:noFill/>
                    </a:lnT>
                    <a:lnB>
                      <a:noFill/>
                    </a:lnB>
                  </a:tcPr>
                </a:tc>
              </a:tr>
              <a:tr h="324000">
                <a:tc>
                  <a:txBody>
                    <a:bodyPr/>
                    <a:lstStyle/>
                    <a:p>
                      <a:pPr>
                        <a:lnSpc>
                          <a:spcPct val="150000"/>
                        </a:lnSpc>
                        <a:spcAft>
                          <a:spcPts val="0"/>
                        </a:spcAft>
                      </a:pPr>
                      <a:r>
                        <a:rPr lang="fr-FR" sz="1400" dirty="0">
                          <a:latin typeface="Arial" pitchFamily="34" charset="0"/>
                          <a:ea typeface="Times New Roman"/>
                          <a:cs typeface="Arial" pitchFamily="34" charset="0"/>
                        </a:rPr>
                        <a:t>Taux de croissance de l’investissement direct étranger</a:t>
                      </a:r>
                    </a:p>
                  </a:txBody>
                  <a:tcPr marL="68580" marR="68580" marT="0" marB="0" anchor="ctr">
                    <a:lnL>
                      <a:noFill/>
                    </a:lnL>
                    <a:lnR>
                      <a:noFill/>
                    </a:lnR>
                    <a:lnT>
                      <a:noFill/>
                    </a:lnT>
                    <a:lnB>
                      <a:noFill/>
                    </a:lnB>
                  </a:tcPr>
                </a:tc>
                <a:tc>
                  <a:txBody>
                    <a:bodyPr/>
                    <a:lstStyle/>
                    <a:p>
                      <a:pPr algn="ctr">
                        <a:lnSpc>
                          <a:spcPct val="150000"/>
                        </a:lnSpc>
                        <a:spcAft>
                          <a:spcPts val="0"/>
                        </a:spcAft>
                      </a:pPr>
                      <a:r>
                        <a:rPr lang="fr-FR" sz="1400" dirty="0">
                          <a:latin typeface="Arial" pitchFamily="34" charset="0"/>
                          <a:ea typeface="Times New Roman"/>
                          <a:cs typeface="Arial" pitchFamily="34" charset="0"/>
                        </a:rPr>
                        <a:t>0,000</a:t>
                      </a:r>
                    </a:p>
                  </a:txBody>
                  <a:tcPr marL="68580" marR="68580" marT="0" marB="0" anchor="ctr">
                    <a:lnL>
                      <a:noFill/>
                    </a:lnL>
                    <a:lnR>
                      <a:noFill/>
                    </a:lnR>
                    <a:lnT>
                      <a:noFill/>
                    </a:lnT>
                    <a:lnB>
                      <a:noFill/>
                    </a:lnB>
                  </a:tcPr>
                </a:tc>
                <a:tc>
                  <a:txBody>
                    <a:bodyPr/>
                    <a:lstStyle/>
                    <a:p>
                      <a:pPr algn="ctr">
                        <a:lnSpc>
                          <a:spcPct val="150000"/>
                        </a:lnSpc>
                        <a:spcAft>
                          <a:spcPts val="0"/>
                        </a:spcAft>
                      </a:pPr>
                      <a:r>
                        <a:rPr lang="fr-FR" sz="1400" dirty="0">
                          <a:latin typeface="Arial" pitchFamily="34" charset="0"/>
                          <a:ea typeface="Times New Roman"/>
                          <a:cs typeface="Arial" pitchFamily="34" charset="0"/>
                        </a:rPr>
                        <a:t>0,689</a:t>
                      </a:r>
                    </a:p>
                  </a:txBody>
                  <a:tcPr marL="68580" marR="68580" marT="0" marB="0" anchor="ctr">
                    <a:lnL>
                      <a:noFill/>
                    </a:lnL>
                    <a:lnR>
                      <a:noFill/>
                    </a:lnR>
                    <a:lnT>
                      <a:noFill/>
                    </a:lnT>
                    <a:lnB>
                      <a:noFill/>
                    </a:lnB>
                  </a:tcPr>
                </a:tc>
              </a:tr>
              <a:tr h="324000">
                <a:tc>
                  <a:txBody>
                    <a:bodyPr/>
                    <a:lstStyle/>
                    <a:p>
                      <a:pPr>
                        <a:lnSpc>
                          <a:spcPct val="150000"/>
                        </a:lnSpc>
                        <a:spcAft>
                          <a:spcPts val="0"/>
                        </a:spcAft>
                      </a:pPr>
                      <a:r>
                        <a:rPr lang="fr-FR" sz="1400" dirty="0">
                          <a:latin typeface="Arial" pitchFamily="34" charset="0"/>
                          <a:ea typeface="Times New Roman"/>
                          <a:cs typeface="Arial" pitchFamily="34" charset="0"/>
                        </a:rPr>
                        <a:t>Taux de croissance de l’aide publique au développement </a:t>
                      </a:r>
                    </a:p>
                  </a:txBody>
                  <a:tcPr marL="68580" marR="68580" marT="0" marB="0" anchor="ctr">
                    <a:lnL>
                      <a:noFill/>
                    </a:lnL>
                    <a:lnR>
                      <a:noFill/>
                    </a:lnR>
                    <a:lnT>
                      <a:noFill/>
                    </a:lnT>
                    <a:lnB>
                      <a:noFill/>
                    </a:lnB>
                  </a:tcPr>
                </a:tc>
                <a:tc>
                  <a:txBody>
                    <a:bodyPr/>
                    <a:lstStyle/>
                    <a:p>
                      <a:pPr algn="ctr">
                        <a:lnSpc>
                          <a:spcPct val="150000"/>
                        </a:lnSpc>
                        <a:spcAft>
                          <a:spcPts val="0"/>
                        </a:spcAft>
                      </a:pPr>
                      <a:r>
                        <a:rPr lang="fr-FR" sz="1400" dirty="0">
                          <a:latin typeface="Arial" pitchFamily="34" charset="0"/>
                          <a:ea typeface="Times New Roman"/>
                          <a:cs typeface="Arial" pitchFamily="34" charset="0"/>
                        </a:rPr>
                        <a:t>-0,003</a:t>
                      </a:r>
                    </a:p>
                  </a:txBody>
                  <a:tcPr marL="68580" marR="68580" marT="0" marB="0" anchor="ctr">
                    <a:lnL>
                      <a:noFill/>
                    </a:lnL>
                    <a:lnR>
                      <a:noFill/>
                    </a:lnR>
                    <a:lnT>
                      <a:noFill/>
                    </a:lnT>
                    <a:lnB>
                      <a:noFill/>
                    </a:lnB>
                  </a:tcPr>
                </a:tc>
                <a:tc>
                  <a:txBody>
                    <a:bodyPr/>
                    <a:lstStyle/>
                    <a:p>
                      <a:pPr algn="ctr">
                        <a:lnSpc>
                          <a:spcPct val="150000"/>
                        </a:lnSpc>
                        <a:spcAft>
                          <a:spcPts val="0"/>
                        </a:spcAft>
                      </a:pPr>
                      <a:r>
                        <a:rPr lang="fr-FR" sz="1400" dirty="0">
                          <a:latin typeface="Arial" pitchFamily="34" charset="0"/>
                          <a:ea typeface="Times New Roman"/>
                          <a:cs typeface="Arial" pitchFamily="34" charset="0"/>
                        </a:rPr>
                        <a:t>0,333</a:t>
                      </a:r>
                    </a:p>
                  </a:txBody>
                  <a:tcPr marL="68580" marR="68580" marT="0" marB="0" anchor="ctr">
                    <a:lnL>
                      <a:noFill/>
                    </a:lnL>
                    <a:lnR>
                      <a:noFill/>
                    </a:lnR>
                    <a:lnT>
                      <a:noFill/>
                    </a:lnT>
                    <a:lnB>
                      <a:noFill/>
                    </a:lnB>
                  </a:tcPr>
                </a:tc>
              </a:tr>
              <a:tr h="324000">
                <a:tc>
                  <a:txBody>
                    <a:bodyPr/>
                    <a:lstStyle/>
                    <a:p>
                      <a:pPr>
                        <a:lnSpc>
                          <a:spcPct val="150000"/>
                        </a:lnSpc>
                        <a:spcAft>
                          <a:spcPts val="0"/>
                        </a:spcAft>
                      </a:pPr>
                      <a:r>
                        <a:rPr lang="fr-FR" sz="1400" dirty="0">
                          <a:latin typeface="Arial" pitchFamily="34" charset="0"/>
                          <a:ea typeface="Times New Roman"/>
                          <a:cs typeface="Arial" pitchFamily="34" charset="0"/>
                        </a:rPr>
                        <a:t>Taux de croissance des exportations</a:t>
                      </a:r>
                    </a:p>
                  </a:txBody>
                  <a:tcPr marL="68580" marR="68580" marT="0" marB="0" anchor="ctr">
                    <a:lnL>
                      <a:noFill/>
                    </a:lnL>
                    <a:lnR>
                      <a:noFill/>
                    </a:lnR>
                    <a:lnT>
                      <a:noFill/>
                    </a:lnT>
                    <a:lnB>
                      <a:noFill/>
                    </a:lnB>
                    <a:solidFill>
                      <a:srgbClr val="FFFF00"/>
                    </a:solidFill>
                  </a:tcPr>
                </a:tc>
                <a:tc>
                  <a:txBody>
                    <a:bodyPr/>
                    <a:lstStyle/>
                    <a:p>
                      <a:pPr algn="ctr">
                        <a:lnSpc>
                          <a:spcPct val="150000"/>
                        </a:lnSpc>
                        <a:spcAft>
                          <a:spcPts val="0"/>
                        </a:spcAft>
                      </a:pPr>
                      <a:r>
                        <a:rPr lang="fr-FR" sz="1400" dirty="0">
                          <a:latin typeface="Arial" pitchFamily="34" charset="0"/>
                          <a:ea typeface="Times New Roman"/>
                          <a:cs typeface="Arial" pitchFamily="34" charset="0"/>
                        </a:rPr>
                        <a:t>0,120**</a:t>
                      </a:r>
                    </a:p>
                  </a:txBody>
                  <a:tcPr marL="68580" marR="68580" marT="0" marB="0" anchor="ctr">
                    <a:lnL>
                      <a:noFill/>
                    </a:lnL>
                    <a:lnR>
                      <a:noFill/>
                    </a:lnR>
                    <a:lnT>
                      <a:noFill/>
                    </a:lnT>
                    <a:lnB>
                      <a:noFill/>
                    </a:lnB>
                    <a:solidFill>
                      <a:srgbClr val="FFFF00"/>
                    </a:solidFill>
                  </a:tcPr>
                </a:tc>
                <a:tc>
                  <a:txBody>
                    <a:bodyPr/>
                    <a:lstStyle/>
                    <a:p>
                      <a:pPr algn="ctr">
                        <a:lnSpc>
                          <a:spcPct val="150000"/>
                        </a:lnSpc>
                        <a:spcAft>
                          <a:spcPts val="0"/>
                        </a:spcAft>
                      </a:pPr>
                      <a:r>
                        <a:rPr lang="fr-FR" sz="1400" dirty="0">
                          <a:latin typeface="Arial" pitchFamily="34" charset="0"/>
                          <a:ea typeface="Times New Roman"/>
                          <a:cs typeface="Arial" pitchFamily="34" charset="0"/>
                        </a:rPr>
                        <a:t>0,001</a:t>
                      </a:r>
                    </a:p>
                  </a:txBody>
                  <a:tcPr marL="68580" marR="68580" marT="0" marB="0" anchor="ctr">
                    <a:lnL>
                      <a:noFill/>
                    </a:lnL>
                    <a:lnR>
                      <a:noFill/>
                    </a:lnR>
                    <a:lnT>
                      <a:noFill/>
                    </a:lnT>
                    <a:lnB>
                      <a:noFill/>
                    </a:lnB>
                    <a:solidFill>
                      <a:srgbClr val="FFFF00"/>
                    </a:solidFill>
                  </a:tcPr>
                </a:tc>
              </a:tr>
              <a:tr h="324000">
                <a:tc>
                  <a:txBody>
                    <a:bodyPr/>
                    <a:lstStyle/>
                    <a:p>
                      <a:pPr>
                        <a:lnSpc>
                          <a:spcPct val="150000"/>
                        </a:lnSpc>
                        <a:spcAft>
                          <a:spcPts val="0"/>
                        </a:spcAft>
                      </a:pPr>
                      <a:r>
                        <a:rPr lang="fr-FR" sz="1400" dirty="0">
                          <a:latin typeface="Arial" pitchFamily="34" charset="0"/>
                          <a:ea typeface="Times New Roman"/>
                          <a:cs typeface="Arial" pitchFamily="34" charset="0"/>
                        </a:rPr>
                        <a:t>Taux de croissance des importations</a:t>
                      </a:r>
                    </a:p>
                  </a:txBody>
                  <a:tcPr marL="68580" marR="68580" marT="0" marB="0" anchor="ctr">
                    <a:lnL>
                      <a:noFill/>
                    </a:lnL>
                    <a:lnR>
                      <a:noFill/>
                    </a:lnR>
                    <a:lnT>
                      <a:noFill/>
                    </a:lnT>
                    <a:lnB>
                      <a:noFill/>
                    </a:lnB>
                    <a:solidFill>
                      <a:srgbClr val="FFC000"/>
                    </a:solidFill>
                  </a:tcPr>
                </a:tc>
                <a:tc>
                  <a:txBody>
                    <a:bodyPr/>
                    <a:lstStyle/>
                    <a:p>
                      <a:pPr algn="ctr">
                        <a:lnSpc>
                          <a:spcPct val="150000"/>
                        </a:lnSpc>
                        <a:spcAft>
                          <a:spcPts val="0"/>
                        </a:spcAft>
                      </a:pPr>
                      <a:r>
                        <a:rPr lang="fr-FR" sz="1400" dirty="0">
                          <a:latin typeface="Arial" pitchFamily="34" charset="0"/>
                          <a:ea typeface="Times New Roman"/>
                          <a:cs typeface="Arial" pitchFamily="34" charset="0"/>
                        </a:rPr>
                        <a:t>0,000</a:t>
                      </a:r>
                    </a:p>
                  </a:txBody>
                  <a:tcPr marL="68580" marR="68580" marT="0" marB="0" anchor="ctr">
                    <a:lnL>
                      <a:noFill/>
                    </a:lnL>
                    <a:lnR>
                      <a:noFill/>
                    </a:lnR>
                    <a:lnT>
                      <a:noFill/>
                    </a:lnT>
                    <a:lnB>
                      <a:noFill/>
                    </a:lnB>
                    <a:solidFill>
                      <a:srgbClr val="FFC000"/>
                    </a:solidFill>
                  </a:tcPr>
                </a:tc>
                <a:tc>
                  <a:txBody>
                    <a:bodyPr/>
                    <a:lstStyle/>
                    <a:p>
                      <a:pPr algn="ctr">
                        <a:lnSpc>
                          <a:spcPct val="150000"/>
                        </a:lnSpc>
                        <a:spcAft>
                          <a:spcPts val="0"/>
                        </a:spcAft>
                      </a:pPr>
                      <a:r>
                        <a:rPr lang="fr-FR" sz="1400" dirty="0">
                          <a:latin typeface="Arial" pitchFamily="34" charset="0"/>
                          <a:ea typeface="Times New Roman"/>
                          <a:cs typeface="Arial" pitchFamily="34" charset="0"/>
                        </a:rPr>
                        <a:t>0,993</a:t>
                      </a:r>
                    </a:p>
                  </a:txBody>
                  <a:tcPr marL="68580" marR="68580" marT="0" marB="0" anchor="ctr">
                    <a:lnL>
                      <a:noFill/>
                    </a:lnL>
                    <a:lnR>
                      <a:noFill/>
                    </a:lnR>
                    <a:lnT>
                      <a:noFill/>
                    </a:lnT>
                    <a:lnB>
                      <a:noFill/>
                    </a:lnB>
                    <a:solidFill>
                      <a:srgbClr val="FFC000"/>
                    </a:solidFill>
                  </a:tcPr>
                </a:tc>
              </a:tr>
              <a:tr h="324000">
                <a:tc>
                  <a:txBody>
                    <a:bodyPr/>
                    <a:lstStyle/>
                    <a:p>
                      <a:pPr>
                        <a:lnSpc>
                          <a:spcPct val="150000"/>
                        </a:lnSpc>
                        <a:spcAft>
                          <a:spcPts val="0"/>
                        </a:spcAft>
                      </a:pPr>
                      <a:r>
                        <a:rPr lang="fr-FR" sz="1400" dirty="0" err="1">
                          <a:latin typeface="Arial" pitchFamily="34" charset="0"/>
                          <a:ea typeface="Times New Roman"/>
                          <a:cs typeface="Arial" pitchFamily="34" charset="0"/>
                        </a:rPr>
                        <a:t>Dummy</a:t>
                      </a:r>
                      <a:r>
                        <a:rPr lang="fr-FR" sz="1400" dirty="0">
                          <a:latin typeface="Arial" pitchFamily="34" charset="0"/>
                          <a:ea typeface="Times New Roman"/>
                          <a:cs typeface="Arial" pitchFamily="34" charset="0"/>
                        </a:rPr>
                        <a:t> [vaut 0 sur 1970-1979 et vaut 1 sur 1980-2005]</a:t>
                      </a:r>
                    </a:p>
                  </a:txBody>
                  <a:tcPr marL="68580" marR="68580" marT="0" marB="0"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fr-FR" sz="1400" dirty="0">
                          <a:latin typeface="Arial" pitchFamily="34" charset="0"/>
                          <a:ea typeface="Times New Roman"/>
                          <a:cs typeface="Arial" pitchFamily="34" charset="0"/>
                        </a:rPr>
                        <a:t>-1,129</a:t>
                      </a:r>
                    </a:p>
                  </a:txBody>
                  <a:tcPr marL="68580" marR="68580" marT="0" marB="0"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fr-FR" sz="1400" dirty="0">
                          <a:latin typeface="Arial" pitchFamily="34" charset="0"/>
                          <a:ea typeface="Times New Roman"/>
                          <a:cs typeface="Arial" pitchFamily="34" charset="0"/>
                        </a:rPr>
                        <a:t>0,553</a:t>
                      </a:r>
                    </a:p>
                  </a:txBody>
                  <a:tcPr marL="68580" marR="68580" marT="0" marB="0" anchor="ctr">
                    <a:lnL>
                      <a:noFill/>
                    </a:lnL>
                    <a:lnR>
                      <a:noFill/>
                    </a:lnR>
                    <a:lnT>
                      <a:noFill/>
                    </a:lnT>
                    <a:lnB w="12700" cap="flat" cmpd="sng" algn="ctr">
                      <a:solidFill>
                        <a:srgbClr val="000000"/>
                      </a:solidFill>
                      <a:prstDash val="solid"/>
                      <a:round/>
                      <a:headEnd type="none" w="med" len="med"/>
                      <a:tailEnd type="none" w="med" len="med"/>
                    </a:lnB>
                  </a:tcPr>
                </a:tc>
              </a:tr>
              <a:tr h="324000">
                <a:tc>
                  <a:txBody>
                    <a:bodyPr/>
                    <a:lstStyle/>
                    <a:p>
                      <a:pPr>
                        <a:lnSpc>
                          <a:spcPct val="150000"/>
                        </a:lnSpc>
                        <a:spcAft>
                          <a:spcPts val="0"/>
                        </a:spcAft>
                      </a:pPr>
                      <a:r>
                        <a:rPr lang="fr-FR" sz="1400" dirty="0">
                          <a:latin typeface="Arial" pitchFamily="34" charset="0"/>
                          <a:ea typeface="Times New Roman"/>
                          <a:cs typeface="Arial" pitchFamily="34" charset="0"/>
                        </a:rPr>
                        <a:t>Fisher</a:t>
                      </a:r>
                    </a:p>
                  </a:txBody>
                  <a:tcPr marL="68580" marR="68580" marT="0" marB="0" anchor="ctr">
                    <a:lnL>
                      <a:noFill/>
                    </a:lnL>
                    <a:lnR>
                      <a:noFill/>
                    </a:lnR>
                    <a:lnT w="12700" cap="flat" cmpd="sng" algn="ctr">
                      <a:solidFill>
                        <a:srgbClr val="000000"/>
                      </a:solidFill>
                      <a:prstDash val="solid"/>
                      <a:round/>
                      <a:headEnd type="none" w="med" len="med"/>
                      <a:tailEnd type="none" w="med" len="med"/>
                    </a:lnT>
                    <a:lnB>
                      <a:noFill/>
                    </a:lnB>
                  </a:tcPr>
                </a:tc>
                <a:tc>
                  <a:txBody>
                    <a:bodyPr/>
                    <a:lstStyle/>
                    <a:p>
                      <a:pPr algn="ctr">
                        <a:lnSpc>
                          <a:spcPct val="150000"/>
                        </a:lnSpc>
                        <a:spcAft>
                          <a:spcPts val="0"/>
                        </a:spcAft>
                      </a:pPr>
                      <a:r>
                        <a:rPr lang="fr-FR" sz="1400" dirty="0">
                          <a:latin typeface="Arial" pitchFamily="34" charset="0"/>
                          <a:ea typeface="Times New Roman"/>
                          <a:cs typeface="Arial" pitchFamily="34" charset="0"/>
                        </a:rPr>
                        <a:t>6,64**</a:t>
                      </a:r>
                    </a:p>
                  </a:txBody>
                  <a:tcPr marL="68580" marR="68580" marT="0" marB="0" anchor="ctr">
                    <a:lnL>
                      <a:noFill/>
                    </a:lnL>
                    <a:lnR>
                      <a:noFill/>
                    </a:lnR>
                    <a:lnT w="12700" cap="flat" cmpd="sng" algn="ctr">
                      <a:solidFill>
                        <a:srgbClr val="000000"/>
                      </a:solidFill>
                      <a:prstDash val="solid"/>
                      <a:round/>
                      <a:headEnd type="none" w="med" len="med"/>
                      <a:tailEnd type="none" w="med" len="med"/>
                    </a:lnT>
                    <a:lnB>
                      <a:noFill/>
                    </a:lnB>
                  </a:tcPr>
                </a:tc>
                <a:tc>
                  <a:txBody>
                    <a:bodyPr/>
                    <a:lstStyle/>
                    <a:p>
                      <a:pPr algn="ctr">
                        <a:lnSpc>
                          <a:spcPct val="150000"/>
                        </a:lnSpc>
                        <a:spcAft>
                          <a:spcPts val="0"/>
                        </a:spcAft>
                      </a:pPr>
                      <a:r>
                        <a:rPr lang="fr-FR" sz="1400" dirty="0">
                          <a:latin typeface="Arial" pitchFamily="34" charset="0"/>
                          <a:ea typeface="Times New Roman"/>
                          <a:cs typeface="Arial" pitchFamily="34" charset="0"/>
                        </a:rPr>
                        <a:t>0,000</a:t>
                      </a:r>
                    </a:p>
                  </a:txBody>
                  <a:tcPr marL="68580" marR="68580" marT="0" marB="0" anchor="ctr">
                    <a:lnL>
                      <a:noFill/>
                    </a:lnL>
                    <a:lnR>
                      <a:noFill/>
                    </a:lnR>
                    <a:lnT w="12700" cap="flat" cmpd="sng" algn="ctr">
                      <a:solidFill>
                        <a:srgbClr val="000000"/>
                      </a:solidFill>
                      <a:prstDash val="solid"/>
                      <a:round/>
                      <a:headEnd type="none" w="med" len="med"/>
                      <a:tailEnd type="none" w="med" len="med"/>
                    </a:lnT>
                    <a:lnB>
                      <a:noFill/>
                    </a:lnB>
                  </a:tcPr>
                </a:tc>
              </a:tr>
              <a:tr h="324000">
                <a:tc>
                  <a:txBody>
                    <a:bodyPr/>
                    <a:lstStyle/>
                    <a:p>
                      <a:pPr>
                        <a:lnSpc>
                          <a:spcPct val="150000"/>
                        </a:lnSpc>
                        <a:spcAft>
                          <a:spcPts val="0"/>
                        </a:spcAft>
                      </a:pPr>
                      <a:r>
                        <a:rPr lang="fr-FR" sz="1400" dirty="0">
                          <a:latin typeface="Arial" pitchFamily="34" charset="0"/>
                          <a:ea typeface="Times New Roman"/>
                          <a:cs typeface="Arial" pitchFamily="34" charset="0"/>
                        </a:rPr>
                        <a:t>AR(1)</a:t>
                      </a:r>
                    </a:p>
                  </a:txBody>
                  <a:tcPr marL="68580" marR="68580" marT="0" marB="0" anchor="ctr">
                    <a:lnL>
                      <a:noFill/>
                    </a:lnL>
                    <a:lnR>
                      <a:noFill/>
                    </a:lnR>
                    <a:lnT>
                      <a:noFill/>
                    </a:lnT>
                    <a:lnB>
                      <a:noFill/>
                    </a:lnB>
                  </a:tcPr>
                </a:tc>
                <a:tc>
                  <a:txBody>
                    <a:bodyPr/>
                    <a:lstStyle/>
                    <a:p>
                      <a:pPr algn="ctr">
                        <a:lnSpc>
                          <a:spcPct val="150000"/>
                        </a:lnSpc>
                        <a:spcAft>
                          <a:spcPts val="0"/>
                        </a:spcAft>
                      </a:pPr>
                      <a:r>
                        <a:rPr lang="fr-FR" sz="1400" dirty="0">
                          <a:latin typeface="Arial" pitchFamily="34" charset="0"/>
                          <a:ea typeface="Times New Roman"/>
                          <a:cs typeface="Arial" pitchFamily="34" charset="0"/>
                        </a:rPr>
                        <a:t>-3,64**</a:t>
                      </a:r>
                    </a:p>
                  </a:txBody>
                  <a:tcPr marL="68580" marR="68580" marT="0" marB="0" anchor="ctr">
                    <a:lnL>
                      <a:noFill/>
                    </a:lnL>
                    <a:lnR>
                      <a:noFill/>
                    </a:lnR>
                    <a:lnT>
                      <a:noFill/>
                    </a:lnT>
                    <a:lnB>
                      <a:noFill/>
                    </a:lnB>
                  </a:tcPr>
                </a:tc>
                <a:tc>
                  <a:txBody>
                    <a:bodyPr/>
                    <a:lstStyle/>
                    <a:p>
                      <a:pPr algn="ctr">
                        <a:lnSpc>
                          <a:spcPct val="150000"/>
                        </a:lnSpc>
                        <a:spcAft>
                          <a:spcPts val="0"/>
                        </a:spcAft>
                      </a:pPr>
                      <a:r>
                        <a:rPr lang="fr-FR" sz="1400" dirty="0">
                          <a:latin typeface="Arial" pitchFamily="34" charset="0"/>
                          <a:ea typeface="Times New Roman"/>
                          <a:cs typeface="Arial" pitchFamily="34" charset="0"/>
                        </a:rPr>
                        <a:t>0,000</a:t>
                      </a:r>
                    </a:p>
                  </a:txBody>
                  <a:tcPr marL="68580" marR="68580" marT="0" marB="0" anchor="ctr">
                    <a:lnL>
                      <a:noFill/>
                    </a:lnL>
                    <a:lnR>
                      <a:noFill/>
                    </a:lnR>
                    <a:lnT>
                      <a:noFill/>
                    </a:lnT>
                    <a:lnB>
                      <a:noFill/>
                    </a:lnB>
                  </a:tcPr>
                </a:tc>
              </a:tr>
              <a:tr h="324000">
                <a:tc>
                  <a:txBody>
                    <a:bodyPr/>
                    <a:lstStyle/>
                    <a:p>
                      <a:pPr>
                        <a:lnSpc>
                          <a:spcPct val="150000"/>
                        </a:lnSpc>
                        <a:spcAft>
                          <a:spcPts val="0"/>
                        </a:spcAft>
                      </a:pPr>
                      <a:r>
                        <a:rPr lang="fr-FR" sz="1400">
                          <a:latin typeface="Arial" pitchFamily="34" charset="0"/>
                          <a:ea typeface="Times New Roman"/>
                          <a:cs typeface="Arial" pitchFamily="34" charset="0"/>
                        </a:rPr>
                        <a:t>AR(2)</a:t>
                      </a:r>
                    </a:p>
                  </a:txBody>
                  <a:tcPr marL="68580" marR="68580" marT="0" marB="0" anchor="ctr">
                    <a:lnL>
                      <a:noFill/>
                    </a:lnL>
                    <a:lnR>
                      <a:noFill/>
                    </a:lnR>
                    <a:lnT>
                      <a:noFill/>
                    </a:lnT>
                    <a:lnB>
                      <a:noFill/>
                    </a:lnB>
                  </a:tcPr>
                </a:tc>
                <a:tc>
                  <a:txBody>
                    <a:bodyPr/>
                    <a:lstStyle/>
                    <a:p>
                      <a:pPr algn="ctr">
                        <a:lnSpc>
                          <a:spcPct val="150000"/>
                        </a:lnSpc>
                        <a:spcAft>
                          <a:spcPts val="0"/>
                        </a:spcAft>
                      </a:pPr>
                      <a:r>
                        <a:rPr lang="fr-FR" sz="1400" dirty="0">
                          <a:latin typeface="Arial" pitchFamily="34" charset="0"/>
                          <a:ea typeface="Times New Roman"/>
                          <a:cs typeface="Arial" pitchFamily="34" charset="0"/>
                        </a:rPr>
                        <a:t>-0,05</a:t>
                      </a:r>
                    </a:p>
                  </a:txBody>
                  <a:tcPr marL="68580" marR="68580" marT="0" marB="0" anchor="ctr">
                    <a:lnL>
                      <a:noFill/>
                    </a:lnL>
                    <a:lnR>
                      <a:noFill/>
                    </a:lnR>
                    <a:lnT>
                      <a:noFill/>
                    </a:lnT>
                    <a:lnB>
                      <a:noFill/>
                    </a:lnB>
                  </a:tcPr>
                </a:tc>
                <a:tc>
                  <a:txBody>
                    <a:bodyPr/>
                    <a:lstStyle/>
                    <a:p>
                      <a:pPr algn="ctr">
                        <a:lnSpc>
                          <a:spcPct val="150000"/>
                        </a:lnSpc>
                        <a:spcAft>
                          <a:spcPts val="0"/>
                        </a:spcAft>
                      </a:pPr>
                      <a:r>
                        <a:rPr lang="fr-FR" sz="1400" dirty="0">
                          <a:latin typeface="Arial" pitchFamily="34" charset="0"/>
                          <a:ea typeface="Times New Roman"/>
                          <a:cs typeface="Arial" pitchFamily="34" charset="0"/>
                        </a:rPr>
                        <a:t>0,959</a:t>
                      </a:r>
                    </a:p>
                  </a:txBody>
                  <a:tcPr marL="68580" marR="68580" marT="0" marB="0" anchor="ctr">
                    <a:lnL>
                      <a:noFill/>
                    </a:lnL>
                    <a:lnR>
                      <a:noFill/>
                    </a:lnR>
                    <a:lnT>
                      <a:noFill/>
                    </a:lnT>
                    <a:lnB>
                      <a:noFill/>
                    </a:lnB>
                  </a:tcPr>
                </a:tc>
              </a:tr>
              <a:tr h="324000">
                <a:tc>
                  <a:txBody>
                    <a:bodyPr/>
                    <a:lstStyle/>
                    <a:p>
                      <a:pPr>
                        <a:lnSpc>
                          <a:spcPct val="150000"/>
                        </a:lnSpc>
                        <a:spcAft>
                          <a:spcPts val="0"/>
                        </a:spcAft>
                      </a:pPr>
                      <a:r>
                        <a:rPr lang="fr-FR" sz="1400">
                          <a:latin typeface="Arial" pitchFamily="34" charset="0"/>
                          <a:ea typeface="Times New Roman"/>
                          <a:cs typeface="Arial" pitchFamily="34" charset="0"/>
                        </a:rPr>
                        <a:t>Sargan</a:t>
                      </a:r>
                    </a:p>
                  </a:txBody>
                  <a:tcPr marL="68580" marR="68580" marT="0" marB="0"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fr-FR" sz="1400">
                          <a:latin typeface="Arial" pitchFamily="34" charset="0"/>
                          <a:ea typeface="Times New Roman"/>
                          <a:cs typeface="Arial" pitchFamily="34" charset="0"/>
                        </a:rPr>
                        <a:t>243,61</a:t>
                      </a:r>
                    </a:p>
                  </a:txBody>
                  <a:tcPr marL="68580" marR="68580" marT="0" marB="0"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fr-FR" sz="1400" dirty="0">
                          <a:latin typeface="Arial" pitchFamily="34" charset="0"/>
                          <a:ea typeface="Times New Roman"/>
                          <a:cs typeface="Arial" pitchFamily="34" charset="0"/>
                        </a:rPr>
                        <a:t>0,584</a:t>
                      </a:r>
                    </a:p>
                  </a:txBody>
                  <a:tcPr marL="68580" marR="68580" marT="0" marB="0" anchor="ctr">
                    <a:lnL>
                      <a:noFill/>
                    </a:lnL>
                    <a:lnR>
                      <a:noFill/>
                    </a:lnR>
                    <a:lnT>
                      <a:noFill/>
                    </a:lnT>
                    <a:lnB w="12700" cap="flat" cmpd="sng" algn="ctr">
                      <a:solidFill>
                        <a:srgbClr val="000000"/>
                      </a:solidFill>
                      <a:prstDash val="solid"/>
                      <a:round/>
                      <a:headEnd type="none" w="med" len="med"/>
                      <a:tailEnd type="none" w="med" len="med"/>
                    </a:lnB>
                  </a:tcPr>
                </a:tc>
              </a:tr>
              <a:tr h="1220750">
                <a:tc gridSpan="3">
                  <a:txBody>
                    <a:bodyPr/>
                    <a:lstStyle/>
                    <a:p>
                      <a:pPr algn="just">
                        <a:lnSpc>
                          <a:spcPct val="150000"/>
                        </a:lnSpc>
                        <a:spcAft>
                          <a:spcPts val="0"/>
                        </a:spcAft>
                      </a:pPr>
                      <a:r>
                        <a:rPr lang="fr-FR" sz="1400" dirty="0">
                          <a:latin typeface="Arial" pitchFamily="34" charset="0"/>
                          <a:ea typeface="Times New Roman"/>
                          <a:cs typeface="Arial" pitchFamily="34" charset="0"/>
                        </a:rPr>
                        <a:t>Les p-values sont calculés à partir de l’erreur standard de White robuste à l’hétéroscédasticité. **, et * indiquent respectivement la significativité statistique à 1% et 10%. L’hypothèse nulle du test de </a:t>
                      </a:r>
                      <a:r>
                        <a:rPr lang="fr-FR" sz="1400" dirty="0" err="1">
                          <a:latin typeface="Arial" pitchFamily="34" charset="0"/>
                          <a:ea typeface="Times New Roman"/>
                          <a:cs typeface="Arial" pitchFamily="34" charset="0"/>
                        </a:rPr>
                        <a:t>Sargan</a:t>
                      </a:r>
                      <a:r>
                        <a:rPr lang="fr-FR" sz="1400" dirty="0">
                          <a:latin typeface="Arial" pitchFamily="34" charset="0"/>
                          <a:ea typeface="Times New Roman"/>
                          <a:cs typeface="Arial" pitchFamily="34" charset="0"/>
                        </a:rPr>
                        <a:t> est : « l’</a:t>
                      </a:r>
                      <a:r>
                        <a:rPr lang="fr-FR" sz="1400" dirty="0" err="1">
                          <a:latin typeface="Arial" pitchFamily="34" charset="0"/>
                          <a:ea typeface="Times New Roman"/>
                          <a:cs typeface="Arial" pitchFamily="34" charset="0"/>
                        </a:rPr>
                        <a:t>éxogénéïté</a:t>
                      </a:r>
                      <a:r>
                        <a:rPr lang="fr-FR" sz="1400" dirty="0">
                          <a:latin typeface="Arial" pitchFamily="34" charset="0"/>
                          <a:ea typeface="Times New Roman"/>
                          <a:cs typeface="Arial" pitchFamily="34" charset="0"/>
                        </a:rPr>
                        <a:t> des instruments». Ainsi, plus grande est la p-value, plus exogène sont les instruments. Le test d’autocorrélation a pour hypothèse nulle « l’absence d’autocorrélation » et est appliqué aux résidus différenciés </a:t>
                      </a:r>
                      <a:r>
                        <a:rPr lang="en-GB" sz="1400" dirty="0" err="1">
                          <a:latin typeface="Arial" pitchFamily="34" charset="0"/>
                          <a:ea typeface="Times New Roman"/>
                          <a:cs typeface="Arial" pitchFamily="34" charset="0"/>
                        </a:rPr>
                        <a:t>Δε</a:t>
                      </a:r>
                      <a:r>
                        <a:rPr lang="fr-FR" sz="1400" baseline="-25000" dirty="0" err="1">
                          <a:latin typeface="Arial" pitchFamily="34" charset="0"/>
                          <a:ea typeface="Times New Roman"/>
                          <a:cs typeface="Arial" pitchFamily="34" charset="0"/>
                        </a:rPr>
                        <a:t>i,t</a:t>
                      </a:r>
                      <a:r>
                        <a:rPr lang="fr-FR" sz="1400" dirty="0">
                          <a:latin typeface="Arial" pitchFamily="34" charset="0"/>
                          <a:ea typeface="Times New Roman"/>
                          <a:cs typeface="Arial" pitchFamily="34" charset="0"/>
                        </a:rPr>
                        <a:t>. Le test AR(1) rejette en général l’hypothèse nulle car </a:t>
                      </a:r>
                      <a:r>
                        <a:rPr lang="en-GB" sz="1400" dirty="0" err="1">
                          <a:latin typeface="Arial" pitchFamily="34" charset="0"/>
                          <a:ea typeface="Times New Roman"/>
                          <a:cs typeface="Arial" pitchFamily="34" charset="0"/>
                        </a:rPr>
                        <a:t>Δε</a:t>
                      </a:r>
                      <a:r>
                        <a:rPr lang="fr-FR" sz="1400" baseline="-25000" dirty="0" err="1">
                          <a:latin typeface="Arial" pitchFamily="34" charset="0"/>
                          <a:ea typeface="Times New Roman"/>
                          <a:cs typeface="Arial" pitchFamily="34" charset="0"/>
                        </a:rPr>
                        <a:t>i,t</a:t>
                      </a:r>
                      <a:r>
                        <a:rPr lang="fr-FR" sz="1400" dirty="0">
                          <a:latin typeface="Arial" pitchFamily="34" charset="0"/>
                          <a:ea typeface="Times New Roman"/>
                          <a:cs typeface="Arial" pitchFamily="34" charset="0"/>
                        </a:rPr>
                        <a:t>=</a:t>
                      </a:r>
                      <a:r>
                        <a:rPr lang="en-GB" sz="1400" dirty="0">
                          <a:latin typeface="Arial" pitchFamily="34" charset="0"/>
                          <a:ea typeface="Times New Roman"/>
                          <a:cs typeface="Arial" pitchFamily="34" charset="0"/>
                        </a:rPr>
                        <a:t>ε</a:t>
                      </a:r>
                      <a:r>
                        <a:rPr lang="fr-FR" sz="1400" baseline="-25000" dirty="0" err="1">
                          <a:latin typeface="Arial" pitchFamily="34" charset="0"/>
                          <a:ea typeface="Times New Roman"/>
                          <a:cs typeface="Arial" pitchFamily="34" charset="0"/>
                        </a:rPr>
                        <a:t>i,t</a:t>
                      </a:r>
                      <a:r>
                        <a:rPr lang="fr-FR" sz="1400" dirty="0">
                          <a:latin typeface="Arial" pitchFamily="34" charset="0"/>
                          <a:ea typeface="Times New Roman"/>
                          <a:cs typeface="Arial" pitchFamily="34" charset="0"/>
                        </a:rPr>
                        <a:t>-</a:t>
                      </a:r>
                      <a:r>
                        <a:rPr lang="en-GB" sz="1400" dirty="0">
                          <a:latin typeface="Arial" pitchFamily="34" charset="0"/>
                          <a:ea typeface="Times New Roman"/>
                          <a:cs typeface="Arial" pitchFamily="34" charset="0"/>
                        </a:rPr>
                        <a:t>ε</a:t>
                      </a:r>
                      <a:r>
                        <a:rPr lang="fr-FR" sz="1400" baseline="-25000" dirty="0" err="1">
                          <a:latin typeface="Arial" pitchFamily="34" charset="0"/>
                          <a:ea typeface="Times New Roman"/>
                          <a:cs typeface="Arial" pitchFamily="34" charset="0"/>
                        </a:rPr>
                        <a:t>i,t</a:t>
                      </a:r>
                      <a:r>
                        <a:rPr lang="fr-FR" sz="1400" baseline="-25000" dirty="0">
                          <a:latin typeface="Arial" pitchFamily="34" charset="0"/>
                          <a:ea typeface="Times New Roman"/>
                          <a:cs typeface="Arial" pitchFamily="34" charset="0"/>
                        </a:rPr>
                        <a:t>-1</a:t>
                      </a:r>
                      <a:r>
                        <a:rPr lang="fr-FR" sz="1400" dirty="0">
                          <a:latin typeface="Arial" pitchFamily="34" charset="0"/>
                          <a:ea typeface="Times New Roman"/>
                          <a:cs typeface="Arial" pitchFamily="34" charset="0"/>
                        </a:rPr>
                        <a:t> et </a:t>
                      </a:r>
                      <a:r>
                        <a:rPr lang="en-GB" sz="1400" dirty="0" err="1">
                          <a:latin typeface="Arial" pitchFamily="34" charset="0"/>
                          <a:ea typeface="Times New Roman"/>
                          <a:cs typeface="Arial" pitchFamily="34" charset="0"/>
                        </a:rPr>
                        <a:t>Δε</a:t>
                      </a:r>
                      <a:r>
                        <a:rPr lang="fr-FR" sz="1400" baseline="-25000" dirty="0" err="1">
                          <a:latin typeface="Arial" pitchFamily="34" charset="0"/>
                          <a:ea typeface="Times New Roman"/>
                          <a:cs typeface="Arial" pitchFamily="34" charset="0"/>
                        </a:rPr>
                        <a:t>i,t</a:t>
                      </a:r>
                      <a:r>
                        <a:rPr lang="fr-FR" sz="1400" baseline="-25000" dirty="0">
                          <a:latin typeface="Arial" pitchFamily="34" charset="0"/>
                          <a:ea typeface="Times New Roman"/>
                          <a:cs typeface="Arial" pitchFamily="34" charset="0"/>
                        </a:rPr>
                        <a:t>-1</a:t>
                      </a:r>
                      <a:r>
                        <a:rPr lang="fr-FR" sz="1400" dirty="0">
                          <a:latin typeface="Arial" pitchFamily="34" charset="0"/>
                          <a:ea typeface="Times New Roman"/>
                          <a:cs typeface="Arial" pitchFamily="34" charset="0"/>
                        </a:rPr>
                        <a:t>=</a:t>
                      </a:r>
                      <a:r>
                        <a:rPr lang="en-GB" sz="1400" dirty="0">
                          <a:latin typeface="Arial" pitchFamily="34" charset="0"/>
                          <a:ea typeface="Times New Roman"/>
                          <a:cs typeface="Arial" pitchFamily="34" charset="0"/>
                        </a:rPr>
                        <a:t>ε</a:t>
                      </a:r>
                      <a:r>
                        <a:rPr lang="fr-FR" sz="1400" baseline="-25000" dirty="0" err="1">
                          <a:latin typeface="Arial" pitchFamily="34" charset="0"/>
                          <a:ea typeface="Times New Roman"/>
                          <a:cs typeface="Arial" pitchFamily="34" charset="0"/>
                        </a:rPr>
                        <a:t>i,t</a:t>
                      </a:r>
                      <a:r>
                        <a:rPr lang="fr-FR" sz="1400" baseline="-25000" dirty="0">
                          <a:latin typeface="Arial" pitchFamily="34" charset="0"/>
                          <a:ea typeface="Times New Roman"/>
                          <a:cs typeface="Arial" pitchFamily="34" charset="0"/>
                        </a:rPr>
                        <a:t>-1</a:t>
                      </a:r>
                      <a:r>
                        <a:rPr lang="fr-FR" sz="1400" dirty="0">
                          <a:latin typeface="Arial" pitchFamily="34" charset="0"/>
                          <a:ea typeface="Times New Roman"/>
                          <a:cs typeface="Arial" pitchFamily="34" charset="0"/>
                        </a:rPr>
                        <a:t>-</a:t>
                      </a:r>
                      <a:r>
                        <a:rPr lang="en-GB" sz="1400" dirty="0">
                          <a:latin typeface="Arial" pitchFamily="34" charset="0"/>
                          <a:ea typeface="Times New Roman"/>
                          <a:cs typeface="Arial" pitchFamily="34" charset="0"/>
                        </a:rPr>
                        <a:t>ε</a:t>
                      </a:r>
                      <a:r>
                        <a:rPr lang="fr-FR" sz="1400" baseline="-25000" dirty="0" err="1">
                          <a:latin typeface="Arial" pitchFamily="34" charset="0"/>
                          <a:ea typeface="Times New Roman"/>
                          <a:cs typeface="Arial" pitchFamily="34" charset="0"/>
                        </a:rPr>
                        <a:t>i,t</a:t>
                      </a:r>
                      <a:r>
                        <a:rPr lang="fr-FR" sz="1400" baseline="-25000" dirty="0">
                          <a:latin typeface="Arial" pitchFamily="34" charset="0"/>
                          <a:ea typeface="Times New Roman"/>
                          <a:cs typeface="Arial" pitchFamily="34" charset="0"/>
                        </a:rPr>
                        <a:t>-2</a:t>
                      </a:r>
                      <a:r>
                        <a:rPr lang="fr-FR" sz="1400" dirty="0">
                          <a:latin typeface="Arial" pitchFamily="34" charset="0"/>
                          <a:ea typeface="Times New Roman"/>
                          <a:cs typeface="Arial" pitchFamily="34" charset="0"/>
                        </a:rPr>
                        <a:t> ont en commun </a:t>
                      </a:r>
                      <a:r>
                        <a:rPr lang="en-GB" sz="1400" dirty="0">
                          <a:latin typeface="Arial" pitchFamily="34" charset="0"/>
                          <a:ea typeface="Times New Roman"/>
                          <a:cs typeface="Arial" pitchFamily="34" charset="0"/>
                        </a:rPr>
                        <a:t>ε</a:t>
                      </a:r>
                      <a:r>
                        <a:rPr lang="fr-FR" sz="1400" baseline="-25000" dirty="0" err="1">
                          <a:latin typeface="Arial" pitchFamily="34" charset="0"/>
                          <a:ea typeface="Times New Roman"/>
                          <a:cs typeface="Arial" pitchFamily="34" charset="0"/>
                        </a:rPr>
                        <a:t>i,t</a:t>
                      </a:r>
                      <a:r>
                        <a:rPr lang="fr-FR" sz="1400" baseline="-25000" dirty="0">
                          <a:latin typeface="Arial" pitchFamily="34" charset="0"/>
                          <a:ea typeface="Times New Roman"/>
                          <a:cs typeface="Arial" pitchFamily="34" charset="0"/>
                        </a:rPr>
                        <a:t>-1</a:t>
                      </a:r>
                      <a:r>
                        <a:rPr lang="fr-FR" sz="1400" dirty="0">
                          <a:solidFill>
                            <a:srgbClr val="231F20"/>
                          </a:solidFill>
                          <a:latin typeface="Arial" pitchFamily="34" charset="0"/>
                          <a:ea typeface="Times New Roman"/>
                          <a:cs typeface="Arial" pitchFamily="34" charset="0"/>
                        </a:rPr>
                        <a:t>. Le test AR(2) est plus important car il permet de détecter l’autocorrélation des </a:t>
                      </a:r>
                      <a:r>
                        <a:rPr lang="en-GB" sz="1400" dirty="0">
                          <a:latin typeface="Arial" pitchFamily="34" charset="0"/>
                          <a:ea typeface="Times New Roman"/>
                          <a:cs typeface="Arial" pitchFamily="34" charset="0"/>
                        </a:rPr>
                        <a:t>ε</a:t>
                      </a:r>
                      <a:r>
                        <a:rPr lang="fr-FR" sz="1400" baseline="-25000" dirty="0" err="1">
                          <a:latin typeface="Arial" pitchFamily="34" charset="0"/>
                          <a:ea typeface="Times New Roman"/>
                          <a:cs typeface="Arial" pitchFamily="34" charset="0"/>
                        </a:rPr>
                        <a:t>i,t</a:t>
                      </a:r>
                      <a:endParaRPr lang="fr-FR" sz="1400" dirty="0">
                        <a:latin typeface="Arial" pitchFamily="34" charset="0"/>
                        <a:ea typeface="Times New Roman"/>
                        <a:cs typeface="Arial" pitchFamily="34" charset="0"/>
                      </a:endParaRPr>
                    </a:p>
                  </a:txBody>
                  <a:tcPr marL="68580" marR="68580"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fr-FR"/>
                    </a:p>
                  </a:txBody>
                  <a:tcPr/>
                </a:tc>
                <a:tc hMerge="1">
                  <a:txBody>
                    <a:bodyPr/>
                    <a:lstStyle/>
                    <a:p>
                      <a:endParaRPr lang="fr-FR"/>
                    </a:p>
                  </a:txBody>
                  <a:tcPr/>
                </a:tc>
              </a:tr>
            </a:tbl>
          </a:graphicData>
        </a:graphic>
      </p:graphicFrame>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0" y="-5660"/>
            <a:ext cx="9143999" cy="571503"/>
          </a:xfrm>
          <a:solidFill>
            <a:srgbClr val="00B050"/>
          </a:solidFill>
        </p:spPr>
        <p:txBody>
          <a:bodyPr>
            <a:noAutofit/>
          </a:bodyPr>
          <a:lstStyle/>
          <a:p>
            <a:pPr algn="l"/>
            <a:r>
              <a:rPr lang="fr-FR" sz="3600" b="1" dirty="0" smtClean="0">
                <a:solidFill>
                  <a:schemeClr val="bg1"/>
                </a:solidFill>
                <a:latin typeface="Arial" pitchFamily="34" charset="0"/>
                <a:cs typeface="Arial" pitchFamily="34" charset="0"/>
              </a:rPr>
              <a:t>Résultats et analyses</a:t>
            </a:r>
            <a:endParaRPr lang="fr-FR" sz="3600" b="1" dirty="0">
              <a:solidFill>
                <a:schemeClr val="bg1"/>
              </a:solidFill>
              <a:latin typeface="Arial" pitchFamily="34" charset="0"/>
              <a:cs typeface="Arial" pitchFamily="34" charset="0"/>
            </a:endParaRPr>
          </a:p>
        </p:txBody>
      </p:sp>
      <p:sp>
        <p:nvSpPr>
          <p:cNvPr id="4" name="Titre 1"/>
          <p:cNvSpPr txBox="1">
            <a:spLocks/>
          </p:cNvSpPr>
          <p:nvPr/>
        </p:nvSpPr>
        <p:spPr>
          <a:xfrm>
            <a:off x="214282" y="571480"/>
            <a:ext cx="8786874" cy="6286520"/>
          </a:xfrm>
          <a:prstGeom prst="rect">
            <a:avLst/>
          </a:prstGeom>
        </p:spPr>
        <p:txBody>
          <a:bodyPr vert="horz" lIns="91440" tIns="45720" rIns="91440" bIns="45720" rtlCol="0" anchor="ctr">
            <a:noAutofit/>
          </a:bodyPr>
          <a:lstStyle/>
          <a:p>
            <a:pPr lvl="0">
              <a:spcBef>
                <a:spcPts val="300"/>
              </a:spcBef>
              <a:spcAft>
                <a:spcPts val="300"/>
              </a:spcAft>
              <a:buFont typeface="Wingdings" pitchFamily="2" charset="2"/>
              <a:buChar char="Ø"/>
            </a:pPr>
            <a:r>
              <a:rPr lang="en-US" sz="1500" dirty="0" smtClean="0">
                <a:latin typeface="Arial" pitchFamily="34" charset="0"/>
                <a:cs typeface="Arial" pitchFamily="34" charset="0"/>
              </a:rPr>
              <a:t> </a:t>
            </a:r>
            <a:r>
              <a:rPr lang="fr-FR" sz="1500" dirty="0" smtClean="0">
                <a:latin typeface="Arial" pitchFamily="34" charset="0"/>
                <a:cs typeface="Arial" pitchFamily="34" charset="0"/>
              </a:rPr>
              <a:t>Les coefficients de l’investissement local et des exportations sont positifs et significatifs respectivement à au moins 10% et 1%. Ceux des importations et de l’investissement direct étranger sont nuls, alors que ceux de l’aide publique au développement et du </a:t>
            </a:r>
            <a:r>
              <a:rPr lang="fr-FR" sz="1500" dirty="0" err="1" smtClean="0">
                <a:latin typeface="Arial" pitchFamily="34" charset="0"/>
                <a:cs typeface="Arial" pitchFamily="34" charset="0"/>
              </a:rPr>
              <a:t>Dummy</a:t>
            </a:r>
            <a:r>
              <a:rPr lang="fr-FR" sz="1500" dirty="0" smtClean="0">
                <a:latin typeface="Arial" pitchFamily="34" charset="0"/>
                <a:cs typeface="Arial" pitchFamily="34" charset="0"/>
              </a:rPr>
              <a:t> sont négatifs.</a:t>
            </a:r>
            <a:endParaRPr lang="en-US" sz="1500" dirty="0" smtClean="0">
              <a:latin typeface="Arial" pitchFamily="34" charset="0"/>
              <a:cs typeface="Arial" pitchFamily="34" charset="0"/>
            </a:endParaRPr>
          </a:p>
          <a:p>
            <a:pPr lvl="0">
              <a:spcBef>
                <a:spcPts val="300"/>
              </a:spcBef>
              <a:spcAft>
                <a:spcPts val="300"/>
              </a:spcAft>
              <a:buFont typeface="Wingdings" pitchFamily="2" charset="2"/>
              <a:buChar char="Ø"/>
            </a:pPr>
            <a:r>
              <a:rPr lang="en-US" sz="1500" dirty="0" smtClean="0">
                <a:latin typeface="Arial" pitchFamily="34" charset="0"/>
                <a:cs typeface="Arial" pitchFamily="34" charset="0"/>
              </a:rPr>
              <a:t> </a:t>
            </a:r>
            <a:r>
              <a:rPr lang="en-US" sz="1500" dirty="0" err="1" smtClean="0">
                <a:latin typeface="Arial" pitchFamily="34" charset="0"/>
                <a:cs typeface="Arial" pitchFamily="34" charset="0"/>
              </a:rPr>
              <a:t>Ainsi</a:t>
            </a:r>
            <a:r>
              <a:rPr lang="en-US" sz="1500" dirty="0" smtClean="0">
                <a:latin typeface="Arial" pitchFamily="34" charset="0"/>
                <a:cs typeface="Arial" pitchFamily="34" charset="0"/>
              </a:rPr>
              <a:t>, </a:t>
            </a:r>
            <a:r>
              <a:rPr lang="fr-FR" sz="1500" dirty="0" smtClean="0">
                <a:latin typeface="Arial" pitchFamily="34" charset="0"/>
                <a:cs typeface="Arial" pitchFamily="34" charset="0"/>
              </a:rPr>
              <a:t>les exportations affectent positivement et significativement la croissance économique des pays africains. Un accroissement de 1% des exportations accroit, toutes choses étant égales par ailleurs, le PIB par tête de 0,12 %.</a:t>
            </a:r>
            <a:endParaRPr lang="en-US" sz="1500" dirty="0" smtClean="0">
              <a:latin typeface="Arial" pitchFamily="34" charset="0"/>
              <a:cs typeface="Arial" pitchFamily="34" charset="0"/>
            </a:endParaRPr>
          </a:p>
          <a:p>
            <a:pPr>
              <a:spcBef>
                <a:spcPts val="300"/>
              </a:spcBef>
              <a:spcAft>
                <a:spcPts val="300"/>
              </a:spcAft>
              <a:buFont typeface="Wingdings" pitchFamily="2" charset="2"/>
              <a:buChar char="Ø"/>
            </a:pPr>
            <a:r>
              <a:rPr lang="en-US" sz="1500" dirty="0" smtClean="0">
                <a:latin typeface="Arial" pitchFamily="34" charset="0"/>
                <a:cs typeface="Arial" pitchFamily="34" charset="0"/>
              </a:rPr>
              <a:t> La </a:t>
            </a:r>
            <a:r>
              <a:rPr lang="en-US" sz="1500" dirty="0" err="1" smtClean="0">
                <a:latin typeface="Arial" pitchFamily="34" charset="0"/>
                <a:cs typeface="Arial" pitchFamily="34" charset="0"/>
              </a:rPr>
              <a:t>nullité</a:t>
            </a:r>
            <a:r>
              <a:rPr lang="en-US" sz="1500" dirty="0" smtClean="0">
                <a:latin typeface="Arial" pitchFamily="34" charset="0"/>
                <a:cs typeface="Arial" pitchFamily="34" charset="0"/>
              </a:rPr>
              <a:t> du coefficient de </a:t>
            </a:r>
            <a:r>
              <a:rPr lang="en-US" sz="1500" dirty="0" err="1" smtClean="0">
                <a:latin typeface="Arial" pitchFamily="34" charset="0"/>
                <a:cs typeface="Arial" pitchFamily="34" charset="0"/>
              </a:rPr>
              <a:t>l’IDE</a:t>
            </a:r>
            <a:r>
              <a:rPr lang="en-US" sz="1500" dirty="0" smtClean="0">
                <a:latin typeface="Arial" pitchFamily="34" charset="0"/>
                <a:cs typeface="Arial" pitchFamily="34" charset="0"/>
              </a:rPr>
              <a:t> </a:t>
            </a:r>
            <a:r>
              <a:rPr lang="en-US" sz="1500" dirty="0" err="1" smtClean="0">
                <a:latin typeface="Arial" pitchFamily="34" charset="0"/>
                <a:cs typeface="Arial" pitchFamily="34" charset="0"/>
              </a:rPr>
              <a:t>contredit</a:t>
            </a:r>
            <a:r>
              <a:rPr lang="en-US" sz="1500" dirty="0" smtClean="0">
                <a:latin typeface="Arial" pitchFamily="34" charset="0"/>
                <a:cs typeface="Arial" pitchFamily="34" charset="0"/>
              </a:rPr>
              <a:t> </a:t>
            </a:r>
            <a:r>
              <a:rPr lang="en-US" sz="1500" dirty="0" err="1" smtClean="0">
                <a:latin typeface="Arial" pitchFamily="34" charset="0"/>
                <a:cs typeface="Arial" pitchFamily="34" charset="0"/>
              </a:rPr>
              <a:t>l’hypothèse</a:t>
            </a:r>
            <a:r>
              <a:rPr lang="en-US" sz="1500" dirty="0" smtClean="0">
                <a:latin typeface="Arial" pitchFamily="34" charset="0"/>
                <a:cs typeface="Arial" pitchFamily="34" charset="0"/>
              </a:rPr>
              <a:t> et </a:t>
            </a:r>
            <a:r>
              <a:rPr lang="en-US" sz="1500" dirty="0" err="1" smtClean="0">
                <a:latin typeface="Arial" pitchFamily="34" charset="0"/>
                <a:cs typeface="Arial" pitchFamily="34" charset="0"/>
              </a:rPr>
              <a:t>pourrait</a:t>
            </a:r>
            <a:r>
              <a:rPr lang="en-US" sz="1500" dirty="0" smtClean="0">
                <a:latin typeface="Arial" pitchFamily="34" charset="0"/>
                <a:cs typeface="Arial" pitchFamily="34" charset="0"/>
              </a:rPr>
              <a:t> </a:t>
            </a:r>
            <a:r>
              <a:rPr lang="en-US" sz="1500" dirty="0" err="1" smtClean="0">
                <a:latin typeface="Arial" pitchFamily="34" charset="0"/>
                <a:cs typeface="Arial" pitchFamily="34" charset="0"/>
              </a:rPr>
              <a:t>s’expliquer</a:t>
            </a:r>
            <a:r>
              <a:rPr lang="en-US" sz="1500" dirty="0" smtClean="0">
                <a:latin typeface="Arial" pitchFamily="34" charset="0"/>
                <a:cs typeface="Arial" pitchFamily="34" charset="0"/>
              </a:rPr>
              <a:t> </a:t>
            </a:r>
            <a:r>
              <a:rPr lang="fr-FR" sz="1500" dirty="0" smtClean="0">
                <a:latin typeface="Arial" pitchFamily="34" charset="0"/>
                <a:cs typeface="Arial" pitchFamily="34" charset="0"/>
              </a:rPr>
              <a:t>par le faible niveau de l’investissement direct étranger dans la plupart des pays africains : en moyenne, il n’a représenté qu’environ 1,3% du PIB africain sur la période 1970-2005</a:t>
            </a:r>
            <a:r>
              <a:rPr lang="en-US" sz="1500" dirty="0" smtClean="0">
                <a:latin typeface="Arial" pitchFamily="34" charset="0"/>
                <a:cs typeface="Arial" pitchFamily="34" charset="0"/>
              </a:rPr>
              <a:t>.</a:t>
            </a:r>
          </a:p>
          <a:p>
            <a:pPr>
              <a:spcBef>
                <a:spcPts val="300"/>
              </a:spcBef>
              <a:spcAft>
                <a:spcPts val="300"/>
              </a:spcAft>
              <a:buFont typeface="Wingdings" pitchFamily="2" charset="2"/>
              <a:buChar char="Ø"/>
            </a:pPr>
            <a:r>
              <a:rPr lang="en-US" sz="1500" dirty="0" smtClean="0">
                <a:latin typeface="Arial" pitchFamily="34" charset="0"/>
                <a:cs typeface="Arial" pitchFamily="34" charset="0"/>
              </a:rPr>
              <a:t> La </a:t>
            </a:r>
            <a:r>
              <a:rPr lang="en-US" sz="1500" dirty="0" err="1" smtClean="0">
                <a:latin typeface="Arial" pitchFamily="34" charset="0"/>
                <a:cs typeface="Arial" pitchFamily="34" charset="0"/>
              </a:rPr>
              <a:t>nullité</a:t>
            </a:r>
            <a:r>
              <a:rPr lang="en-US" sz="1500" dirty="0" smtClean="0">
                <a:latin typeface="Arial" pitchFamily="34" charset="0"/>
                <a:cs typeface="Arial" pitchFamily="34" charset="0"/>
              </a:rPr>
              <a:t> du coefficient des importations </a:t>
            </a:r>
            <a:r>
              <a:rPr lang="en-US" sz="1500" dirty="0" err="1" smtClean="0">
                <a:latin typeface="Arial" pitchFamily="34" charset="0"/>
                <a:cs typeface="Arial" pitchFamily="34" charset="0"/>
              </a:rPr>
              <a:t>contredit</a:t>
            </a:r>
            <a:r>
              <a:rPr lang="en-US" sz="1500" dirty="0" smtClean="0">
                <a:latin typeface="Arial" pitchFamily="34" charset="0"/>
                <a:cs typeface="Arial" pitchFamily="34" charset="0"/>
              </a:rPr>
              <a:t> </a:t>
            </a:r>
            <a:r>
              <a:rPr lang="en-US" sz="1500" dirty="0" err="1" smtClean="0">
                <a:latin typeface="Arial" pitchFamily="34" charset="0"/>
                <a:cs typeface="Arial" pitchFamily="34" charset="0"/>
              </a:rPr>
              <a:t>aussi</a:t>
            </a:r>
            <a:r>
              <a:rPr lang="en-US" sz="1500" dirty="0" smtClean="0">
                <a:latin typeface="Arial" pitchFamily="34" charset="0"/>
                <a:cs typeface="Arial" pitchFamily="34" charset="0"/>
              </a:rPr>
              <a:t> </a:t>
            </a:r>
            <a:r>
              <a:rPr lang="en-US" sz="1500" dirty="0" err="1" smtClean="0">
                <a:latin typeface="Arial" pitchFamily="34" charset="0"/>
                <a:cs typeface="Arial" pitchFamily="34" charset="0"/>
              </a:rPr>
              <a:t>l’hypothèse</a:t>
            </a:r>
            <a:r>
              <a:rPr lang="en-US" sz="1500" dirty="0" smtClean="0">
                <a:latin typeface="Arial" pitchFamily="34" charset="0"/>
                <a:cs typeface="Arial" pitchFamily="34" charset="0"/>
              </a:rPr>
              <a:t> et </a:t>
            </a:r>
            <a:r>
              <a:rPr lang="en-US" sz="1500" dirty="0" err="1" smtClean="0">
                <a:latin typeface="Arial" pitchFamily="34" charset="0"/>
                <a:cs typeface="Arial" pitchFamily="34" charset="0"/>
              </a:rPr>
              <a:t>pourrait</a:t>
            </a:r>
            <a:r>
              <a:rPr lang="en-US" sz="1500" dirty="0" smtClean="0">
                <a:latin typeface="Arial" pitchFamily="34" charset="0"/>
                <a:cs typeface="Arial" pitchFamily="34" charset="0"/>
              </a:rPr>
              <a:t> </a:t>
            </a:r>
            <a:r>
              <a:rPr lang="en-US" sz="1500" dirty="0" err="1" smtClean="0">
                <a:latin typeface="Arial" pitchFamily="34" charset="0"/>
                <a:cs typeface="Arial" pitchFamily="34" charset="0"/>
              </a:rPr>
              <a:t>s’expliquer</a:t>
            </a:r>
            <a:r>
              <a:rPr lang="en-US" sz="1500" dirty="0" smtClean="0">
                <a:latin typeface="Arial" pitchFamily="34" charset="0"/>
                <a:cs typeface="Arial" pitchFamily="34" charset="0"/>
              </a:rPr>
              <a:t> par le fait </a:t>
            </a:r>
            <a:r>
              <a:rPr lang="en-US" sz="1500" dirty="0" err="1" smtClean="0">
                <a:latin typeface="Arial" pitchFamily="34" charset="0"/>
                <a:cs typeface="Arial" pitchFamily="34" charset="0"/>
              </a:rPr>
              <a:t>que</a:t>
            </a:r>
            <a:r>
              <a:rPr lang="en-US" sz="1500" dirty="0" smtClean="0">
                <a:latin typeface="Arial" pitchFamily="34" charset="0"/>
                <a:cs typeface="Arial" pitchFamily="34" charset="0"/>
              </a:rPr>
              <a:t> </a:t>
            </a:r>
            <a:r>
              <a:rPr lang="fr-FR" sz="1500" dirty="0" smtClean="0">
                <a:latin typeface="Arial" pitchFamily="34" charset="0"/>
                <a:cs typeface="Arial" pitchFamily="34" charset="0"/>
              </a:rPr>
              <a:t>les biens importés sont en général les biens de consommation qui n’améliorent pas significativement les systèmes de production locale. Ces biens sont souvent, pour l’essentiel, les produits agroalimentaires, vestimentaires et les commodités, qui n’ont ni un impact positif sur la production parce qu’ils n’apportent pas de nouvelles technologies à l’économie, ni un impact négatif parce qu’en général, ils ne sont pas en confrontation avec d’autres biens semblables produits localement.</a:t>
            </a:r>
            <a:r>
              <a:rPr lang="en-US" sz="1500" dirty="0" smtClean="0">
                <a:latin typeface="Arial" pitchFamily="34" charset="0"/>
                <a:cs typeface="Arial" pitchFamily="34" charset="0"/>
              </a:rPr>
              <a:t> </a:t>
            </a:r>
            <a:r>
              <a:rPr lang="fr-FR" sz="1500" dirty="0" smtClean="0">
                <a:latin typeface="Arial" pitchFamily="34" charset="0"/>
                <a:cs typeface="Arial" pitchFamily="34" charset="0"/>
              </a:rPr>
              <a:t>Ceci pourrait également traduire l’incapacité des pays africains non seulement à imiter et à innover mais aussi à développer leur base productive ayant pour conséquence l’importation en très grande proportion des biens de consommation par rapport aux biens d’équipement.</a:t>
            </a:r>
            <a:endParaRPr lang="en-US" sz="1500" dirty="0" smtClean="0">
              <a:latin typeface="Arial" pitchFamily="34" charset="0"/>
              <a:cs typeface="Arial" pitchFamily="34" charset="0"/>
            </a:endParaRPr>
          </a:p>
          <a:p>
            <a:pPr>
              <a:spcBef>
                <a:spcPts val="300"/>
              </a:spcBef>
              <a:spcAft>
                <a:spcPts val="300"/>
              </a:spcAft>
              <a:buFont typeface="Wingdings" pitchFamily="2" charset="2"/>
              <a:buChar char="Ø"/>
            </a:pPr>
            <a:r>
              <a:rPr lang="en-US" sz="1500" dirty="0" smtClean="0">
                <a:latin typeface="Arial" pitchFamily="34" charset="0"/>
                <a:cs typeface="Arial" pitchFamily="34" charset="0"/>
              </a:rPr>
              <a:t> </a:t>
            </a:r>
            <a:r>
              <a:rPr lang="fr-FR" sz="1500" dirty="0" smtClean="0">
                <a:latin typeface="Arial" pitchFamily="34" charset="0"/>
                <a:cs typeface="Arial" pitchFamily="34" charset="0"/>
              </a:rPr>
              <a:t>Le signe négatif du coefficient de la variable </a:t>
            </a:r>
            <a:r>
              <a:rPr lang="fr-FR" sz="1500" dirty="0" err="1" smtClean="0">
                <a:latin typeface="Arial" pitchFamily="34" charset="0"/>
                <a:cs typeface="Arial" pitchFamily="34" charset="0"/>
              </a:rPr>
              <a:t>Dummy</a:t>
            </a:r>
            <a:r>
              <a:rPr lang="fr-FR" sz="1500" dirty="0" smtClean="0">
                <a:latin typeface="Arial" pitchFamily="34" charset="0"/>
                <a:cs typeface="Arial" pitchFamily="34" charset="0"/>
              </a:rPr>
              <a:t> implique que les pays africains ont enregistré en moyenne des taux croissance économique moins élevé durant la période de mise en œuvre des stratégies de promotion des exportations qu’au cours de la période de mise en œuvre des stratégies de substitution des importations. </a:t>
            </a:r>
            <a:endParaRPr lang="en-US" sz="1500" dirty="0" smtClean="0">
              <a:latin typeface="Arial" pitchFamily="34" charset="0"/>
              <a:cs typeface="Arial" pitchFamily="34" charset="0"/>
            </a:endParaRPr>
          </a:p>
          <a:p>
            <a:pPr>
              <a:spcBef>
                <a:spcPts val="300"/>
              </a:spcBef>
              <a:spcAft>
                <a:spcPts val="300"/>
              </a:spcAft>
              <a:buFont typeface="Wingdings" pitchFamily="2" charset="2"/>
              <a:buChar char="Ø"/>
            </a:pPr>
            <a:r>
              <a:rPr lang="en-US" sz="1500" dirty="0" smtClean="0">
                <a:latin typeface="Arial" pitchFamily="34" charset="0"/>
                <a:cs typeface="Arial" pitchFamily="34" charset="0"/>
              </a:rPr>
              <a:t> </a:t>
            </a:r>
            <a:r>
              <a:rPr lang="fr-FR" sz="1500" dirty="0" smtClean="0">
                <a:latin typeface="Arial" pitchFamily="34" charset="0"/>
                <a:cs typeface="Arial" pitchFamily="34" charset="0"/>
              </a:rPr>
              <a:t>Enfin, l’aide publique au développement est supposée prédéterminée</a:t>
            </a:r>
            <a:r>
              <a:rPr lang="en-US" sz="1500" dirty="0" smtClean="0">
                <a:latin typeface="Arial" pitchFamily="34" charset="0"/>
                <a:cs typeface="Arial" pitchFamily="34" charset="0"/>
              </a:rPr>
              <a:t>, et </a:t>
            </a:r>
            <a:r>
              <a:rPr lang="fr-FR" sz="1500" dirty="0" smtClean="0">
                <a:latin typeface="Arial" pitchFamily="34" charset="0"/>
                <a:cs typeface="Arial" pitchFamily="34" charset="0"/>
              </a:rPr>
              <a:t>par conséquent, le signe négatif de son coefficient signifierait tout simplement que l’aide est en général orientée, toutes choses étant égales par ailleurs, vers les pays qui réalisent de faibles taux de croissance économique. </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945</TotalTime>
  <Words>1302</Words>
  <Application>Microsoft Office PowerPoint</Application>
  <PresentationFormat>Affichage à l'écran (4:3)</PresentationFormat>
  <Paragraphs>117</Paragraphs>
  <Slides>11</Slides>
  <Notes>0</Notes>
  <HiddenSlides>0</HiddenSlides>
  <MMClips>0</MMClips>
  <ScaleCrop>false</ScaleCrop>
  <HeadingPairs>
    <vt:vector size="4" baseType="variant">
      <vt:variant>
        <vt:lpstr>Thème</vt:lpstr>
      </vt:variant>
      <vt:variant>
        <vt:i4>1</vt:i4>
      </vt:variant>
      <vt:variant>
        <vt:lpstr>Titres des diapositives</vt:lpstr>
      </vt:variant>
      <vt:variant>
        <vt:i4>11</vt:i4>
      </vt:variant>
    </vt:vector>
  </HeadingPairs>
  <TitlesOfParts>
    <vt:vector size="12" baseType="lpstr">
      <vt:lpstr>Thème Office</vt:lpstr>
      <vt:lpstr>Quelles stratégies de croissance économique pour les pays africains : substitution des importations ou promotion des exportations ? </vt:lpstr>
      <vt:lpstr>Plan de présentation</vt:lpstr>
      <vt:lpstr>Problématique et hypothèse</vt:lpstr>
      <vt:lpstr>Problématique et hypothèse</vt:lpstr>
      <vt:lpstr>Problématique et hypothèse</vt:lpstr>
      <vt:lpstr>Données et méthodologie empirique</vt:lpstr>
      <vt:lpstr>Données et méthodologie empirique</vt:lpstr>
      <vt:lpstr>Résultats et analyses</vt:lpstr>
      <vt:lpstr>Résultats et analyses</vt:lpstr>
      <vt:lpstr>Conclusion et recommandation</vt:lpstr>
      <vt:lpstr>« Africa must unite »</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Which Strategies for Economic Growth in African Countries: Import Substitution or Export Promotion ?  </dc:title>
  <dc:creator>CHASSEM</dc:creator>
  <cp:lastModifiedBy>CHASSEM</cp:lastModifiedBy>
  <cp:revision>189</cp:revision>
  <dcterms:created xsi:type="dcterms:W3CDTF">2011-11-18T04:17:46Z</dcterms:created>
  <dcterms:modified xsi:type="dcterms:W3CDTF">2011-11-24T03:45:25Z</dcterms:modified>
</cp:coreProperties>
</file>