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1" r:id="rId4"/>
    <p:sldId id="257" r:id="rId5"/>
    <p:sldId id="258" r:id="rId6"/>
    <p:sldId id="259" r:id="rId7"/>
    <p:sldId id="260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mepya2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mepya2@gmail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575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11560" y="2780928"/>
            <a:ext cx="7776864" cy="95410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The « </a:t>
            </a:r>
            <a:r>
              <a:rPr lang="fr-FR" sz="2800" b="1" i="1" dirty="0" err="1" smtClean="0"/>
              <a:t>Employment</a:t>
            </a:r>
            <a:r>
              <a:rPr lang="fr-FR" sz="2800" b="1" i="1" dirty="0" smtClean="0"/>
              <a:t> Profile</a:t>
            </a:r>
            <a:r>
              <a:rPr lang="fr-FR" sz="2800" b="1" dirty="0" smtClean="0"/>
              <a:t> »: An Efficient </a:t>
            </a:r>
            <a:r>
              <a:rPr lang="fr-FR" sz="2800" b="1" dirty="0" err="1" smtClean="0"/>
              <a:t>Tool</a:t>
            </a:r>
            <a:r>
              <a:rPr lang="fr-FR" sz="2800" b="1" dirty="0" smtClean="0"/>
              <a:t> for </a:t>
            </a:r>
            <a:r>
              <a:rPr lang="fr-FR" sz="2800" b="1" dirty="0" err="1" smtClean="0"/>
              <a:t>Africa’s</a:t>
            </a:r>
            <a:r>
              <a:rPr lang="fr-FR" sz="2800" b="1" dirty="0" smtClean="0"/>
              <a:t> Full </a:t>
            </a:r>
            <a:r>
              <a:rPr lang="fr-FR" sz="2800" b="1" dirty="0" err="1" smtClean="0"/>
              <a:t>Employment</a:t>
            </a:r>
            <a:r>
              <a:rPr lang="fr-FR" sz="2800" b="1" dirty="0" smtClean="0"/>
              <a:t>, </a:t>
            </a:r>
            <a:r>
              <a:rPr lang="fr-FR" sz="2800" b="1" dirty="0" err="1" smtClean="0"/>
              <a:t>Development</a:t>
            </a:r>
            <a:r>
              <a:rPr lang="fr-FR" sz="2800" b="1" dirty="0" smtClean="0"/>
              <a:t> and Union</a:t>
            </a:r>
            <a:endParaRPr lang="fr-FR" sz="28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539552" y="5517232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Second </a:t>
            </a:r>
            <a:r>
              <a:rPr lang="fr-FR" dirty="0" err="1" smtClean="0"/>
              <a:t>Congress</a:t>
            </a:r>
            <a:r>
              <a:rPr lang="fr-FR" dirty="0" smtClean="0"/>
              <a:t> Of </a:t>
            </a:r>
            <a:r>
              <a:rPr lang="fr-FR" dirty="0" err="1" smtClean="0"/>
              <a:t>African</a:t>
            </a:r>
            <a:r>
              <a:rPr lang="fr-FR" dirty="0" smtClean="0"/>
              <a:t> </a:t>
            </a:r>
            <a:r>
              <a:rPr lang="fr-FR" dirty="0" err="1" smtClean="0"/>
              <a:t>Economists</a:t>
            </a:r>
            <a:endParaRPr lang="fr-FR" dirty="0" smtClean="0"/>
          </a:p>
          <a:p>
            <a:r>
              <a:rPr lang="fr-FR" dirty="0" smtClean="0"/>
              <a:t>Abidjan, Côte d’Ivoire</a:t>
            </a:r>
          </a:p>
          <a:p>
            <a:r>
              <a:rPr lang="fr-FR" dirty="0" err="1" smtClean="0"/>
              <a:t>November</a:t>
            </a:r>
            <a:r>
              <a:rPr lang="fr-FR" dirty="0" smtClean="0"/>
              <a:t> 24-26, 2011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436096" y="558924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François </a:t>
            </a:r>
            <a:r>
              <a:rPr lang="fr-FR" dirty="0" err="1" smtClean="0"/>
              <a:t>Ndengwe</a:t>
            </a:r>
            <a:endParaRPr lang="fr-FR" dirty="0" smtClean="0"/>
          </a:p>
          <a:p>
            <a:r>
              <a:rPr lang="fr-FR" dirty="0" smtClean="0"/>
              <a:t>T: +33(0)6 1339 0107</a:t>
            </a:r>
          </a:p>
          <a:p>
            <a:r>
              <a:rPr lang="fr-FR" dirty="0" smtClean="0">
                <a:hlinkClick r:id="rId3"/>
              </a:rPr>
              <a:t>amepya2@gmail.com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156176" y="332656"/>
            <a:ext cx="2592288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 smtClean="0"/>
              <a:t>African</a:t>
            </a:r>
            <a:r>
              <a:rPr lang="fr-FR" dirty="0" smtClean="0"/>
              <a:t> </a:t>
            </a:r>
            <a:r>
              <a:rPr lang="fr-FR" dirty="0" err="1" smtClean="0"/>
              <a:t>Advisory</a:t>
            </a:r>
            <a:r>
              <a:rPr lang="fr-FR" dirty="0" smtClean="0"/>
              <a:t> </a:t>
            </a:r>
            <a:r>
              <a:rPr lang="fr-FR" dirty="0" err="1" smtClean="0"/>
              <a:t>Board</a:t>
            </a:r>
            <a:endParaRPr lang="fr-FR" dirty="0" smtClean="0"/>
          </a:p>
          <a:p>
            <a:r>
              <a:rPr lang="fr-FR" dirty="0" smtClean="0"/>
              <a:t>9, rue de Cambrai</a:t>
            </a:r>
          </a:p>
          <a:p>
            <a:r>
              <a:rPr lang="fr-FR" dirty="0" smtClean="0"/>
              <a:t>75019 Paris</a:t>
            </a:r>
          </a:p>
          <a:p>
            <a:r>
              <a:rPr lang="fr-FR" dirty="0" smtClean="0"/>
              <a:t>France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619672" y="404664"/>
            <a:ext cx="5184576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err="1" smtClean="0"/>
              <a:t>Recommendations</a:t>
            </a:r>
            <a:endParaRPr lang="fr-FR" sz="36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23528" y="1268760"/>
            <a:ext cx="85689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2000" dirty="0" smtClean="0"/>
              <a:t>Be </a:t>
            </a:r>
            <a:r>
              <a:rPr lang="fr-FR" sz="2000" dirty="0" err="1" smtClean="0"/>
              <a:t>Serious</a:t>
            </a:r>
            <a:r>
              <a:rPr lang="fr-FR" sz="2000" dirty="0" smtClean="0"/>
              <a:t> about </a:t>
            </a:r>
            <a:r>
              <a:rPr lang="fr-FR" sz="2000" dirty="0" err="1" smtClean="0"/>
              <a:t>Africa’s</a:t>
            </a:r>
            <a:r>
              <a:rPr lang="fr-FR" sz="2000" dirty="0" smtClean="0"/>
              <a:t> </a:t>
            </a:r>
            <a:r>
              <a:rPr lang="fr-FR" sz="2000" b="1" dirty="0" err="1" smtClean="0"/>
              <a:t>Present</a:t>
            </a:r>
            <a:r>
              <a:rPr lang="fr-FR" sz="2000" b="1" dirty="0" smtClean="0"/>
              <a:t> and Future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 smtClean="0"/>
              <a:t>Be </a:t>
            </a:r>
            <a:r>
              <a:rPr lang="fr-FR" sz="2000" dirty="0" err="1" smtClean="0"/>
              <a:t>Serious</a:t>
            </a:r>
            <a:r>
              <a:rPr lang="fr-FR" sz="2000" dirty="0" smtClean="0"/>
              <a:t> about </a:t>
            </a:r>
            <a:r>
              <a:rPr lang="fr-FR" sz="2000" dirty="0" err="1" smtClean="0"/>
              <a:t>African</a:t>
            </a:r>
            <a:r>
              <a:rPr lang="fr-FR" sz="2000" dirty="0" smtClean="0"/>
              <a:t> </a:t>
            </a:r>
            <a:r>
              <a:rPr lang="fr-FR" sz="2000" b="1" dirty="0" err="1" smtClean="0"/>
              <a:t>Workers</a:t>
            </a:r>
            <a:endParaRPr lang="fr-FR" sz="2000" b="1" dirty="0" smtClean="0"/>
          </a:p>
          <a:p>
            <a:pPr marL="342900" indent="-342900">
              <a:buFont typeface="+mj-lt"/>
              <a:buAutoNum type="arabicPeriod"/>
            </a:pPr>
            <a:r>
              <a:rPr lang="fr-FR" sz="2000" dirty="0" smtClean="0"/>
              <a:t>Be </a:t>
            </a:r>
            <a:r>
              <a:rPr lang="fr-FR" sz="2000" dirty="0" err="1" smtClean="0"/>
              <a:t>Serious</a:t>
            </a:r>
            <a:r>
              <a:rPr lang="fr-FR" sz="2000" dirty="0" smtClean="0"/>
              <a:t> on </a:t>
            </a:r>
            <a:r>
              <a:rPr lang="fr-FR" sz="2000" b="1" dirty="0" err="1" smtClean="0"/>
              <a:t>Industrial</a:t>
            </a:r>
            <a:r>
              <a:rPr lang="fr-FR" sz="2000" dirty="0" smtClean="0"/>
              <a:t> Policy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 smtClean="0"/>
              <a:t>Be </a:t>
            </a:r>
            <a:r>
              <a:rPr lang="fr-FR" sz="2000" dirty="0" err="1" smtClean="0"/>
              <a:t>Serious</a:t>
            </a:r>
            <a:r>
              <a:rPr lang="fr-FR" sz="2000" dirty="0" smtClean="0"/>
              <a:t> About Labor </a:t>
            </a:r>
            <a:r>
              <a:rPr lang="fr-FR" sz="2000" b="1" dirty="0" err="1" smtClean="0">
                <a:solidFill>
                  <a:srgbClr val="FF0000"/>
                </a:solidFill>
              </a:rPr>
              <a:t>Statistics</a:t>
            </a:r>
            <a:endParaRPr lang="fr-FR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2000" dirty="0" err="1" smtClean="0">
                <a:solidFill>
                  <a:srgbClr val="FF0000"/>
                </a:solidFill>
              </a:rPr>
              <a:t>Take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</a:rPr>
              <a:t>STEM </a:t>
            </a:r>
            <a:r>
              <a:rPr lang="fr-FR" sz="2000" b="1" dirty="0" err="1" smtClean="0">
                <a:solidFill>
                  <a:srgbClr val="FF0000"/>
                </a:solidFill>
              </a:rPr>
              <a:t>cell</a:t>
            </a:r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r>
              <a:rPr lang="fr-FR" sz="2000" b="1" dirty="0" err="1" smtClean="0">
                <a:solidFill>
                  <a:srgbClr val="FF0000"/>
                </a:solidFill>
              </a:rPr>
              <a:t>very</a:t>
            </a:r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r>
              <a:rPr lang="fr-FR" sz="2000" b="1" dirty="0" err="1" smtClean="0">
                <a:solidFill>
                  <a:srgbClr val="FF0000"/>
                </a:solidFill>
              </a:rPr>
              <a:t>seriously</a:t>
            </a:r>
            <a:endParaRPr lang="fr-FR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2000" dirty="0" err="1" smtClean="0"/>
              <a:t>Formulate</a:t>
            </a:r>
            <a:r>
              <a:rPr lang="fr-FR" sz="2000" dirty="0" smtClean="0"/>
              <a:t> </a:t>
            </a:r>
            <a:r>
              <a:rPr lang="fr-FR" sz="2000" b="1" dirty="0" smtClean="0"/>
              <a:t>Goals</a:t>
            </a:r>
            <a:r>
              <a:rPr lang="fr-FR" sz="2000" dirty="0" smtClean="0"/>
              <a:t>, </a:t>
            </a:r>
            <a:r>
              <a:rPr lang="fr-FR" sz="2000" dirty="0" err="1" smtClean="0"/>
              <a:t>Agree</a:t>
            </a:r>
            <a:r>
              <a:rPr lang="fr-FR" sz="2000" dirty="0" smtClean="0"/>
              <a:t> on </a:t>
            </a:r>
            <a:r>
              <a:rPr lang="fr-FR" sz="2000" b="1" dirty="0" err="1" smtClean="0"/>
              <a:t>Indicators</a:t>
            </a:r>
            <a:r>
              <a:rPr lang="fr-FR" sz="2000" dirty="0" smtClean="0"/>
              <a:t>, and  </a:t>
            </a:r>
            <a:r>
              <a:rPr lang="fr-FR" sz="2000" b="1" dirty="0" err="1" smtClean="0"/>
              <a:t>Measure</a:t>
            </a:r>
            <a:r>
              <a:rPr lang="fr-FR" sz="2000" b="1" dirty="0" smtClean="0"/>
              <a:t> Progress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 smtClean="0"/>
              <a:t>Forget about GDP, GDP </a:t>
            </a:r>
            <a:r>
              <a:rPr lang="fr-FR" sz="2000" dirty="0" err="1" smtClean="0"/>
              <a:t>growth</a:t>
            </a:r>
            <a:r>
              <a:rPr lang="fr-FR" sz="2000" dirty="0" smtClean="0"/>
              <a:t>, Per Capita GDP, MDG, </a:t>
            </a:r>
            <a:r>
              <a:rPr lang="fr-FR" sz="2000" dirty="0" err="1" smtClean="0"/>
              <a:t>Unemployment</a:t>
            </a:r>
            <a:r>
              <a:rPr lang="fr-FR" sz="2000" dirty="0" smtClean="0"/>
              <a:t> Rate, etc.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 err="1" smtClean="0">
                <a:solidFill>
                  <a:srgbClr val="FF0000"/>
                </a:solidFill>
              </a:rPr>
              <a:t>Take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</a:rPr>
              <a:t>Global </a:t>
            </a:r>
            <a:r>
              <a:rPr lang="fr-FR" sz="2000" b="1" dirty="0" err="1" smtClean="0">
                <a:solidFill>
                  <a:srgbClr val="FF0000"/>
                </a:solidFill>
              </a:rPr>
              <a:t>Macroeconomics</a:t>
            </a:r>
            <a:r>
              <a:rPr lang="fr-FR" sz="2000" b="1" dirty="0" smtClean="0">
                <a:solidFill>
                  <a:srgbClr val="FF0000"/>
                </a:solidFill>
              </a:rPr>
              <a:t> and </a:t>
            </a:r>
            <a:r>
              <a:rPr lang="fr-FR" sz="2000" b="1" dirty="0" err="1" smtClean="0">
                <a:solidFill>
                  <a:srgbClr val="FF0000"/>
                </a:solidFill>
              </a:rPr>
              <a:t>its</a:t>
            </a:r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r>
              <a:rPr lang="fr-FR" sz="2000" b="1" dirty="0" err="1" smtClean="0">
                <a:solidFill>
                  <a:srgbClr val="FF0000"/>
                </a:solidFill>
              </a:rPr>
              <a:t>threats</a:t>
            </a:r>
            <a:r>
              <a:rPr lang="fr-FR" sz="2000" b="1" dirty="0" smtClean="0">
                <a:solidFill>
                  <a:srgbClr val="FF0000"/>
                </a:solidFill>
              </a:rPr>
              <a:t> to </a:t>
            </a:r>
            <a:r>
              <a:rPr lang="fr-FR" sz="2000" b="1" dirty="0" err="1" smtClean="0">
                <a:solidFill>
                  <a:srgbClr val="FF0000"/>
                </a:solidFill>
              </a:rPr>
              <a:t>Africa</a:t>
            </a:r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r>
              <a:rPr lang="fr-FR" sz="2000" b="1" dirty="0" err="1" smtClean="0">
                <a:solidFill>
                  <a:srgbClr val="FF0000"/>
                </a:solidFill>
              </a:rPr>
              <a:t>very</a:t>
            </a:r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r>
              <a:rPr lang="fr-FR" sz="2000" b="1" dirty="0" err="1" smtClean="0">
                <a:solidFill>
                  <a:srgbClr val="FF0000"/>
                </a:solidFill>
              </a:rPr>
              <a:t>seriously</a:t>
            </a:r>
            <a:endParaRPr lang="fr-FR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2000" dirty="0" smtClean="0"/>
              <a:t>ADOPT  EMC  for full </a:t>
            </a:r>
            <a:r>
              <a:rPr lang="fr-FR" sz="2000" dirty="0" err="1" smtClean="0"/>
              <a:t>employment</a:t>
            </a:r>
            <a:r>
              <a:rPr lang="fr-FR" sz="2000" dirty="0" smtClean="0"/>
              <a:t>, </a:t>
            </a:r>
            <a:r>
              <a:rPr lang="fr-FR" sz="2000" dirty="0" err="1" smtClean="0"/>
              <a:t>development</a:t>
            </a:r>
            <a:r>
              <a:rPr lang="fr-FR" sz="2000" dirty="0" smtClean="0"/>
              <a:t> and union (</a:t>
            </a:r>
            <a:r>
              <a:rPr lang="fr-FR" sz="2000" b="1" dirty="0" smtClean="0"/>
              <a:t>FEDU</a:t>
            </a:r>
            <a:r>
              <a:rPr lang="fr-FR" sz="2000" dirty="0" smtClean="0"/>
              <a:t>) </a:t>
            </a:r>
            <a:r>
              <a:rPr lang="fr-FR" sz="2000" dirty="0" err="1" smtClean="0"/>
              <a:t>at</a:t>
            </a:r>
            <a:endParaRPr lang="fr-FR" sz="20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fr-FR" sz="2000" dirty="0" err="1" smtClean="0"/>
              <a:t>Federal</a:t>
            </a:r>
            <a:r>
              <a:rPr lang="fr-FR" sz="2000" dirty="0" smtClean="0"/>
              <a:t> </a:t>
            </a:r>
            <a:r>
              <a:rPr lang="fr-FR" sz="2000" dirty="0" err="1" smtClean="0"/>
              <a:t>level</a:t>
            </a:r>
            <a:endParaRPr lang="fr-FR" sz="20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fr-FR" sz="2000" dirty="0" smtClean="0"/>
              <a:t>State </a:t>
            </a:r>
            <a:r>
              <a:rPr lang="fr-FR" sz="2000" dirty="0" err="1" smtClean="0"/>
              <a:t>Level</a:t>
            </a:r>
            <a:endParaRPr lang="fr-FR" sz="20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fr-FR" sz="2000" dirty="0" smtClean="0"/>
              <a:t>Territorial Unit </a:t>
            </a:r>
            <a:r>
              <a:rPr lang="fr-FR" sz="2000" dirty="0" err="1" smtClean="0"/>
              <a:t>Level</a:t>
            </a:r>
            <a:endParaRPr lang="fr-FR" sz="20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fr-FR" sz="2000" dirty="0" err="1" smtClean="0"/>
              <a:t>Regional</a:t>
            </a:r>
            <a:r>
              <a:rPr lang="fr-FR" sz="2000" dirty="0" smtClean="0"/>
              <a:t> </a:t>
            </a:r>
            <a:r>
              <a:rPr lang="fr-FR" sz="2000" dirty="0" err="1" smtClean="0"/>
              <a:t>Level</a:t>
            </a:r>
            <a:endParaRPr lang="fr-FR" sz="20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fr-FR" sz="2000" dirty="0" err="1" smtClean="0"/>
              <a:t>African</a:t>
            </a:r>
            <a:r>
              <a:rPr lang="fr-FR" sz="2000" dirty="0" smtClean="0"/>
              <a:t> </a:t>
            </a:r>
            <a:r>
              <a:rPr lang="fr-FR" sz="2000" dirty="0" err="1" smtClean="0"/>
              <a:t>Level</a:t>
            </a:r>
            <a:endParaRPr lang="fr-FR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fr-FR" sz="2000" b="1" dirty="0" smtClean="0">
                <a:solidFill>
                  <a:srgbClr val="FF0000"/>
                </a:solidFill>
              </a:rPr>
              <a:t> AFRICAN ADVISORY BOARD IS  HERE TO HELP YOU ACHIEVE FEDU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331640" y="623731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Email: </a:t>
            </a:r>
            <a:r>
              <a:rPr lang="fr-FR" dirty="0" smtClean="0">
                <a:hlinkClick r:id="rId2"/>
              </a:rPr>
              <a:t>amepya2@gmail.com</a:t>
            </a:r>
            <a:r>
              <a:rPr lang="fr-FR" dirty="0" smtClean="0"/>
              <a:t> – T: +33(0)6 1339 0107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692696"/>
            <a:ext cx="8365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F0"/>
                </a:solidFill>
              </a:rPr>
              <a:t>1st </a:t>
            </a:r>
            <a:r>
              <a:rPr lang="fr-FR" b="1" u="sng" dirty="0" err="1" smtClean="0">
                <a:solidFill>
                  <a:srgbClr val="00B0F0"/>
                </a:solidFill>
              </a:rPr>
              <a:t>Problem</a:t>
            </a:r>
            <a:r>
              <a:rPr lang="fr-FR" b="1" u="sng" dirty="0" smtClean="0">
                <a:solidFill>
                  <a:srgbClr val="00B0F0"/>
                </a:solidFill>
              </a:rPr>
              <a:t> </a:t>
            </a:r>
            <a:r>
              <a:rPr lang="fr-FR" dirty="0" smtClean="0"/>
              <a:t>  </a:t>
            </a:r>
            <a:r>
              <a:rPr lang="fr-FR" b="1" dirty="0" err="1" smtClean="0"/>
              <a:t>Definition</a:t>
            </a:r>
            <a:r>
              <a:rPr lang="fr-FR" b="1" dirty="0" smtClean="0"/>
              <a:t> of </a:t>
            </a:r>
            <a:r>
              <a:rPr lang="fr-FR" b="1" dirty="0" err="1" smtClean="0"/>
              <a:t>Wealth</a:t>
            </a:r>
            <a:r>
              <a:rPr lang="fr-FR" dirty="0" smtClean="0"/>
              <a:t> – </a:t>
            </a:r>
            <a:r>
              <a:rPr lang="fr-FR" i="1" dirty="0" smtClean="0"/>
              <a:t>GDP </a:t>
            </a:r>
            <a:r>
              <a:rPr lang="fr-FR" i="1" dirty="0" err="1" smtClean="0"/>
              <a:t>is</a:t>
            </a:r>
            <a:r>
              <a:rPr lang="fr-FR" i="1" dirty="0" smtClean="0"/>
              <a:t> </a:t>
            </a:r>
            <a:r>
              <a:rPr lang="fr-FR" i="1" dirty="0" err="1" smtClean="0"/>
              <a:t>misleading</a:t>
            </a:r>
            <a:r>
              <a:rPr lang="fr-FR" i="1" dirty="0" smtClean="0"/>
              <a:t>, and </a:t>
            </a:r>
            <a:r>
              <a:rPr lang="fr-FR" i="1" dirty="0" err="1" smtClean="0"/>
              <a:t>so</a:t>
            </a:r>
            <a:r>
              <a:rPr lang="fr-FR" i="1" dirty="0" smtClean="0"/>
              <a:t> are </a:t>
            </a:r>
            <a:r>
              <a:rPr lang="fr-FR" i="1" dirty="0" err="1" smtClean="0"/>
              <a:t>numerous</a:t>
            </a:r>
            <a:r>
              <a:rPr lang="fr-FR" i="1" dirty="0" smtClean="0"/>
              <a:t> </a:t>
            </a:r>
            <a:r>
              <a:rPr lang="fr-FR" i="1" dirty="0" err="1" smtClean="0"/>
              <a:t>indicators</a:t>
            </a:r>
            <a:endParaRPr lang="fr-FR" i="1" dirty="0" smtClean="0"/>
          </a:p>
          <a:p>
            <a:r>
              <a:rPr lang="fr-FR" i="1" dirty="0" smtClean="0"/>
              <a:t> </a:t>
            </a:r>
            <a:r>
              <a:rPr lang="fr-FR" i="1" dirty="0" err="1" smtClean="0"/>
              <a:t>African</a:t>
            </a:r>
            <a:r>
              <a:rPr lang="fr-FR" i="1" dirty="0" smtClean="0"/>
              <a:t> </a:t>
            </a:r>
            <a:r>
              <a:rPr lang="fr-FR" i="1" dirty="0" err="1" smtClean="0"/>
              <a:t>governments</a:t>
            </a:r>
            <a:r>
              <a:rPr lang="fr-FR" i="1" dirty="0" smtClean="0"/>
              <a:t> </a:t>
            </a:r>
            <a:r>
              <a:rPr lang="fr-FR" i="1" dirty="0" err="1" smtClean="0"/>
              <a:t>keep</a:t>
            </a:r>
            <a:r>
              <a:rPr lang="fr-FR" i="1" dirty="0" smtClean="0"/>
              <a:t> </a:t>
            </a:r>
            <a:r>
              <a:rPr lang="fr-FR" i="1" dirty="0" err="1" smtClean="0"/>
              <a:t>following</a:t>
            </a:r>
            <a:r>
              <a:rPr lang="fr-FR" i="1" dirty="0" smtClean="0"/>
              <a:t>, </a:t>
            </a:r>
            <a:r>
              <a:rPr lang="fr-FR" i="1" dirty="0" err="1" smtClean="0"/>
              <a:t>alas</a:t>
            </a:r>
            <a:r>
              <a:rPr lang="fr-FR" i="1" dirty="0" smtClean="0"/>
              <a:t> !</a:t>
            </a:r>
            <a:endParaRPr lang="fr-FR" i="1" dirty="0"/>
          </a:p>
        </p:txBody>
      </p:sp>
      <p:sp>
        <p:nvSpPr>
          <p:cNvPr id="3" name="ZoneTexte 2"/>
          <p:cNvSpPr txBox="1"/>
          <p:nvPr/>
        </p:nvSpPr>
        <p:spPr>
          <a:xfrm>
            <a:off x="395536" y="1340768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F0"/>
                </a:solidFill>
              </a:rPr>
              <a:t>2nd </a:t>
            </a:r>
            <a:r>
              <a:rPr lang="fr-FR" b="1" u="sng" dirty="0" err="1" smtClean="0">
                <a:solidFill>
                  <a:srgbClr val="00B0F0"/>
                </a:solidFill>
              </a:rPr>
              <a:t>Problem</a:t>
            </a:r>
            <a:r>
              <a:rPr lang="fr-FR" b="1" u="sng" dirty="0" smtClean="0">
                <a:solidFill>
                  <a:srgbClr val="00B0F0"/>
                </a:solidFill>
              </a:rPr>
              <a:t> </a:t>
            </a:r>
            <a:r>
              <a:rPr lang="fr-FR" dirty="0" smtClean="0"/>
              <a:t> </a:t>
            </a:r>
            <a:r>
              <a:rPr lang="fr-FR" b="1" dirty="0" err="1" smtClean="0"/>
              <a:t>Definition</a:t>
            </a:r>
            <a:r>
              <a:rPr lang="fr-FR" b="1" dirty="0" smtClean="0"/>
              <a:t> of </a:t>
            </a:r>
            <a:r>
              <a:rPr lang="fr-FR" b="1" dirty="0" err="1" smtClean="0"/>
              <a:t>Economic</a:t>
            </a:r>
            <a:r>
              <a:rPr lang="fr-FR" b="1" dirty="0" smtClean="0"/>
              <a:t> </a:t>
            </a:r>
            <a:r>
              <a:rPr lang="fr-FR" b="1" dirty="0" err="1" smtClean="0"/>
              <a:t>Development</a:t>
            </a:r>
            <a:r>
              <a:rPr lang="fr-FR" dirty="0" smtClean="0"/>
              <a:t> </a:t>
            </a:r>
          </a:p>
          <a:p>
            <a:r>
              <a:rPr lang="fr-FR" i="1" dirty="0" smtClean="0"/>
              <a:t>« </a:t>
            </a:r>
            <a:r>
              <a:rPr lang="fr-FR" i="1" dirty="0" err="1" smtClean="0"/>
              <a:t>Economic</a:t>
            </a:r>
            <a:r>
              <a:rPr lang="fr-FR" i="1" dirty="0" smtClean="0"/>
              <a:t> </a:t>
            </a:r>
            <a:r>
              <a:rPr lang="fr-FR" i="1" dirty="0" err="1" smtClean="0"/>
              <a:t>Development</a:t>
            </a:r>
            <a:r>
              <a:rPr lang="fr-FR" i="1" dirty="0" smtClean="0"/>
              <a:t> </a:t>
            </a:r>
            <a:r>
              <a:rPr lang="fr-FR" i="1" dirty="0" err="1" smtClean="0"/>
              <a:t>is</a:t>
            </a:r>
            <a:r>
              <a:rPr lang="fr-FR" i="1" dirty="0" smtClean="0"/>
              <a:t>  and </a:t>
            </a:r>
            <a:r>
              <a:rPr lang="fr-FR" b="1" i="1" dirty="0" err="1" smtClean="0"/>
              <a:t>ascending</a:t>
            </a:r>
            <a:r>
              <a:rPr lang="fr-FR" i="1" dirty="0" smtClean="0"/>
              <a:t> and </a:t>
            </a:r>
            <a:r>
              <a:rPr lang="fr-FR" b="1" i="1" dirty="0" err="1" smtClean="0"/>
              <a:t>sustainable</a:t>
            </a:r>
            <a:r>
              <a:rPr lang="fr-FR" i="1" dirty="0" smtClean="0"/>
              <a:t> </a:t>
            </a:r>
            <a:r>
              <a:rPr lang="fr-FR" i="1" dirty="0" err="1" smtClean="0"/>
              <a:t>movement</a:t>
            </a:r>
            <a:r>
              <a:rPr lang="fr-FR" i="1" dirty="0" smtClean="0"/>
              <a:t> in a 4D </a:t>
            </a:r>
            <a:r>
              <a:rPr lang="fr-FR" i="1" dirty="0" err="1" smtClean="0"/>
              <a:t>space</a:t>
            </a:r>
            <a:endParaRPr lang="fr-FR" i="1" dirty="0" smtClean="0"/>
          </a:p>
          <a:p>
            <a:pPr marL="342900" indent="-342900">
              <a:buFont typeface="+mj-lt"/>
              <a:buAutoNum type="arabicPeriod"/>
            </a:pPr>
            <a:r>
              <a:rPr lang="fr-FR" i="1" dirty="0" smtClean="0"/>
              <a:t>Labor Profile</a:t>
            </a:r>
          </a:p>
          <a:p>
            <a:pPr marL="342900" indent="-342900">
              <a:buFont typeface="+mj-lt"/>
              <a:buAutoNum type="arabicPeriod"/>
            </a:pPr>
            <a:r>
              <a:rPr lang="fr-FR" i="1" dirty="0" err="1" smtClean="0"/>
              <a:t>Supply</a:t>
            </a:r>
            <a:r>
              <a:rPr lang="fr-FR" i="1" dirty="0" smtClean="0"/>
              <a:t> Profile (and </a:t>
            </a:r>
            <a:r>
              <a:rPr lang="fr-FR" i="1" dirty="0" err="1" smtClean="0"/>
              <a:t>its</a:t>
            </a:r>
            <a:r>
              <a:rPr lang="fr-FR" i="1" dirty="0" smtClean="0"/>
              <a:t> dual the </a:t>
            </a:r>
            <a:r>
              <a:rPr lang="fr-FR" i="1" dirty="0" err="1" smtClean="0"/>
              <a:t>Offer</a:t>
            </a:r>
            <a:r>
              <a:rPr lang="fr-FR" i="1" dirty="0" smtClean="0"/>
              <a:t> Profile)</a:t>
            </a:r>
          </a:p>
          <a:p>
            <a:pPr marL="342900" indent="-342900">
              <a:buFont typeface="+mj-lt"/>
              <a:buAutoNum type="arabicPeriod"/>
            </a:pPr>
            <a:r>
              <a:rPr lang="fr-FR" i="1" dirty="0" err="1" smtClean="0"/>
              <a:t>Productivity</a:t>
            </a:r>
            <a:r>
              <a:rPr lang="fr-FR" i="1" dirty="0" smtClean="0"/>
              <a:t> </a:t>
            </a:r>
          </a:p>
          <a:p>
            <a:pPr marL="342900" indent="-342900">
              <a:buFont typeface="+mj-lt"/>
              <a:buAutoNum type="arabicPeriod"/>
            </a:pPr>
            <a:r>
              <a:rPr lang="fr-FR" i="1" dirty="0" smtClean="0"/>
              <a:t>Time»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23528" y="2996952"/>
            <a:ext cx="841473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F0"/>
                </a:solidFill>
              </a:rPr>
              <a:t>3rd </a:t>
            </a:r>
            <a:r>
              <a:rPr lang="fr-FR" b="1" u="sng" dirty="0" err="1" smtClean="0">
                <a:solidFill>
                  <a:srgbClr val="00B0F0"/>
                </a:solidFill>
              </a:rPr>
              <a:t>Problem</a:t>
            </a:r>
            <a:r>
              <a:rPr lang="fr-FR" b="1" u="sng" dirty="0" smtClean="0">
                <a:solidFill>
                  <a:srgbClr val="00B0F0"/>
                </a:solidFill>
              </a:rPr>
              <a:t> </a:t>
            </a:r>
            <a:r>
              <a:rPr lang="fr-FR" dirty="0" smtClean="0"/>
              <a:t> </a:t>
            </a:r>
            <a:r>
              <a:rPr lang="fr-FR" dirty="0" smtClean="0"/>
              <a:t> </a:t>
            </a:r>
            <a:r>
              <a:rPr lang="fr-FR" b="1" dirty="0" err="1" smtClean="0"/>
              <a:t>Abysnomy</a:t>
            </a:r>
            <a:r>
              <a:rPr lang="fr-FR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err="1" smtClean="0"/>
              <a:t>Abysmal</a:t>
            </a:r>
            <a:r>
              <a:rPr lang="fr-FR" dirty="0" smtClean="0"/>
              <a:t> </a:t>
            </a:r>
            <a:r>
              <a:rPr lang="fr-FR" dirty="0" err="1" smtClean="0"/>
              <a:t>unemployment</a:t>
            </a: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High </a:t>
            </a:r>
            <a:r>
              <a:rPr lang="fr-FR" dirty="0" err="1" smtClean="0"/>
              <a:t>Informality</a:t>
            </a: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No or about No registration of </a:t>
            </a:r>
            <a:r>
              <a:rPr lang="fr-FR" dirty="0" err="1" smtClean="0"/>
              <a:t>workers</a:t>
            </a:r>
            <a:r>
              <a:rPr lang="fr-FR" dirty="0" smtClean="0"/>
              <a:t> or </a:t>
            </a:r>
            <a:r>
              <a:rPr lang="fr-FR" dirty="0" err="1" smtClean="0"/>
              <a:t>unemployed</a:t>
            </a:r>
            <a:r>
              <a:rPr lang="fr-FR" dirty="0" smtClean="0"/>
              <a:t> people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No or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little</a:t>
            </a:r>
            <a:r>
              <a:rPr lang="fr-FR" dirty="0" smtClean="0"/>
              <a:t> social protection (</a:t>
            </a:r>
            <a:r>
              <a:rPr lang="fr-FR" dirty="0" err="1" smtClean="0"/>
              <a:t>Unemployment</a:t>
            </a:r>
            <a:r>
              <a:rPr lang="fr-FR" dirty="0" smtClean="0"/>
              <a:t> </a:t>
            </a:r>
            <a:r>
              <a:rPr lang="fr-FR" dirty="0" err="1" smtClean="0"/>
              <a:t>Benefits</a:t>
            </a:r>
            <a:r>
              <a:rPr lang="fr-FR" dirty="0" smtClean="0"/>
              <a:t>, Pensions, social minima)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Cash &gt;&gt; Non cash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23528" y="4869160"/>
            <a:ext cx="7902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F0"/>
                </a:solidFill>
              </a:rPr>
              <a:t>4th </a:t>
            </a:r>
            <a:r>
              <a:rPr lang="fr-FR" b="1" u="sng" dirty="0" err="1" smtClean="0">
                <a:solidFill>
                  <a:srgbClr val="00B0F0"/>
                </a:solidFill>
              </a:rPr>
              <a:t>Problem</a:t>
            </a:r>
            <a:r>
              <a:rPr lang="fr-FR" b="1" u="sng" dirty="0" smtClean="0">
                <a:solidFill>
                  <a:srgbClr val="00B0F0"/>
                </a:solidFill>
              </a:rPr>
              <a:t> </a:t>
            </a:r>
            <a:r>
              <a:rPr lang="fr-FR" dirty="0" smtClean="0"/>
              <a:t> </a:t>
            </a:r>
            <a:r>
              <a:rPr lang="fr-FR" dirty="0" smtClean="0"/>
              <a:t> </a:t>
            </a:r>
            <a:r>
              <a:rPr lang="fr-FR" dirty="0" err="1" smtClean="0"/>
              <a:t>African</a:t>
            </a:r>
            <a:r>
              <a:rPr lang="fr-FR" dirty="0" smtClean="0"/>
              <a:t> </a:t>
            </a:r>
            <a:r>
              <a:rPr lang="fr-FR" dirty="0" err="1" smtClean="0"/>
              <a:t>governments</a:t>
            </a:r>
            <a:r>
              <a:rPr lang="fr-FR" dirty="0" smtClean="0"/>
              <a:t> are not </a:t>
            </a:r>
            <a:r>
              <a:rPr lang="fr-FR" dirty="0" err="1" smtClean="0"/>
              <a:t>Serious</a:t>
            </a:r>
            <a:r>
              <a:rPr lang="fr-FR" dirty="0" smtClean="0"/>
              <a:t> about </a:t>
            </a:r>
            <a:r>
              <a:rPr lang="fr-FR" b="1" dirty="0" err="1" smtClean="0"/>
              <a:t>Statistics</a:t>
            </a:r>
            <a:r>
              <a:rPr lang="fr-FR" dirty="0" smtClean="0"/>
              <a:t> in </a:t>
            </a:r>
            <a:r>
              <a:rPr lang="fr-FR" dirty="0" err="1" smtClean="0"/>
              <a:t>general</a:t>
            </a:r>
            <a:r>
              <a:rPr lang="fr-FR" dirty="0" smtClean="0"/>
              <a:t> and </a:t>
            </a:r>
          </a:p>
          <a:p>
            <a:r>
              <a:rPr lang="fr-FR" b="1" dirty="0" smtClean="0"/>
              <a:t>Labor</a:t>
            </a:r>
            <a:r>
              <a:rPr lang="fr-FR" dirty="0" smtClean="0"/>
              <a:t> </a:t>
            </a:r>
            <a:r>
              <a:rPr lang="fr-FR" dirty="0" err="1" smtClean="0"/>
              <a:t>stats</a:t>
            </a:r>
            <a:r>
              <a:rPr lang="fr-FR" dirty="0" smtClean="0"/>
              <a:t> in </a:t>
            </a:r>
            <a:r>
              <a:rPr lang="fr-FR" dirty="0" err="1" smtClean="0"/>
              <a:t>Particular</a:t>
            </a:r>
            <a:r>
              <a:rPr lang="fr-FR" dirty="0" smtClean="0"/>
              <a:t> – The </a:t>
            </a:r>
            <a:r>
              <a:rPr lang="fr-FR" dirty="0" err="1" smtClean="0"/>
              <a:t>Constitutionnal</a:t>
            </a:r>
            <a:r>
              <a:rPr lang="fr-FR" dirty="0" smtClean="0"/>
              <a:t> Solution</a:t>
            </a:r>
            <a:endParaRPr lang="fr-FR" i="1" dirty="0"/>
          </a:p>
        </p:txBody>
      </p:sp>
      <p:sp>
        <p:nvSpPr>
          <p:cNvPr id="7" name="ZoneTexte 6"/>
          <p:cNvSpPr txBox="1"/>
          <p:nvPr/>
        </p:nvSpPr>
        <p:spPr>
          <a:xfrm>
            <a:off x="395536" y="5661248"/>
            <a:ext cx="680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F0"/>
                </a:solidFill>
              </a:rPr>
              <a:t>5th </a:t>
            </a:r>
            <a:r>
              <a:rPr lang="fr-FR" b="1" u="sng" dirty="0" err="1" smtClean="0">
                <a:solidFill>
                  <a:srgbClr val="00B0F0"/>
                </a:solidFill>
              </a:rPr>
              <a:t>Problem</a:t>
            </a:r>
            <a:r>
              <a:rPr lang="fr-FR" b="1" u="sng" dirty="0" smtClean="0">
                <a:solidFill>
                  <a:srgbClr val="00B0F0"/>
                </a:solidFill>
              </a:rPr>
              <a:t>  </a:t>
            </a:r>
            <a:r>
              <a:rPr lang="fr-FR" dirty="0" smtClean="0"/>
              <a:t> </a:t>
            </a:r>
            <a:r>
              <a:rPr lang="fr-FR" b="1" dirty="0" smtClean="0"/>
              <a:t>Global </a:t>
            </a:r>
            <a:r>
              <a:rPr lang="fr-FR" b="1" dirty="0" err="1" smtClean="0"/>
              <a:t>Macroeconomics</a:t>
            </a:r>
            <a:r>
              <a:rPr lang="fr-FR" b="1" dirty="0" smtClean="0"/>
              <a:t>, </a:t>
            </a:r>
            <a:r>
              <a:rPr lang="fr-FR" b="1" dirty="0" err="1" smtClean="0"/>
              <a:t>Today’s</a:t>
            </a:r>
            <a:r>
              <a:rPr lang="fr-FR" b="1" dirty="0" smtClean="0"/>
              <a:t> </a:t>
            </a:r>
            <a:r>
              <a:rPr lang="fr-FR" b="1" dirty="0" err="1" smtClean="0"/>
              <a:t>Crisis</a:t>
            </a:r>
            <a:r>
              <a:rPr lang="fr-FR" b="1" dirty="0" smtClean="0"/>
              <a:t> in USA &amp; Europe</a:t>
            </a:r>
            <a:endParaRPr lang="fr-FR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323528" y="6237312"/>
            <a:ext cx="825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F0"/>
                </a:solidFill>
              </a:rPr>
              <a:t>6</a:t>
            </a:r>
            <a:r>
              <a:rPr lang="fr-FR" b="1" u="sng" dirty="0" smtClean="0">
                <a:solidFill>
                  <a:srgbClr val="00B0F0"/>
                </a:solidFill>
              </a:rPr>
              <a:t>th </a:t>
            </a:r>
            <a:r>
              <a:rPr lang="fr-FR" b="1" u="sng" dirty="0" err="1" smtClean="0">
                <a:solidFill>
                  <a:srgbClr val="00B0F0"/>
                </a:solidFill>
              </a:rPr>
              <a:t>Problem</a:t>
            </a:r>
            <a:r>
              <a:rPr lang="fr-FR" b="1" u="sng" smtClean="0">
                <a:solidFill>
                  <a:srgbClr val="00B0F0"/>
                </a:solidFill>
              </a:rPr>
              <a:t>  </a:t>
            </a:r>
            <a:r>
              <a:rPr lang="fr-FR" smtClean="0"/>
              <a:t> </a:t>
            </a:r>
            <a:r>
              <a:rPr lang="fr-FR" b="1" dirty="0" smtClean="0"/>
              <a:t>The Urgent challenge of </a:t>
            </a:r>
            <a:r>
              <a:rPr lang="fr-FR" b="1" dirty="0" err="1" smtClean="0"/>
              <a:t>Africa</a:t>
            </a:r>
            <a:r>
              <a:rPr lang="fr-FR" b="1" dirty="0" smtClean="0"/>
              <a:t>, </a:t>
            </a:r>
            <a:r>
              <a:rPr lang="fr-FR" b="1" dirty="0" err="1" smtClean="0"/>
              <a:t>her</a:t>
            </a:r>
            <a:r>
              <a:rPr lang="fr-FR" b="1" dirty="0" smtClean="0"/>
              <a:t> Union and </a:t>
            </a:r>
            <a:r>
              <a:rPr lang="fr-FR" b="1" dirty="0" err="1" smtClean="0"/>
              <a:t>her</a:t>
            </a:r>
            <a:r>
              <a:rPr lang="fr-FR" b="1" dirty="0" smtClean="0"/>
              <a:t> </a:t>
            </a:r>
            <a:r>
              <a:rPr lang="fr-FR" b="1" dirty="0" err="1" smtClean="0"/>
              <a:t>Sovereignty</a:t>
            </a:r>
            <a:r>
              <a:rPr lang="fr-FR" b="1" dirty="0" smtClean="0"/>
              <a:t> Triangle</a:t>
            </a: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71600" y="980728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EMC – </a:t>
            </a:r>
            <a:r>
              <a:rPr lang="fr-FR" sz="3600" b="1" dirty="0" err="1" smtClean="0"/>
              <a:t>Economic</a:t>
            </a:r>
            <a:r>
              <a:rPr lang="fr-FR" sz="3600" b="1" dirty="0" smtClean="0"/>
              <a:t> Macro </a:t>
            </a:r>
            <a:r>
              <a:rPr lang="fr-FR" sz="3600" b="1" dirty="0" err="1" smtClean="0"/>
              <a:t>Cells</a:t>
            </a:r>
            <a:endParaRPr lang="fr-FR" sz="3600" b="1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187624" y="2204864"/>
          <a:ext cx="712879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825"/>
                <a:gridCol w="4809815"/>
                <a:gridCol w="1368152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STEM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Science</a:t>
                      </a:r>
                      <a:r>
                        <a:rPr lang="fr-FR" baseline="0" dirty="0" smtClean="0"/>
                        <a:t> – </a:t>
                      </a:r>
                      <a:r>
                        <a:rPr lang="fr-FR" baseline="0" dirty="0" err="1" smtClean="0"/>
                        <a:t>Technology</a:t>
                      </a:r>
                      <a:r>
                        <a:rPr lang="fr-FR" baseline="0" dirty="0" smtClean="0"/>
                        <a:t> – Engineering - Maths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CAEN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Culture – Arts – Entertainment</a:t>
                      </a:r>
                      <a:r>
                        <a:rPr lang="fr-FR" baseline="0" dirty="0" smtClean="0"/>
                        <a:t> - Nature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SELM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Sales – </a:t>
                      </a:r>
                      <a:r>
                        <a:rPr lang="fr-FR" dirty="0" err="1" smtClean="0"/>
                        <a:t>aesthetics</a:t>
                      </a:r>
                      <a:r>
                        <a:rPr lang="fr-FR" dirty="0" smtClean="0"/>
                        <a:t> </a:t>
                      </a:r>
                      <a:r>
                        <a:rPr lang="fr-FR" baseline="0" dirty="0" smtClean="0"/>
                        <a:t>-  Law - Money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WAST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Welcoming</a:t>
                      </a:r>
                      <a:r>
                        <a:rPr lang="fr-FR" dirty="0" smtClean="0"/>
                        <a:t> – </a:t>
                      </a:r>
                      <a:r>
                        <a:rPr lang="fr-FR" dirty="0" err="1" smtClean="0"/>
                        <a:t>Arms</a:t>
                      </a:r>
                      <a:r>
                        <a:rPr lang="fr-FR" dirty="0" smtClean="0"/>
                        <a:t> – Social</a:t>
                      </a:r>
                      <a:r>
                        <a:rPr lang="fr-FR" baseline="0" dirty="0" smtClean="0"/>
                        <a:t> - </a:t>
                      </a:r>
                      <a:r>
                        <a:rPr lang="fr-FR" baseline="0" dirty="0" err="1" smtClean="0"/>
                        <a:t>Telling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24000" y="1397000"/>
          <a:ext cx="6504386" cy="3904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198"/>
                <a:gridCol w="929198"/>
                <a:gridCol w="929198"/>
                <a:gridCol w="929198"/>
                <a:gridCol w="929198"/>
                <a:gridCol w="929198"/>
                <a:gridCol w="929198"/>
              </a:tblGrid>
              <a:tr h="78084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WOR</a:t>
                      </a:r>
                      <a:endParaRPr lang="fr-FR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</a:t>
                      </a:r>
                      <a:endParaRPr lang="fr-FR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SCH</a:t>
                      </a:r>
                      <a:endParaRPr lang="fr-FR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PRG</a:t>
                      </a:r>
                      <a:endParaRPr lang="fr-FR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EVA</a:t>
                      </a:r>
                      <a:endParaRPr lang="fr-FR" dirty="0"/>
                    </a:p>
                  </a:txBody>
                  <a:tcPr/>
                </a:tc>
              </a:tr>
              <a:tr h="780842">
                <a:tc>
                  <a:txBody>
                    <a:bodyPr/>
                    <a:lstStyle/>
                    <a:p>
                      <a:r>
                        <a:rPr lang="fr-FR" dirty="0" smtClean="0"/>
                        <a:t>STEM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80842">
                <a:tc>
                  <a:txBody>
                    <a:bodyPr/>
                    <a:lstStyle/>
                    <a:p>
                      <a:r>
                        <a:rPr lang="fr-FR" dirty="0" smtClean="0"/>
                        <a:t>CAEN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80842">
                <a:tc>
                  <a:txBody>
                    <a:bodyPr/>
                    <a:lstStyle/>
                    <a:p>
                      <a:r>
                        <a:rPr lang="fr-FR" dirty="0" smtClean="0"/>
                        <a:t>SELM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80842">
                <a:tc>
                  <a:txBody>
                    <a:bodyPr/>
                    <a:lstStyle/>
                    <a:p>
                      <a:r>
                        <a:rPr lang="fr-FR" dirty="0" smtClean="0"/>
                        <a:t>WAST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323529" y="260648"/>
          <a:ext cx="6336705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066"/>
                <a:gridCol w="1561616"/>
                <a:gridCol w="1267341"/>
                <a:gridCol w="1267341"/>
                <a:gridCol w="1267341"/>
              </a:tblGrid>
              <a:tr h="3512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Workers</a:t>
                      </a:r>
                      <a:endParaRPr lang="fr-FR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Number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P1 (%)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P2 ‘%)</a:t>
                      </a:r>
                      <a:endParaRPr lang="fr-FR" dirty="0"/>
                    </a:p>
                  </a:txBody>
                  <a:tcPr/>
                </a:tc>
              </a:tr>
              <a:tr h="351280">
                <a:tc rowSpan="4">
                  <a:txBody>
                    <a:bodyPr/>
                    <a:lstStyle/>
                    <a:p>
                      <a:r>
                        <a:rPr lang="fr-FR" dirty="0" smtClean="0"/>
                        <a:t>STEM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Reflexive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Non-</a:t>
                      </a:r>
                      <a:r>
                        <a:rPr lang="fr-FR" dirty="0" err="1" smtClean="0"/>
                        <a:t>Reflexive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Unemployed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100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1280">
                <a:tc rowSpan="4">
                  <a:txBody>
                    <a:bodyPr/>
                    <a:lstStyle/>
                    <a:p>
                      <a:r>
                        <a:rPr lang="fr-FR" dirty="0" smtClean="0"/>
                        <a:t>CAEN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Reflexive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Non-</a:t>
                      </a:r>
                      <a:r>
                        <a:rPr lang="fr-FR" dirty="0" err="1" smtClean="0"/>
                        <a:t>Reflexive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Unemployed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51280">
                <a:tc rowSpan="4">
                  <a:txBody>
                    <a:bodyPr/>
                    <a:lstStyle/>
                    <a:p>
                      <a:r>
                        <a:rPr lang="fr-FR" dirty="0" smtClean="0"/>
                        <a:t>SELM</a:t>
                      </a:r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Reflexive</a:t>
                      </a:r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Non-</a:t>
                      </a:r>
                      <a:r>
                        <a:rPr lang="fr-FR" dirty="0" err="1" smtClean="0"/>
                        <a:t>Reflexive</a:t>
                      </a:r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Unemployed</a:t>
                      </a:r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100</a:t>
                      </a:r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51280">
                <a:tc rowSpan="4">
                  <a:txBody>
                    <a:bodyPr/>
                    <a:lstStyle/>
                    <a:p>
                      <a:r>
                        <a:rPr lang="fr-FR" dirty="0" smtClean="0"/>
                        <a:t>WAST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Reflexive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Non-</a:t>
                      </a:r>
                      <a:r>
                        <a:rPr lang="fr-FR" dirty="0" err="1" smtClean="0"/>
                        <a:t>Reflexive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Unemployed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512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100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5128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  <a:latin typeface="Aharoni" pitchFamily="2" charset="-79"/>
                        <a:ea typeface="Tahoma" pitchFamily="34" charset="0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solidFill>
                            <a:schemeClr val="bg1"/>
                          </a:solidFill>
                          <a:latin typeface="Aharoni" pitchFamily="2" charset="-79"/>
                          <a:ea typeface="Tahoma" pitchFamily="34" charset="0"/>
                          <a:cs typeface="Aharoni" pitchFamily="2" charset="-79"/>
                        </a:rPr>
                        <a:t>Gral</a:t>
                      </a:r>
                      <a:r>
                        <a:rPr lang="fr-FR" baseline="0" dirty="0" smtClean="0">
                          <a:solidFill>
                            <a:schemeClr val="bg1"/>
                          </a:solidFill>
                          <a:latin typeface="Aharoni" pitchFamily="2" charset="-79"/>
                          <a:ea typeface="Tahoma" pitchFamily="34" charset="0"/>
                          <a:cs typeface="Aharoni" pitchFamily="2" charset="-79"/>
                        </a:rPr>
                        <a:t> Total</a:t>
                      </a:r>
                      <a:endParaRPr lang="fr-FR" dirty="0">
                        <a:solidFill>
                          <a:schemeClr val="bg1"/>
                        </a:solidFill>
                        <a:latin typeface="Aharoni" pitchFamily="2" charset="-79"/>
                        <a:ea typeface="Tahoma" pitchFamily="34" charset="0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  <a:latin typeface="Aharoni" pitchFamily="2" charset="-79"/>
                        <a:ea typeface="Tahoma" pitchFamily="34" charset="0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bg1"/>
                        </a:solidFill>
                        <a:latin typeface="Aharoni" pitchFamily="2" charset="-79"/>
                        <a:ea typeface="Tahoma" pitchFamily="34" charset="0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  <a:latin typeface="Aharoni" pitchFamily="2" charset="-79"/>
                          <a:ea typeface="Tahoma" pitchFamily="34" charset="0"/>
                          <a:cs typeface="Aharoni" pitchFamily="2" charset="-79"/>
                        </a:rPr>
                        <a:t>100</a:t>
                      </a:r>
                      <a:endParaRPr lang="fr-FR" dirty="0">
                        <a:solidFill>
                          <a:schemeClr val="bg1"/>
                        </a:solidFill>
                        <a:latin typeface="Aharoni" pitchFamily="2" charset="-79"/>
                        <a:ea typeface="Tahoma" pitchFamily="34" charset="0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7092280" y="980728"/>
            <a:ext cx="1800200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1/   WORKERS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539552" y="0"/>
          <a:ext cx="3830419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334"/>
                <a:gridCol w="1573279"/>
                <a:gridCol w="1276806"/>
              </a:tblGrid>
              <a:tr h="356040">
                <a:tc gridSpan="3">
                  <a:txBody>
                    <a:bodyPr/>
                    <a:lstStyle/>
                    <a:p>
                      <a:r>
                        <a:rPr lang="fr-FR" dirty="0" err="1" smtClean="0"/>
                        <a:t>Companies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6040">
                <a:tc rowSpan="7">
                  <a:txBody>
                    <a:bodyPr/>
                    <a:lstStyle/>
                    <a:p>
                      <a:r>
                        <a:rPr lang="fr-FR" dirty="0" smtClean="0"/>
                        <a:t>STEM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Number</a:t>
                      </a:r>
                      <a:endParaRPr lang="fr-FR" dirty="0" smtClean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 (%)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EC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GC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PCP5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Africa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Ranking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World </a:t>
                      </a:r>
                      <a:r>
                        <a:rPr lang="fr-FR" dirty="0" err="1" smtClean="0"/>
                        <a:t>Ranking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467544" y="3164681"/>
            <a:ext cx="81369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Number</a:t>
            </a:r>
            <a:r>
              <a:rPr lang="fr-FR" dirty="0" smtClean="0"/>
              <a:t>, </a:t>
            </a:r>
            <a:r>
              <a:rPr lang="fr-FR" dirty="0" err="1" smtClean="0"/>
              <a:t>Number</a:t>
            </a:r>
            <a:r>
              <a:rPr lang="fr-FR" dirty="0" smtClean="0"/>
              <a:t> of STEM </a:t>
            </a:r>
            <a:r>
              <a:rPr lang="fr-FR" dirty="0" err="1" smtClean="0"/>
              <a:t>companies</a:t>
            </a:r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P</a:t>
            </a:r>
            <a:r>
              <a:rPr lang="fr-FR" dirty="0" smtClean="0"/>
              <a:t> = (</a:t>
            </a:r>
            <a:r>
              <a:rPr lang="fr-FR" dirty="0" err="1" smtClean="0"/>
              <a:t>Number</a:t>
            </a:r>
            <a:r>
              <a:rPr lang="fr-FR" dirty="0" smtClean="0"/>
              <a:t> of STEM </a:t>
            </a:r>
            <a:r>
              <a:rPr lang="fr-FR" dirty="0" err="1" smtClean="0"/>
              <a:t>companies</a:t>
            </a:r>
            <a:r>
              <a:rPr lang="fr-FR" dirty="0" smtClean="0"/>
              <a:t>)/(Total </a:t>
            </a:r>
            <a:r>
              <a:rPr lang="fr-FR" dirty="0" err="1" smtClean="0"/>
              <a:t>Number</a:t>
            </a:r>
            <a:r>
              <a:rPr lang="fr-FR" dirty="0" smtClean="0"/>
              <a:t> of </a:t>
            </a:r>
            <a:r>
              <a:rPr lang="fr-FR" dirty="0" err="1" smtClean="0"/>
              <a:t>companies</a:t>
            </a:r>
            <a:r>
              <a:rPr lang="fr-FR" dirty="0" smtClean="0"/>
              <a:t> in the </a:t>
            </a:r>
            <a:r>
              <a:rPr lang="fr-FR" dirty="0" err="1" smtClean="0"/>
              <a:t>territory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fr-FR" b="1" dirty="0" smtClean="0"/>
              <a:t>EC</a:t>
            </a:r>
            <a:r>
              <a:rPr lang="fr-FR" dirty="0" smtClean="0"/>
              <a:t>, </a:t>
            </a:r>
            <a:r>
              <a:rPr lang="fr-FR" dirty="0" err="1" smtClean="0"/>
              <a:t>Employment</a:t>
            </a:r>
            <a:r>
              <a:rPr lang="fr-FR" dirty="0" smtClean="0"/>
              <a:t> Concentration = </a:t>
            </a:r>
            <a:r>
              <a:rPr lang="fr-FR" dirty="0" err="1" smtClean="0"/>
              <a:t>percentage</a:t>
            </a:r>
            <a:r>
              <a:rPr lang="fr-FR" dirty="0" smtClean="0"/>
              <a:t> of STEM </a:t>
            </a:r>
            <a:r>
              <a:rPr lang="fr-FR" dirty="0" err="1" smtClean="0"/>
              <a:t>companies</a:t>
            </a:r>
            <a:r>
              <a:rPr lang="fr-FR" dirty="0" smtClean="0"/>
              <a:t> </a:t>
            </a:r>
            <a:r>
              <a:rPr lang="fr-FR" dirty="0" err="1" smtClean="0"/>
              <a:t>employing</a:t>
            </a:r>
            <a:r>
              <a:rPr lang="fr-FR" dirty="0" smtClean="0"/>
              <a:t> 80% of STEM </a:t>
            </a:r>
            <a:r>
              <a:rPr lang="fr-FR" dirty="0" err="1" smtClean="0"/>
              <a:t>workers</a:t>
            </a:r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GC</a:t>
            </a:r>
            <a:r>
              <a:rPr lang="fr-FR" dirty="0" smtClean="0"/>
              <a:t> = </a:t>
            </a:r>
            <a:r>
              <a:rPr lang="fr-FR" dirty="0" err="1" smtClean="0"/>
              <a:t>Geographic</a:t>
            </a:r>
            <a:r>
              <a:rPr lang="fr-FR" dirty="0" smtClean="0"/>
              <a:t> Concentration = (</a:t>
            </a:r>
            <a:r>
              <a:rPr lang="fr-FR" dirty="0" err="1" smtClean="0"/>
              <a:t>Number</a:t>
            </a:r>
            <a:r>
              <a:rPr lang="fr-FR" dirty="0" smtClean="0"/>
              <a:t> of territorial </a:t>
            </a:r>
            <a:r>
              <a:rPr lang="fr-FR" dirty="0" err="1" smtClean="0"/>
              <a:t>Units</a:t>
            </a:r>
            <a:r>
              <a:rPr lang="fr-FR" dirty="0" smtClean="0"/>
              <a:t> </a:t>
            </a:r>
            <a:r>
              <a:rPr lang="fr-FR" dirty="0" err="1" smtClean="0"/>
              <a:t>where</a:t>
            </a:r>
            <a:r>
              <a:rPr lang="fr-FR" dirty="0" smtClean="0"/>
              <a:t> are </a:t>
            </a:r>
            <a:r>
              <a:rPr lang="fr-FR" dirty="0" err="1" smtClean="0"/>
              <a:t>located</a:t>
            </a:r>
            <a:r>
              <a:rPr lang="fr-FR" dirty="0" smtClean="0"/>
              <a:t> the STEM </a:t>
            </a:r>
            <a:r>
              <a:rPr lang="fr-FR" dirty="0" err="1" smtClean="0"/>
              <a:t>companies</a:t>
            </a:r>
            <a:r>
              <a:rPr lang="fr-FR" dirty="0" smtClean="0"/>
              <a:t> </a:t>
            </a:r>
            <a:r>
              <a:rPr lang="fr-FR" dirty="0" err="1" smtClean="0"/>
              <a:t>employing</a:t>
            </a:r>
            <a:r>
              <a:rPr lang="fr-FR" dirty="0" smtClean="0"/>
              <a:t> 80% of STEM </a:t>
            </a:r>
            <a:r>
              <a:rPr lang="fr-FR" dirty="0" err="1" smtClean="0"/>
              <a:t>workers</a:t>
            </a:r>
            <a:r>
              <a:rPr lang="fr-FR" dirty="0" smtClean="0"/>
              <a:t>)/Total </a:t>
            </a:r>
            <a:r>
              <a:rPr lang="fr-FR" dirty="0" err="1" smtClean="0"/>
              <a:t>number</a:t>
            </a:r>
            <a:r>
              <a:rPr lang="fr-FR" dirty="0" smtClean="0"/>
              <a:t> of territorial </a:t>
            </a:r>
            <a:r>
              <a:rPr lang="fr-FR" dirty="0" err="1" smtClean="0"/>
              <a:t>units</a:t>
            </a:r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PCP5</a:t>
            </a:r>
            <a:r>
              <a:rPr lang="fr-FR" dirty="0" smtClean="0"/>
              <a:t>, </a:t>
            </a:r>
            <a:r>
              <a:rPr lang="fr-FR" dirty="0" err="1" smtClean="0"/>
              <a:t>Percentage</a:t>
            </a:r>
            <a:r>
              <a:rPr lang="fr-FR" dirty="0" smtClean="0"/>
              <a:t> of </a:t>
            </a:r>
            <a:r>
              <a:rPr lang="fr-FR" dirty="0" err="1" smtClean="0"/>
              <a:t>Companies</a:t>
            </a:r>
            <a:r>
              <a:rPr lang="fr-FR" dirty="0" smtClean="0"/>
              <a:t> </a:t>
            </a:r>
            <a:r>
              <a:rPr lang="fr-FR" dirty="0" err="1" smtClean="0"/>
              <a:t>Created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the  </a:t>
            </a:r>
            <a:r>
              <a:rPr lang="fr-FR" dirty="0" err="1" smtClean="0"/>
              <a:t>past</a:t>
            </a:r>
            <a:r>
              <a:rPr lang="fr-FR" dirty="0" smtClean="0"/>
              <a:t> 5 </a:t>
            </a:r>
            <a:r>
              <a:rPr lang="fr-FR" dirty="0" err="1" smtClean="0"/>
              <a:t>years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7092280" y="980728"/>
            <a:ext cx="1800200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r>
              <a:rPr lang="fr-FR" dirty="0" smtClean="0"/>
              <a:t>/   COMPANIES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971601" y="188640"/>
          <a:ext cx="383041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334"/>
                <a:gridCol w="1573279"/>
                <a:gridCol w="1276806"/>
              </a:tblGrid>
              <a:tr h="356040">
                <a:tc gridSpan="3">
                  <a:txBody>
                    <a:bodyPr/>
                    <a:lstStyle/>
                    <a:p>
                      <a:r>
                        <a:rPr lang="fr-FR" dirty="0" smtClean="0"/>
                        <a:t>SCHOOLS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6040">
                <a:tc rowSpan="6">
                  <a:txBody>
                    <a:bodyPr/>
                    <a:lstStyle/>
                    <a:p>
                      <a:r>
                        <a:rPr lang="fr-FR" dirty="0" smtClean="0"/>
                        <a:t>STEM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Number</a:t>
                      </a:r>
                      <a:endParaRPr lang="fr-FR" dirty="0" smtClean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 (%)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EC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GC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Africa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Ranking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560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World </a:t>
                      </a:r>
                      <a:r>
                        <a:rPr lang="fr-FR" dirty="0" err="1" smtClean="0"/>
                        <a:t>Ranking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467544" y="3356992"/>
            <a:ext cx="74168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Number</a:t>
            </a:r>
            <a:r>
              <a:rPr lang="fr-FR" dirty="0" smtClean="0"/>
              <a:t>, </a:t>
            </a:r>
            <a:r>
              <a:rPr lang="fr-FR" dirty="0" err="1" smtClean="0"/>
              <a:t>Number</a:t>
            </a:r>
            <a:r>
              <a:rPr lang="fr-FR" dirty="0" smtClean="0"/>
              <a:t> of STEM </a:t>
            </a:r>
            <a:r>
              <a:rPr lang="fr-FR" dirty="0" err="1" smtClean="0"/>
              <a:t>companies</a:t>
            </a:r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P</a:t>
            </a:r>
            <a:r>
              <a:rPr lang="fr-FR" dirty="0" smtClean="0"/>
              <a:t> = (</a:t>
            </a:r>
            <a:r>
              <a:rPr lang="fr-FR" dirty="0" err="1" smtClean="0"/>
              <a:t>Number</a:t>
            </a:r>
            <a:r>
              <a:rPr lang="fr-FR" dirty="0" smtClean="0"/>
              <a:t> of STEM </a:t>
            </a:r>
            <a:r>
              <a:rPr lang="fr-FR" dirty="0" err="1" smtClean="0"/>
              <a:t>schools</a:t>
            </a:r>
            <a:r>
              <a:rPr lang="fr-FR" dirty="0" smtClean="0"/>
              <a:t>)/(Total </a:t>
            </a:r>
            <a:r>
              <a:rPr lang="fr-FR" dirty="0" err="1" smtClean="0"/>
              <a:t>Number</a:t>
            </a:r>
            <a:r>
              <a:rPr lang="fr-FR" dirty="0" smtClean="0"/>
              <a:t> of </a:t>
            </a:r>
            <a:r>
              <a:rPr lang="fr-FR" dirty="0" err="1" smtClean="0"/>
              <a:t>schools</a:t>
            </a:r>
            <a:r>
              <a:rPr lang="fr-FR" dirty="0" smtClean="0"/>
              <a:t> in the </a:t>
            </a:r>
            <a:r>
              <a:rPr lang="fr-FR" dirty="0" err="1" smtClean="0"/>
              <a:t>territory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fr-FR" b="1" dirty="0" smtClean="0"/>
              <a:t>EC</a:t>
            </a:r>
            <a:r>
              <a:rPr lang="fr-FR" dirty="0" smtClean="0"/>
              <a:t>, </a:t>
            </a:r>
            <a:r>
              <a:rPr lang="fr-FR" dirty="0" err="1" smtClean="0"/>
              <a:t>EducationConcentration</a:t>
            </a:r>
            <a:r>
              <a:rPr lang="fr-FR" dirty="0" smtClean="0"/>
              <a:t> = </a:t>
            </a:r>
            <a:r>
              <a:rPr lang="fr-FR" dirty="0" err="1" smtClean="0"/>
              <a:t>percentage</a:t>
            </a:r>
            <a:r>
              <a:rPr lang="fr-FR" dirty="0" smtClean="0"/>
              <a:t> of STEM </a:t>
            </a:r>
            <a:r>
              <a:rPr lang="fr-FR" dirty="0" err="1" smtClean="0"/>
              <a:t>schools</a:t>
            </a:r>
            <a:r>
              <a:rPr lang="fr-FR" dirty="0" smtClean="0"/>
              <a:t> </a:t>
            </a:r>
            <a:r>
              <a:rPr lang="fr-FR" dirty="0" err="1" smtClean="0"/>
              <a:t>enrolling</a:t>
            </a:r>
            <a:r>
              <a:rPr lang="fr-FR" dirty="0" smtClean="0"/>
              <a:t> 80% of STEM </a:t>
            </a:r>
            <a:r>
              <a:rPr lang="fr-FR" dirty="0" err="1" smtClean="0"/>
              <a:t>students</a:t>
            </a:r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GC</a:t>
            </a:r>
            <a:r>
              <a:rPr lang="fr-FR" dirty="0" smtClean="0"/>
              <a:t> = </a:t>
            </a:r>
            <a:r>
              <a:rPr lang="fr-FR" dirty="0" err="1" smtClean="0"/>
              <a:t>Geographic</a:t>
            </a:r>
            <a:r>
              <a:rPr lang="fr-FR" dirty="0" smtClean="0"/>
              <a:t> Concentration = (</a:t>
            </a:r>
            <a:r>
              <a:rPr lang="fr-FR" dirty="0" err="1" smtClean="0"/>
              <a:t>Number</a:t>
            </a:r>
            <a:r>
              <a:rPr lang="fr-FR" dirty="0" smtClean="0"/>
              <a:t> of territorial </a:t>
            </a:r>
            <a:r>
              <a:rPr lang="fr-FR" dirty="0" err="1" smtClean="0"/>
              <a:t>Units</a:t>
            </a:r>
            <a:r>
              <a:rPr lang="fr-FR" dirty="0" smtClean="0"/>
              <a:t> </a:t>
            </a:r>
            <a:r>
              <a:rPr lang="fr-FR" dirty="0" err="1" smtClean="0"/>
              <a:t>where</a:t>
            </a:r>
            <a:r>
              <a:rPr lang="fr-FR" dirty="0" smtClean="0"/>
              <a:t> are </a:t>
            </a:r>
            <a:r>
              <a:rPr lang="fr-FR" dirty="0" err="1" smtClean="0"/>
              <a:t>located</a:t>
            </a:r>
            <a:r>
              <a:rPr lang="fr-FR" dirty="0" smtClean="0"/>
              <a:t> the STEM </a:t>
            </a:r>
            <a:r>
              <a:rPr lang="fr-FR" dirty="0" err="1" smtClean="0"/>
              <a:t>schools</a:t>
            </a:r>
            <a:r>
              <a:rPr lang="fr-FR" dirty="0" smtClean="0"/>
              <a:t> </a:t>
            </a:r>
            <a:r>
              <a:rPr lang="fr-FR" dirty="0" err="1" smtClean="0"/>
              <a:t>enrolling</a:t>
            </a:r>
            <a:r>
              <a:rPr lang="fr-FR" dirty="0" smtClean="0"/>
              <a:t> 80% of STEM </a:t>
            </a:r>
            <a:r>
              <a:rPr lang="fr-FR" dirty="0" err="1" smtClean="0"/>
              <a:t>students</a:t>
            </a:r>
            <a:r>
              <a:rPr lang="fr-FR" dirty="0" smtClean="0"/>
              <a:t>)/Total </a:t>
            </a:r>
            <a:r>
              <a:rPr lang="fr-FR" dirty="0" err="1" smtClean="0"/>
              <a:t>number</a:t>
            </a:r>
            <a:r>
              <a:rPr lang="fr-FR" dirty="0" smtClean="0"/>
              <a:t> of territorial </a:t>
            </a:r>
            <a:r>
              <a:rPr lang="fr-FR" dirty="0" err="1" smtClean="0"/>
              <a:t>units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7092280" y="980728"/>
            <a:ext cx="1800200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3</a:t>
            </a:r>
            <a:r>
              <a:rPr lang="fr-FR" dirty="0" smtClean="0"/>
              <a:t>/   SCHOOLS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419872" y="1124744"/>
            <a:ext cx="1800200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4</a:t>
            </a:r>
            <a:r>
              <a:rPr lang="fr-FR" dirty="0" smtClean="0"/>
              <a:t>/   PROGRAMS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275856" y="2852936"/>
            <a:ext cx="1800200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5</a:t>
            </a:r>
            <a:r>
              <a:rPr lang="fr-FR" dirty="0" smtClean="0"/>
              <a:t>/ ASSESSMENT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131840" y="4149080"/>
            <a:ext cx="1800200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6</a:t>
            </a:r>
            <a:r>
              <a:rPr lang="fr-FR" dirty="0" smtClean="0"/>
              <a:t>/ EVALUATION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03648" y="836712"/>
            <a:ext cx="5184576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IMPLEMENTATION</a:t>
            </a:r>
            <a:endParaRPr lang="fr-FR" sz="36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611560" y="2492896"/>
            <a:ext cx="6768752" cy="144655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Capital </a:t>
            </a:r>
            <a:r>
              <a:rPr lang="fr-FR" sz="2800" dirty="0" err="1" smtClean="0"/>
              <a:t>Pre</a:t>
            </a:r>
            <a:r>
              <a:rPr lang="fr-FR" sz="2800" dirty="0" smtClean="0"/>
              <a:t>-Condition</a:t>
            </a:r>
          </a:p>
          <a:p>
            <a:pPr algn="ctr"/>
            <a:r>
              <a:rPr lang="fr-FR" sz="2800" dirty="0" smtClean="0"/>
              <a:t>National </a:t>
            </a:r>
            <a:r>
              <a:rPr lang="fr-FR" sz="6000" b="1" dirty="0" smtClean="0">
                <a:solidFill>
                  <a:srgbClr val="FF0000"/>
                </a:solidFill>
              </a:rPr>
              <a:t>STATISTICS</a:t>
            </a:r>
            <a:r>
              <a:rPr lang="fr-FR" sz="2800" dirty="0" smtClean="0"/>
              <a:t> System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524</Words>
  <Application>Microsoft Office PowerPoint</Application>
  <PresentationFormat>Affichage à l'écran (4:3)</PresentationFormat>
  <Paragraphs>137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Ndengwe</dc:creator>
  <cp:lastModifiedBy>Ndengwe</cp:lastModifiedBy>
  <cp:revision>10</cp:revision>
  <dcterms:created xsi:type="dcterms:W3CDTF">2011-11-18T13:12:10Z</dcterms:created>
  <dcterms:modified xsi:type="dcterms:W3CDTF">2011-11-24T13:39:23Z</dcterms:modified>
</cp:coreProperties>
</file>