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wdp" ContentType="image/vnd.ms-photo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6"/>
  </p:notesMasterIdLst>
  <p:sldIdLst>
    <p:sldId id="256" r:id="rId2"/>
    <p:sldId id="280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70" r:id="rId13"/>
    <p:sldId id="273" r:id="rId14"/>
    <p:sldId id="269" r:id="rId15"/>
    <p:sldId id="272" r:id="rId16"/>
    <p:sldId id="267" r:id="rId17"/>
    <p:sldId id="271" r:id="rId18"/>
    <p:sldId id="274" r:id="rId19"/>
    <p:sldId id="275" r:id="rId20"/>
    <p:sldId id="276" r:id="rId21"/>
    <p:sldId id="277" r:id="rId22"/>
    <p:sldId id="278" r:id="rId23"/>
    <p:sldId id="279" r:id="rId24"/>
    <p:sldId id="281" r:id="rId2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8" d="100"/>
          <a:sy n="98" d="100"/>
        </p:scale>
        <p:origin x="-60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notesMaster" Target="notesMasters/notesMaster1.xml"/><Relationship Id="rId27" Type="http://schemas.openxmlformats.org/officeDocument/2006/relationships/printerSettings" Target="printerSettings/printerSettings1.bin"/><Relationship Id="rId28" Type="http://schemas.openxmlformats.org/officeDocument/2006/relationships/presProps" Target="presProps.xml"/><Relationship Id="rId29" Type="http://schemas.openxmlformats.org/officeDocument/2006/relationships/viewProps" Target="viewProps.xml"/><Relationship Id="rId30" Type="http://schemas.openxmlformats.org/officeDocument/2006/relationships/theme" Target="theme/theme1.xml"/><Relationship Id="rId31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FF1B62-7621-234C-8388-981D729D48CE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E1A31B-9662-9E45-B91B-A8995342919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59948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E1A31B-9662-9E45-B91B-A8995342919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9588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328166" y="1295400"/>
            <a:ext cx="6487668" cy="3152887"/>
          </a:xfrm>
          <a:prstGeom prst="rect">
            <a:avLst/>
          </a:prstGeo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/>
          <a:p>
            <a: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</a:pPr>
            <a:endParaRPr sz="3200" kern="120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22921" y="1523999"/>
            <a:ext cx="6498158" cy="1724867"/>
          </a:xfrm>
        </p:spPr>
        <p:txBody>
          <a:bodyPr vert="horz" lIns="91440" tIns="45720" rIns="91440" bIns="45720" rtlCol="0" anchor="b" anchorCtr="0">
            <a:noAutofit/>
          </a:bodyPr>
          <a:lstStyle>
            <a:lvl1pPr marL="0" indent="0" algn="ctr" defTabSz="914400" rtl="0" eaLnBrk="1" latinLnBrk="0" hangingPunct="1">
              <a:spcBef>
                <a:spcPct val="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4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22921" y="3299012"/>
            <a:ext cx="6498159" cy="916641"/>
          </a:xfr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ts val="3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1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611872"/>
            <a:ext cx="4079545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8" y="1787856"/>
            <a:ext cx="4079545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Picture Placeholder 2"/>
          <p:cNvSpPr>
            <a:spLocks noGrp="1"/>
          </p:cNvSpPr>
          <p:nvPr>
            <p:ph type="pic" idx="1"/>
          </p:nvPr>
        </p:nvSpPr>
        <p:spPr>
          <a:xfrm>
            <a:off x="5090617" y="359392"/>
            <a:ext cx="3657600" cy="5318077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2000"/>
              </a:spcBef>
              <a:buClr>
                <a:schemeClr val="accent1">
                  <a:lumMod val="60000"/>
                  <a:lumOff val="40000"/>
                </a:schemeClr>
              </a:buClr>
              <a:buSzPct val="110000"/>
              <a:buFont typeface="Wingdings 2" pitchFamily="18" charset="2"/>
              <a:buNone/>
              <a:defRPr sz="3200" kern="120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69792" y="368301"/>
            <a:ext cx="1524000" cy="5575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49274" y="368301"/>
            <a:ext cx="6689726" cy="5575300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63538" y="3352801"/>
            <a:ext cx="8416925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3538" y="4771029"/>
            <a:ext cx="8416925" cy="972671"/>
          </a:xfrm>
        </p:spPr>
        <p:txBody>
          <a:bodyPr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Picture Placeholder 2"/>
          <p:cNvSpPr>
            <a:spLocks noGrp="1"/>
          </p:cNvSpPr>
          <p:nvPr>
            <p:ph type="pic" idx="13"/>
          </p:nvPr>
        </p:nvSpPr>
        <p:spPr>
          <a:xfrm>
            <a:off x="370980" y="363538"/>
            <a:ext cx="8402040" cy="2836862"/>
          </a:xfrm>
          <a:ln w="3175">
            <a:solidFill>
              <a:schemeClr val="bg1"/>
            </a:solidFill>
          </a:ln>
          <a:effectLst>
            <a:outerShdw blurRad="63500" sx="100500" sy="100500" algn="ctr" rotWithShape="0">
              <a:prstClr val="black">
                <a:alpha val="50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2403144"/>
            <a:ext cx="8056563" cy="1362075"/>
          </a:xfrm>
        </p:spPr>
        <p:txBody>
          <a:bodyPr anchor="b" anchorCtr="0"/>
          <a:lstStyle>
            <a:lvl1pPr algn="ctr">
              <a:defRPr sz="4600" b="0" cap="none" baseline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3736005"/>
            <a:ext cx="8056563" cy="1500187"/>
          </a:xfrm>
        </p:spPr>
        <p:txBody>
          <a:bodyPr anchor="t" anchorCtr="0">
            <a:normAutofit/>
          </a:bodyPr>
          <a:lstStyle>
            <a:lvl1pPr marL="0" indent="0" algn="ctr">
              <a:spcBef>
                <a:spcPts val="300"/>
              </a:spcBef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9275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1071" y="1600201"/>
            <a:ext cx="3840480" cy="4343400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4" y="107576"/>
            <a:ext cx="8042276" cy="1336956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4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9274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1070" y="1453224"/>
            <a:ext cx="3840480" cy="750887"/>
          </a:xfrm>
        </p:spPr>
        <p:txBody>
          <a:bodyPr anchor="b">
            <a:noAutofit/>
          </a:bodyPr>
          <a:lstStyle>
            <a:lvl1pPr marL="0" indent="0" algn="ctr">
              <a:spcBef>
                <a:spcPts val="0"/>
              </a:spcBef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1070" y="2347415"/>
            <a:ext cx="3840480" cy="3596185"/>
          </a:xfrm>
        </p:spPr>
        <p:txBody>
          <a:bodyPr>
            <a:normAutofit/>
          </a:bodyPr>
          <a:lstStyle>
            <a:lvl1pPr>
              <a:spcBef>
                <a:spcPts val="1600"/>
              </a:spcBef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1162050"/>
          </a:xfrm>
        </p:spPr>
        <p:txBody>
          <a:bodyPr anchor="b"/>
          <a:lstStyle>
            <a:lvl1pPr algn="ctr">
              <a:defRPr sz="3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2824" y="368300"/>
            <a:ext cx="3840480" cy="5575300"/>
          </a:xfrm>
        </p:spPr>
        <p:txBody>
          <a:bodyPr>
            <a:normAutofit/>
          </a:bodyPr>
          <a:lstStyle>
            <a:lvl1pPr>
              <a:spcBef>
                <a:spcPts val="2000"/>
              </a:spcBef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3720152"/>
          </a:xfrm>
        </p:spPr>
        <p:txBody>
          <a:bodyPr>
            <a:normAutofit/>
          </a:bodyPr>
          <a:lstStyle>
            <a:lvl1pPr marL="0" indent="0" algn="ctr">
              <a:spcBef>
                <a:spcPts val="600"/>
              </a:spcBef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1336956"/>
          </a:xfrm>
          <a:prstGeom prst="rect">
            <a:avLst/>
          </a:prstGeom>
        </p:spPr>
        <p:txBody>
          <a:bodyPr vert="horz" lIns="91440" tIns="45720" rIns="91440" bIns="45720" rtlCol="0" anchor="b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9275" y="1600201"/>
            <a:ext cx="8042276" cy="4343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29835" y="627566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B01F9CA3-105E-4857-9057-6DB6197DA786}" type="datetimeFigureOut">
              <a:rPr lang="en-US" smtClean="0"/>
              <a:t>11-11-22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458" y="6275668"/>
            <a:ext cx="484094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97906" y="6275668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3600">
                <a:solidFill>
                  <a:schemeClr val="bg1"/>
                </a:solidFill>
              </a:defRPr>
            </a:lvl1pPr>
          </a:lstStyle>
          <a:p>
            <a:fld id="{7F5CE407-6216-4202-80E4-A30DC2F709B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6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349250" indent="-349250" algn="l" defTabSz="914400" rtl="0" eaLnBrk="1" latinLnBrk="0" hangingPunct="1">
        <a:spcBef>
          <a:spcPts val="2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336550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22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96837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263650" indent="-295275" algn="l" defTabSz="914400" rtl="0" eaLnBrk="1" latinLnBrk="0" hangingPunct="1">
        <a:spcBef>
          <a:spcPts val="600"/>
        </a:spcBef>
        <a:buClr>
          <a:schemeClr val="accent1">
            <a:lumMod val="75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546225" indent="-282575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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828800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1177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2398713" indent="-282575" algn="l" defTabSz="914400" rtl="0" eaLnBrk="1" latinLnBrk="0" hangingPunct="1">
        <a:spcBef>
          <a:spcPct val="20000"/>
        </a:spcBef>
        <a:buClr>
          <a:schemeClr val="accent2"/>
        </a:buClr>
        <a:buSzPct val="110000"/>
        <a:buFont typeface="Wingdings 2" pitchFamily="18" charset="2"/>
        <a:buChar char="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689225" indent="-282575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110000"/>
        <a:buFont typeface="Wingdings 2" pitchFamily="18" charset="2"/>
        <a:buChar char=""/>
        <a:defRPr lang="en-US" sz="1800" kern="120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8.jp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9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0.xml"/><Relationship Id="rId2" Type="http://schemas.openxmlformats.org/officeDocument/2006/relationships/image" Target="../media/image3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Relationship Id="rId3" Type="http://schemas.microsoft.com/office/2007/relationships/hdphoto" Target="../media/hdphoto1.wdp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8095" y="648479"/>
            <a:ext cx="4012954" cy="2835950"/>
          </a:xfrm>
        </p:spPr>
        <p:txBody>
          <a:bodyPr/>
          <a:lstStyle/>
          <a:p>
            <a:r>
              <a:rPr lang="en-US" sz="4800" b="1" dirty="0" smtClean="0">
                <a:latin typeface="Times New Roman"/>
                <a:cs typeface="Times New Roman"/>
              </a:rPr>
              <a:t>Aid Effectiveness in Africa</a:t>
            </a:r>
            <a:endParaRPr lang="en-US" sz="4800" b="1" dirty="0">
              <a:latin typeface="Times New Roman"/>
              <a:cs typeface="Times New Roman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body" sz="half" idx="2"/>
          </p:nvPr>
        </p:nvSpPr>
        <p:spPr>
          <a:xfrm>
            <a:off x="108095" y="4485310"/>
            <a:ext cx="4310211" cy="1931927"/>
          </a:xfrm>
        </p:spPr>
        <p:txBody>
          <a:bodyPr>
            <a:normAutofit fontScale="92500"/>
          </a:bodyPr>
          <a:lstStyle/>
          <a:p>
            <a:pPr algn="l"/>
            <a:r>
              <a:rPr lang="en-US" sz="2400" b="1" dirty="0" smtClean="0">
                <a:latin typeface="Times New Roman"/>
                <a:cs typeface="Times New Roman"/>
              </a:rPr>
              <a:t>African Union Commission</a:t>
            </a:r>
          </a:p>
          <a:p>
            <a:pPr algn="l"/>
            <a:r>
              <a:rPr lang="en-US" sz="2400" b="1" dirty="0" smtClean="0">
                <a:latin typeface="Times New Roman"/>
                <a:cs typeface="Times New Roman"/>
              </a:rPr>
              <a:t>Department of Economic Affairs </a:t>
            </a:r>
          </a:p>
          <a:p>
            <a:pPr algn="l"/>
            <a:r>
              <a:rPr lang="en-US" sz="2400" b="1" dirty="0" smtClean="0">
                <a:latin typeface="Times New Roman"/>
                <a:cs typeface="Times New Roman"/>
              </a:rPr>
              <a:t>November 24 , 2011</a:t>
            </a:r>
          </a:p>
          <a:p>
            <a:pPr algn="l"/>
            <a:r>
              <a:rPr lang="en-US" sz="2400" b="1" dirty="0" smtClean="0">
                <a:latin typeface="Times New Roman"/>
                <a:cs typeface="Times New Roman"/>
              </a:rPr>
              <a:t>By Lulit Bereda </a:t>
            </a:r>
          </a:p>
          <a:p>
            <a:pPr algn="l"/>
            <a:endParaRPr lang="en-US" sz="2400" b="1" dirty="0">
              <a:latin typeface="Times New Roman"/>
              <a:cs typeface="Times New Roman"/>
            </a:endParaRPr>
          </a:p>
        </p:txBody>
      </p:sp>
      <p:pic>
        <p:nvPicPr>
          <p:cNvPr id="7" name="Picture Placeholder 6" descr="Foreign-Aid.jpg"/>
          <p:cNvPicPr>
            <a:picLocks noGrp="1" noChangeAspect="1"/>
          </p:cNvPicPr>
          <p:nvPr>
            <p:ph type="pic"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7563" b="-7563"/>
          <a:stretch/>
        </p:blipFill>
        <p:spPr>
          <a:xfrm>
            <a:off x="4121049" y="0"/>
            <a:ext cx="5022951" cy="6295647"/>
          </a:xfrm>
        </p:spPr>
      </p:pic>
    </p:spTree>
    <p:extLst>
      <p:ext uri="{BB962C8B-B14F-4D97-AF65-F5344CB8AC3E}">
        <p14:creationId xmlns:p14="http://schemas.microsoft.com/office/powerpoint/2010/main" val="40971202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does the Aid go ?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49275" y="1600201"/>
            <a:ext cx="8042276" cy="4884586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800" b="1" dirty="0">
                <a:latin typeface="Times New Roman"/>
                <a:cs typeface="Times New Roman"/>
              </a:rPr>
              <a:t>Official development assistance</a:t>
            </a:r>
            <a:r>
              <a:rPr lang="en-US" sz="2800" dirty="0">
                <a:latin typeface="Times New Roman"/>
                <a:cs typeface="Times New Roman"/>
              </a:rPr>
              <a:t> (ODA</a:t>
            </a:r>
            <a:r>
              <a:rPr lang="en-US" sz="2800" dirty="0" smtClean="0">
                <a:latin typeface="Times New Roman"/>
                <a:cs typeface="Times New Roman"/>
              </a:rPr>
              <a:t>) is a term coined by the Development Assistance Committee to measure aid. The goals of ODA is to 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Drive sustainable economic growth and development  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Promote Democratic governance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Improve social services such as health and education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Provide Humanitarian Aid 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Mitigate and manage conflicts etc…</a:t>
            </a:r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471298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/>
                <a:cs typeface="Times New Roman"/>
              </a:rPr>
              <a:t>Reflections on Aid Effectiveness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Problems facing aid effectiveness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800" dirty="0" smtClean="0">
                <a:latin typeface="Times New Roman"/>
                <a:cs typeface="Times New Roman"/>
              </a:rPr>
              <a:t>lack </a:t>
            </a:r>
            <a:r>
              <a:rPr lang="en-US" sz="2800" dirty="0">
                <a:latin typeface="Times New Roman"/>
                <a:cs typeface="Times New Roman"/>
              </a:rPr>
              <a:t>of differentiation between the different types of </a:t>
            </a:r>
            <a:r>
              <a:rPr lang="en-US" sz="2800" dirty="0" smtClean="0">
                <a:latin typeface="Times New Roman"/>
                <a:cs typeface="Times New Roman"/>
              </a:rPr>
              <a:t>aid. </a:t>
            </a:r>
          </a:p>
          <a:p>
            <a:pPr marL="0" indent="0">
              <a:buNone/>
            </a:pPr>
            <a:r>
              <a:rPr lang="en-US" sz="2800" dirty="0">
                <a:latin typeface="Times New Roman"/>
                <a:cs typeface="Times New Roman"/>
              </a:rPr>
              <a:t> </a:t>
            </a:r>
            <a:r>
              <a:rPr lang="en-US" sz="2800" dirty="0" smtClean="0">
                <a:latin typeface="Times New Roman"/>
                <a:cs typeface="Times New Roman"/>
              </a:rPr>
              <a:t>        </a:t>
            </a:r>
            <a:r>
              <a:rPr lang="en-US" sz="2800" b="1" dirty="0" smtClean="0">
                <a:latin typeface="Times New Roman"/>
                <a:cs typeface="Times New Roman"/>
              </a:rPr>
              <a:t>Short term Vs. long term aid</a:t>
            </a:r>
          </a:p>
          <a:p>
            <a:pPr marL="0" indent="0">
              <a:buNone/>
            </a:pPr>
            <a:r>
              <a:rPr lang="en-US" sz="2800" b="1" dirty="0">
                <a:latin typeface="Times New Roman"/>
                <a:cs typeface="Times New Roman"/>
              </a:rPr>
              <a:t>Argument: </a:t>
            </a:r>
            <a:r>
              <a:rPr lang="en-US" sz="2800" dirty="0">
                <a:latin typeface="Times New Roman"/>
                <a:cs typeface="Times New Roman"/>
              </a:rPr>
              <a:t>short-term aid </a:t>
            </a:r>
            <a:r>
              <a:rPr lang="en-US" sz="2800" dirty="0" smtClean="0">
                <a:latin typeface="Times New Roman"/>
                <a:cs typeface="Times New Roman"/>
              </a:rPr>
              <a:t>does </a:t>
            </a:r>
            <a:r>
              <a:rPr lang="en-US" sz="2800" dirty="0">
                <a:latin typeface="Times New Roman"/>
                <a:cs typeface="Times New Roman"/>
              </a:rPr>
              <a:t>not have an impact on economic growth while other aids used for infrastructure and investments will result in a positive economic growth.</a:t>
            </a:r>
          </a:p>
        </p:txBody>
      </p:sp>
    </p:spTree>
    <p:extLst>
      <p:ext uri="{BB962C8B-B14F-4D97-AF65-F5344CB8AC3E}">
        <p14:creationId xmlns:p14="http://schemas.microsoft.com/office/powerpoint/2010/main" val="8267925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Times New Roman"/>
                <a:cs typeface="Times New Roman"/>
              </a:rPr>
              <a:t>Reflections on Aid Effectiveness continued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2</a:t>
            </a:r>
            <a:r>
              <a:rPr lang="en-US" sz="3200" dirty="0" smtClean="0">
                <a:latin typeface="Times New Roman"/>
                <a:cs typeface="Times New Roman"/>
              </a:rPr>
              <a:t>. The </a:t>
            </a:r>
            <a:r>
              <a:rPr lang="en-US" sz="3200" dirty="0">
                <a:latin typeface="Times New Roman"/>
                <a:cs typeface="Times New Roman"/>
              </a:rPr>
              <a:t>misappropriation of Aid to corrupt and undemocratic governments of recipients countries</a:t>
            </a:r>
            <a:r>
              <a:rPr lang="en-US" sz="3200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sz="3200" b="1" dirty="0" smtClean="0">
                <a:latin typeface="Times New Roman"/>
                <a:cs typeface="Times New Roman"/>
              </a:rPr>
              <a:t>Argument : </a:t>
            </a:r>
            <a:r>
              <a:rPr lang="en-US" sz="3200" dirty="0">
                <a:latin typeface="Times New Roman"/>
                <a:cs typeface="Times New Roman"/>
              </a:rPr>
              <a:t>the anticorruption field and movement has not been able to effectively transition from the awareness-raising stage to the concrete action-oriented </a:t>
            </a:r>
            <a:r>
              <a:rPr lang="en-US" sz="3200" dirty="0" smtClean="0">
                <a:latin typeface="Times New Roman"/>
                <a:cs typeface="Times New Roman"/>
              </a:rPr>
              <a:t>stage that will eliminate the systemic problem. </a:t>
            </a:r>
            <a:endParaRPr lang="en-US" sz="32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8914273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 descr="aid.jpg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8047" r="-18047"/>
          <a:stretch>
            <a:fillRect/>
          </a:stretch>
        </p:blipFill>
        <p:spPr>
          <a:xfrm>
            <a:off x="-553977" y="243180"/>
            <a:ext cx="10390448" cy="5700421"/>
          </a:xfrm>
        </p:spPr>
      </p:pic>
    </p:spTree>
    <p:extLst>
      <p:ext uri="{BB962C8B-B14F-4D97-AF65-F5344CB8AC3E}">
        <p14:creationId xmlns:p14="http://schemas.microsoft.com/office/powerpoint/2010/main" val="6291644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Times New Roman"/>
                <a:cs typeface="Times New Roman"/>
              </a:rPr>
              <a:t>Reflections on Aid </a:t>
            </a:r>
            <a:r>
              <a:rPr lang="en-US" sz="3200" dirty="0" smtClean="0">
                <a:latin typeface="Times New Roman"/>
                <a:cs typeface="Times New Roman"/>
              </a:rPr>
              <a:t>Effectiveness continued </a:t>
            </a:r>
            <a:endParaRPr lang="en-US" sz="32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3</a:t>
            </a:r>
            <a:r>
              <a:rPr lang="en-US" sz="3200" dirty="0" smtClean="0">
                <a:latin typeface="Times New Roman"/>
                <a:cs typeface="Times New Roman"/>
              </a:rPr>
              <a:t>. The lack of good economic policies and institutions in recipient countries result in the ineffectiveness of aid. </a:t>
            </a:r>
          </a:p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 </a:t>
            </a:r>
            <a:r>
              <a:rPr lang="en-US" sz="3200" dirty="0" smtClean="0">
                <a:latin typeface="Times New Roman"/>
                <a:cs typeface="Times New Roman"/>
              </a:rPr>
              <a:t> </a:t>
            </a:r>
            <a:r>
              <a:rPr lang="en-US" sz="3200" b="1" dirty="0" smtClean="0">
                <a:latin typeface="Times New Roman"/>
                <a:cs typeface="Times New Roman"/>
              </a:rPr>
              <a:t>Argument: </a:t>
            </a:r>
            <a:r>
              <a:rPr lang="en-US" sz="3200" dirty="0">
                <a:latin typeface="Times New Roman"/>
                <a:cs typeface="Times New Roman"/>
              </a:rPr>
              <a:t>Aid is only effective in countries with “sound” policies and institutions and is ineffective in poor countries lacking them. </a:t>
            </a:r>
            <a:r>
              <a:rPr lang="en-US" sz="3200" dirty="0" smtClean="0">
                <a:latin typeface="Times New Roman"/>
                <a:cs typeface="Times New Roman"/>
              </a:rPr>
              <a:t>(</a:t>
            </a:r>
            <a:r>
              <a:rPr lang="en-US" sz="3200" b="1" dirty="0" smtClean="0">
                <a:latin typeface="Times New Roman"/>
                <a:cs typeface="Times New Roman"/>
              </a:rPr>
              <a:t>World Bank, Burnside </a:t>
            </a:r>
            <a:r>
              <a:rPr lang="en-US" sz="3200" b="1" dirty="0">
                <a:latin typeface="Times New Roman"/>
                <a:cs typeface="Times New Roman"/>
              </a:rPr>
              <a:t>and Dollar, 2000)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67054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97592"/>
          </a:xfrm>
        </p:spPr>
        <p:txBody>
          <a:bodyPr/>
          <a:lstStyle/>
          <a:p>
            <a:r>
              <a:rPr lang="en-US" sz="3600" dirty="0" smtClean="0">
                <a:latin typeface="Times New Roman"/>
                <a:cs typeface="Times New Roman"/>
              </a:rPr>
              <a:t>“When Aid is ineffective”</a:t>
            </a:r>
            <a:endParaRPr lang="en-US" sz="3600" dirty="0">
              <a:latin typeface="Times New Roman"/>
              <a:cs typeface="Times New Roman"/>
            </a:endParaRPr>
          </a:p>
        </p:txBody>
      </p:sp>
      <p:pic>
        <p:nvPicPr>
          <p:cNvPr id="4" name="Content Placeholder 3" descr="aid 3 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674" b="10674"/>
          <a:stretch>
            <a:fillRect/>
          </a:stretch>
        </p:blipFill>
        <p:spPr>
          <a:xfrm>
            <a:off x="549275" y="1215898"/>
            <a:ext cx="8042276" cy="5147299"/>
          </a:xfrm>
        </p:spPr>
      </p:pic>
    </p:spTree>
    <p:extLst>
      <p:ext uri="{BB962C8B-B14F-4D97-AF65-F5344CB8AC3E}">
        <p14:creationId xmlns:p14="http://schemas.microsoft.com/office/powerpoint/2010/main" val="359164381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latin typeface="Times New Roman"/>
                <a:cs typeface="Times New Roman"/>
              </a:rPr>
              <a:t>Reflections on Aid Effectiveness continued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dirty="0">
                <a:latin typeface="Times New Roman"/>
                <a:cs typeface="Times New Roman"/>
              </a:rPr>
              <a:t>4</a:t>
            </a:r>
            <a:r>
              <a:rPr lang="en-US" sz="3200" dirty="0" smtClean="0">
                <a:latin typeface="Times New Roman"/>
                <a:cs typeface="Times New Roman"/>
              </a:rPr>
              <a:t>. Ineffective policies implemented both by donor and recipient countries.  </a:t>
            </a:r>
          </a:p>
          <a:p>
            <a:pPr marL="0" indent="0">
              <a:buNone/>
            </a:pPr>
            <a:r>
              <a:rPr lang="en-US" sz="3200" b="1" dirty="0" smtClean="0">
                <a:latin typeface="Times New Roman"/>
                <a:cs typeface="Times New Roman"/>
              </a:rPr>
              <a:t>Argument : </a:t>
            </a:r>
            <a:r>
              <a:rPr lang="en-US" sz="3200" dirty="0" smtClean="0">
                <a:latin typeface="Times New Roman"/>
                <a:cs typeface="Times New Roman"/>
              </a:rPr>
              <a:t>Aid </a:t>
            </a:r>
            <a:r>
              <a:rPr lang="en-US" sz="3200" dirty="0">
                <a:latin typeface="Times New Roman"/>
                <a:cs typeface="Times New Roman"/>
              </a:rPr>
              <a:t>has tended to support domestic policy reform efforts of recipient </a:t>
            </a:r>
            <a:r>
              <a:rPr lang="en-US" sz="3200" dirty="0" smtClean="0">
                <a:latin typeface="Times New Roman"/>
                <a:cs typeface="Times New Roman"/>
              </a:rPr>
              <a:t>countries while narrow </a:t>
            </a:r>
            <a:r>
              <a:rPr lang="en-US" sz="3200" dirty="0">
                <a:latin typeface="Times New Roman"/>
                <a:cs typeface="Times New Roman"/>
              </a:rPr>
              <a:t>political objectives of donors still play a dominant role in many aid decisions today. </a:t>
            </a:r>
          </a:p>
        </p:txBody>
      </p:sp>
    </p:spTree>
    <p:extLst>
      <p:ext uri="{BB962C8B-B14F-4D97-AF65-F5344CB8AC3E}">
        <p14:creationId xmlns:p14="http://schemas.microsoft.com/office/powerpoint/2010/main" val="28745681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757062"/>
          </a:xfrm>
        </p:spPr>
        <p:txBody>
          <a:bodyPr/>
          <a:lstStyle/>
          <a:p>
            <a:r>
              <a:rPr lang="en-US" sz="3200" dirty="0">
                <a:latin typeface="Times New Roman"/>
                <a:cs typeface="Times New Roman"/>
              </a:rPr>
              <a:t>Reflections on Aid Effectiveness continued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080798"/>
            <a:ext cx="8042276" cy="545802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5. Donor governments that cut back on their promised responsibilities. </a:t>
            </a:r>
          </a:p>
          <a:p>
            <a:pPr marL="0" indent="0">
              <a:buNone/>
            </a:pPr>
            <a:r>
              <a:rPr lang="en-US" sz="2800" b="1" dirty="0" smtClean="0">
                <a:latin typeface="Times New Roman"/>
                <a:cs typeface="Times New Roman"/>
              </a:rPr>
              <a:t>Argument : </a:t>
            </a:r>
            <a:r>
              <a:rPr lang="en-US" sz="2800" b="1" dirty="0">
                <a:latin typeface="Times New Roman"/>
                <a:cs typeface="Times New Roman"/>
              </a:rPr>
              <a:t>In 1970, the world’s rich countries agreed to give 0.7% of their GNI </a:t>
            </a:r>
            <a:r>
              <a:rPr lang="en-US" sz="2800" b="1" dirty="0" smtClean="0">
                <a:latin typeface="Times New Roman"/>
                <a:cs typeface="Times New Roman"/>
              </a:rPr>
              <a:t>as ODA </a:t>
            </a:r>
            <a:r>
              <a:rPr lang="en-US" sz="2800" b="1" dirty="0">
                <a:latin typeface="Times New Roman"/>
                <a:cs typeface="Times New Roman"/>
              </a:rPr>
              <a:t>annually. </a:t>
            </a:r>
            <a:r>
              <a:rPr lang="en-US" sz="2800" dirty="0">
                <a:latin typeface="Times New Roman"/>
                <a:cs typeface="Times New Roman"/>
              </a:rPr>
              <a:t>Since that time, despite billions given each year, rich nations have rarely met their actual promised </a:t>
            </a:r>
            <a:r>
              <a:rPr lang="en-US" sz="2800" dirty="0" smtClean="0">
                <a:latin typeface="Times New Roman"/>
                <a:cs typeface="Times New Roman"/>
              </a:rPr>
              <a:t>targets resulting in lack of financing for development plans . 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For </a:t>
            </a:r>
            <a:r>
              <a:rPr lang="en-US" sz="2800" dirty="0">
                <a:latin typeface="Times New Roman"/>
                <a:cs typeface="Times New Roman"/>
              </a:rPr>
              <a:t>example, the US is often the largest donor in dollar terms, but ranks amongst the lowest in terms of meeting the stated 0.7% target.</a:t>
            </a:r>
            <a:endParaRPr lang="en-US" sz="2800" b="1" dirty="0" smtClean="0">
              <a:latin typeface="Times New Roman"/>
              <a:cs typeface="Times New Roman"/>
            </a:endParaRPr>
          </a:p>
          <a:p>
            <a:pPr marL="0" indent="0" algn="r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96564676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Times New Roman"/>
                <a:cs typeface="Times New Roman"/>
              </a:rPr>
              <a:t>Promised Aid Vs. Actual Aid </a:t>
            </a:r>
            <a:endParaRPr lang="en-US" sz="4000" dirty="0">
              <a:latin typeface="Times New Roman"/>
              <a:cs typeface="Times New Roman"/>
            </a:endParaRPr>
          </a:p>
        </p:txBody>
      </p:sp>
      <p:pic>
        <p:nvPicPr>
          <p:cNvPr id="4" name="Content Placeholder 3" descr="Screen shot 2011-11-07 at 11.07.43 PM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44104" r="-44104"/>
          <a:stretch>
            <a:fillRect/>
          </a:stretch>
        </p:blipFill>
        <p:spPr>
          <a:xfrm>
            <a:off x="-1297117" y="1444531"/>
            <a:ext cx="11647031" cy="5202375"/>
          </a:xfrm>
        </p:spPr>
      </p:pic>
    </p:spTree>
    <p:extLst>
      <p:ext uri="{BB962C8B-B14F-4D97-AF65-F5344CB8AC3E}">
        <p14:creationId xmlns:p14="http://schemas.microsoft.com/office/powerpoint/2010/main" val="336018224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 descr="Screen shot 2011-11-07 at 11.13.55 PM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25502" r="-25502"/>
          <a:stretch>
            <a:fillRect/>
          </a:stretch>
        </p:blipFill>
        <p:spPr>
          <a:xfrm>
            <a:off x="-1337653" y="0"/>
            <a:ext cx="12106427" cy="6552337"/>
          </a:xfrm>
        </p:spPr>
      </p:pic>
    </p:spTree>
    <p:extLst>
      <p:ext uri="{BB962C8B-B14F-4D97-AF65-F5344CB8AC3E}">
        <p14:creationId xmlns:p14="http://schemas.microsoft.com/office/powerpoint/2010/main" val="91951412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7"/>
            <a:ext cx="8042276" cy="760088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Outline 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968262"/>
            <a:ext cx="8042276" cy="5570652"/>
          </a:xfrm>
        </p:spPr>
        <p:txBody>
          <a:bodyPr>
            <a:norm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Aid effectiveness defined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Aid figures in Africa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Where does the aid go ?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Reflection on aid effectiveness</a:t>
            </a:r>
          </a:p>
          <a:p>
            <a:r>
              <a:rPr lang="en-US" sz="2800" dirty="0">
                <a:latin typeface="Times New Roman"/>
                <a:cs typeface="Times New Roman"/>
              </a:rPr>
              <a:t>What is being done to bring </a:t>
            </a:r>
            <a:r>
              <a:rPr lang="en-US" sz="2800" dirty="0" smtClean="0">
                <a:latin typeface="Times New Roman"/>
                <a:cs typeface="Times New Roman"/>
              </a:rPr>
              <a:t>Aid </a:t>
            </a:r>
            <a:r>
              <a:rPr lang="en-US" sz="2800" dirty="0">
                <a:latin typeface="Times New Roman"/>
                <a:cs typeface="Times New Roman"/>
              </a:rPr>
              <a:t>effectiveness </a:t>
            </a:r>
            <a:r>
              <a:rPr lang="en-US" sz="2800" dirty="0" smtClean="0">
                <a:latin typeface="Times New Roman"/>
                <a:cs typeface="Times New Roman"/>
              </a:rPr>
              <a:t>?</a:t>
            </a:r>
          </a:p>
          <a:p>
            <a:r>
              <a:rPr lang="en-US" sz="2800" dirty="0">
                <a:latin typeface="Times New Roman"/>
                <a:cs typeface="Times New Roman"/>
              </a:rPr>
              <a:t>Plan of </a:t>
            </a:r>
            <a:r>
              <a:rPr lang="en-US" sz="2800" dirty="0" smtClean="0">
                <a:latin typeface="Times New Roman"/>
                <a:cs typeface="Times New Roman"/>
              </a:rPr>
              <a:t>actions</a:t>
            </a:r>
          </a:p>
          <a:p>
            <a:r>
              <a:rPr lang="en-US" sz="2800" dirty="0">
                <a:latin typeface="Times New Roman"/>
                <a:cs typeface="Times New Roman"/>
              </a:rPr>
              <a:t>Has these plan of action been effective ? </a:t>
            </a:r>
            <a:endParaRPr lang="en-US" sz="2800" dirty="0" smtClean="0">
              <a:latin typeface="Times New Roman"/>
              <a:cs typeface="Times New Roman"/>
            </a:endParaRPr>
          </a:p>
          <a:p>
            <a:r>
              <a:rPr lang="en-US" sz="2800" dirty="0" smtClean="0">
                <a:latin typeface="Times New Roman"/>
                <a:cs typeface="Times New Roman"/>
              </a:rPr>
              <a:t>Solutions</a:t>
            </a:r>
          </a:p>
          <a:p>
            <a:pPr marL="0" indent="0">
              <a:buNone/>
            </a:pPr>
            <a:endParaRPr lang="en-US" sz="2000" dirty="0" smtClean="0">
              <a:latin typeface="Times New Roman"/>
              <a:cs typeface="Times New Roman"/>
            </a:endParaRPr>
          </a:p>
          <a:p>
            <a:endParaRPr lang="en-US" sz="2000" dirty="0" smtClean="0">
              <a:latin typeface="Times New Roman"/>
              <a:cs typeface="Times New Roman"/>
            </a:endParaRPr>
          </a:p>
          <a:p>
            <a:endParaRPr lang="en-US" sz="2000" dirty="0"/>
          </a:p>
        </p:txBody>
      </p:sp>
      <p:sp>
        <p:nvSpPr>
          <p:cNvPr id="4" name="TextBox 3"/>
          <p:cNvSpPr txBox="1"/>
          <p:nvPr/>
        </p:nvSpPr>
        <p:spPr>
          <a:xfrm>
            <a:off x="4589288" y="2980236"/>
            <a:ext cx="18466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78448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 smtClean="0">
                <a:latin typeface="Times New Roman"/>
                <a:cs typeface="Times New Roman"/>
              </a:rPr>
              <a:t>What is being done to bring  Aid effectiveness ?</a:t>
            </a:r>
            <a:endParaRPr lang="en-US" sz="36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International </a:t>
            </a:r>
            <a:r>
              <a:rPr lang="en-US" sz="2800" dirty="0">
                <a:latin typeface="Times New Roman"/>
                <a:cs typeface="Times New Roman"/>
              </a:rPr>
              <a:t>aid did not manage </a:t>
            </a:r>
            <a:r>
              <a:rPr lang="en-US" sz="2800" dirty="0" smtClean="0">
                <a:latin typeface="Times New Roman"/>
                <a:cs typeface="Times New Roman"/>
              </a:rPr>
              <a:t>to effectively  alleviate poverty in the world  so countries got together to address the problem in three high- level forums. </a:t>
            </a:r>
          </a:p>
          <a:p>
            <a:r>
              <a:rPr lang="en-US" sz="2800" dirty="0" smtClean="0">
                <a:latin typeface="Times New Roman"/>
                <a:cs typeface="Times New Roman"/>
              </a:rPr>
              <a:t> </a:t>
            </a:r>
            <a:r>
              <a:rPr lang="en-US" sz="2800" b="1" dirty="0" smtClean="0">
                <a:latin typeface="Times New Roman"/>
                <a:cs typeface="Times New Roman"/>
              </a:rPr>
              <a:t>Rome Summit (2003)</a:t>
            </a:r>
          </a:p>
          <a:p>
            <a:r>
              <a:rPr lang="en-US" sz="2800" b="1" dirty="0" smtClean="0">
                <a:latin typeface="Times New Roman"/>
                <a:cs typeface="Times New Roman"/>
              </a:rPr>
              <a:t>Paris declaration (2005)</a:t>
            </a:r>
          </a:p>
          <a:p>
            <a:r>
              <a:rPr lang="en-US" sz="2800" b="1" dirty="0" smtClean="0">
                <a:latin typeface="Times New Roman"/>
                <a:cs typeface="Times New Roman"/>
              </a:rPr>
              <a:t>Accra Agenda of action (2008)</a:t>
            </a:r>
            <a:endParaRPr lang="en-US" sz="2800" b="1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406355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919182"/>
          </a:xfrm>
        </p:spPr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Plan of actions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88878"/>
            <a:ext cx="8042276" cy="55120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000" dirty="0" smtClean="0">
                <a:latin typeface="Times New Roman"/>
                <a:cs typeface="Times New Roman"/>
              </a:rPr>
              <a:t>In these high level forums , countries agreed on five principles to increase aid effectiveness. 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>
                <a:latin typeface="Times New Roman"/>
                <a:cs typeface="Times New Roman"/>
              </a:rPr>
              <a:t>Ownership </a:t>
            </a:r>
            <a:r>
              <a:rPr lang="en-US" sz="3000" dirty="0">
                <a:latin typeface="Times New Roman"/>
                <a:cs typeface="Times New Roman"/>
              </a:rPr>
              <a:t>by the developing </a:t>
            </a:r>
            <a:r>
              <a:rPr lang="en-US" sz="3000" dirty="0" smtClean="0">
                <a:latin typeface="Times New Roman"/>
                <a:cs typeface="Times New Roman"/>
              </a:rPr>
              <a:t>countries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>
                <a:latin typeface="Times New Roman"/>
                <a:cs typeface="Times New Roman"/>
              </a:rPr>
              <a:t>H</a:t>
            </a:r>
            <a:r>
              <a:rPr lang="en-US" sz="3000" dirty="0" smtClean="0">
                <a:latin typeface="Times New Roman"/>
                <a:cs typeface="Times New Roman"/>
              </a:rPr>
              <a:t>armonization </a:t>
            </a:r>
            <a:r>
              <a:rPr lang="en-US" sz="3000" dirty="0">
                <a:latin typeface="Times New Roman"/>
                <a:cs typeface="Times New Roman"/>
              </a:rPr>
              <a:t>among </a:t>
            </a:r>
            <a:r>
              <a:rPr lang="en-US" sz="3000" dirty="0" smtClean="0">
                <a:latin typeface="Times New Roman"/>
                <a:cs typeface="Times New Roman"/>
              </a:rPr>
              <a:t>donors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>
                <a:latin typeface="Times New Roman"/>
                <a:cs typeface="Times New Roman"/>
              </a:rPr>
              <a:t>Alignment </a:t>
            </a:r>
            <a:r>
              <a:rPr lang="en-US" sz="3000" dirty="0">
                <a:latin typeface="Times New Roman"/>
                <a:cs typeface="Times New Roman"/>
              </a:rPr>
              <a:t>of the aid to institutions and procedures of the developing countries</a:t>
            </a:r>
            <a:r>
              <a:rPr lang="en-US" sz="3000" dirty="0" smtClean="0">
                <a:latin typeface="Times New Roman"/>
                <a:cs typeface="Times New Roman"/>
              </a:rPr>
              <a:t>,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>
                <a:latin typeface="Times New Roman"/>
                <a:cs typeface="Times New Roman"/>
              </a:rPr>
              <a:t>Mutual accountability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3000" dirty="0" smtClean="0">
                <a:latin typeface="Times New Roman"/>
                <a:cs typeface="Times New Roman"/>
              </a:rPr>
              <a:t>Management </a:t>
            </a:r>
            <a:r>
              <a:rPr lang="en-US" sz="3000" dirty="0">
                <a:latin typeface="Times New Roman"/>
                <a:cs typeface="Times New Roman"/>
              </a:rPr>
              <a:t>for results.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  <a:p>
            <a:pPr marL="457200" indent="-45720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00994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Times New Roman"/>
                <a:cs typeface="Times New Roman"/>
              </a:rPr>
              <a:t>Has these plan of action been effective ? </a:t>
            </a:r>
            <a:endParaRPr lang="en-US" sz="40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3200" dirty="0" smtClean="0">
                <a:latin typeface="Times New Roman"/>
                <a:cs typeface="Times New Roman"/>
              </a:rPr>
              <a:t>A report </a:t>
            </a:r>
            <a:r>
              <a:rPr lang="en-US" sz="3200" dirty="0">
                <a:latin typeface="Times New Roman"/>
                <a:cs typeface="Times New Roman"/>
              </a:rPr>
              <a:t>by the UN Secretary General accurately assessed the situation: “The Paris process has not demonstrated genuine ability to change donor </a:t>
            </a:r>
            <a:r>
              <a:rPr lang="en-US" sz="3200" dirty="0" smtClean="0">
                <a:latin typeface="Times New Roman"/>
                <a:cs typeface="Times New Roman"/>
              </a:rPr>
              <a:t>behavior </a:t>
            </a:r>
            <a:r>
              <a:rPr lang="en-US" sz="3200" dirty="0">
                <a:latin typeface="Times New Roman"/>
                <a:cs typeface="Times New Roman"/>
              </a:rPr>
              <a:t>or to link the aid-effectiveness agenda with sustainable development results.</a:t>
            </a:r>
            <a:r>
              <a:rPr lang="en-US" sz="3200" dirty="0" smtClean="0">
                <a:latin typeface="Times New Roman"/>
                <a:cs typeface="Times New Roman"/>
              </a:rPr>
              <a:t>”</a:t>
            </a:r>
          </a:p>
          <a:p>
            <a:r>
              <a:rPr lang="en-US" sz="3200" dirty="0">
                <a:latin typeface="Times New Roman"/>
                <a:cs typeface="Times New Roman"/>
              </a:rPr>
              <a:t>“</a:t>
            </a:r>
            <a:r>
              <a:rPr lang="en-US" sz="3200" b="1" dirty="0">
                <a:latin typeface="Times New Roman"/>
                <a:cs typeface="Times New Roman"/>
              </a:rPr>
              <a:t>We are making progress, but not enough</a:t>
            </a:r>
            <a:r>
              <a:rPr lang="en-US" sz="3200" dirty="0">
                <a:latin typeface="Times New Roman"/>
                <a:cs typeface="Times New Roman"/>
              </a:rPr>
              <a:t>” (Accra Agenda for Action).</a:t>
            </a:r>
            <a:endParaRPr lang="en-US" sz="3200" dirty="0" smtClean="0">
              <a:latin typeface="Times New Roman"/>
              <a:cs typeface="Times New Roman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1695562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9275" y="107576"/>
            <a:ext cx="8042276" cy="851632"/>
          </a:xfrm>
        </p:spPr>
        <p:txBody>
          <a:bodyPr/>
          <a:lstStyle/>
          <a:p>
            <a:r>
              <a:rPr lang="en-US" sz="4000" dirty="0" smtClean="0">
                <a:latin typeface="Times New Roman"/>
                <a:cs typeface="Times New Roman"/>
              </a:rPr>
              <a:t>Solutions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9275" y="1188878"/>
            <a:ext cx="8042276" cy="4754723"/>
          </a:xfrm>
        </p:spPr>
        <p:txBody>
          <a:bodyPr>
            <a:normAutofit fontScale="92500" lnSpcReduction="10000"/>
          </a:bodyPr>
          <a:lstStyle/>
          <a:p>
            <a:r>
              <a:rPr lang="en-US" sz="3000" dirty="0" smtClean="0">
                <a:latin typeface="Times New Roman"/>
                <a:cs typeface="Times New Roman"/>
              </a:rPr>
              <a:t>The principles agreed upon in the high level forums need to respected</a:t>
            </a:r>
          </a:p>
          <a:p>
            <a:r>
              <a:rPr lang="en-US" sz="3000" dirty="0">
                <a:latin typeface="Times New Roman"/>
                <a:cs typeface="Times New Roman"/>
              </a:rPr>
              <a:t>governments on both sides must actively strive for </a:t>
            </a:r>
            <a:r>
              <a:rPr lang="en-US" sz="3000" dirty="0" smtClean="0">
                <a:latin typeface="Times New Roman"/>
                <a:cs typeface="Times New Roman"/>
              </a:rPr>
              <a:t>aid effectiveness and commit to their partnership</a:t>
            </a:r>
          </a:p>
          <a:p>
            <a:r>
              <a:rPr lang="en-US" sz="3000" dirty="0" smtClean="0">
                <a:latin typeface="Times New Roman"/>
                <a:cs typeface="Times New Roman"/>
              </a:rPr>
              <a:t>“Governments </a:t>
            </a:r>
            <a:r>
              <a:rPr lang="en-US" sz="3000" dirty="0">
                <a:latin typeface="Times New Roman"/>
                <a:cs typeface="Times New Roman"/>
              </a:rPr>
              <a:t>in developing countries must have more than just a say in development matters – they must take the </a:t>
            </a:r>
            <a:r>
              <a:rPr lang="en-US" sz="3000" dirty="0" smtClean="0">
                <a:latin typeface="Times New Roman"/>
                <a:cs typeface="Times New Roman"/>
              </a:rPr>
              <a:t>lead”.</a:t>
            </a:r>
          </a:p>
          <a:p>
            <a:r>
              <a:rPr lang="en-US" sz="3000" dirty="0">
                <a:latin typeface="Times New Roman"/>
                <a:cs typeface="Times New Roman"/>
              </a:rPr>
              <a:t>In order to finally see real progress, a period of compliance should be agreed upon, during which all necessary changes need to happen.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34970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 smtClean="0"/>
              <a:t>The End</a:t>
            </a:r>
            <a:endParaRPr lang="en-US" sz="4800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>
                <a:latin typeface="Times New Roman"/>
                <a:cs typeface="Times New Roman"/>
              </a:rPr>
              <a:t>African Union Commission </a:t>
            </a:r>
            <a:endParaRPr lang="en-US" sz="2800" dirty="0">
              <a:latin typeface="Times New Roman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419886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8" y="246202"/>
            <a:ext cx="4079545" cy="1527720"/>
          </a:xfrm>
        </p:spPr>
        <p:txBody>
          <a:bodyPr/>
          <a:lstStyle/>
          <a:p>
            <a:r>
              <a:rPr lang="en-US" sz="4400" dirty="0" smtClean="0">
                <a:latin typeface="Times New Roman"/>
                <a:cs typeface="Times New Roman"/>
              </a:rPr>
              <a:t>Aid effectiveness defined </a:t>
            </a:r>
            <a:endParaRPr lang="en-US" sz="4400" dirty="0">
              <a:latin typeface="Times New Roman"/>
              <a:cs typeface="Times New Roman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type="body" sz="half" idx="2"/>
          </p:nvPr>
        </p:nvSpPr>
        <p:spPr>
          <a:xfrm>
            <a:off x="533398" y="1787855"/>
            <a:ext cx="4079545" cy="4146889"/>
          </a:xfrm>
        </p:spPr>
        <p:txBody>
          <a:bodyPr>
            <a:noAutofit/>
          </a:bodyPr>
          <a:lstStyle/>
          <a:p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Aid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effectiveness 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is defined as </a:t>
            </a:r>
            <a:r>
              <a:rPr lang="en-US" sz="2800" dirty="0">
                <a:solidFill>
                  <a:schemeClr val="tx1"/>
                </a:solidFill>
                <a:latin typeface="Times New Roman"/>
                <a:cs typeface="Times New Roman"/>
              </a:rPr>
              <a:t>the effectiveness of 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development aid in </a:t>
            </a:r>
            <a:r>
              <a:rPr lang="en-US" sz="2800" b="1" dirty="0">
                <a:solidFill>
                  <a:schemeClr val="tx1"/>
                </a:solidFill>
                <a:latin typeface="Times New Roman"/>
                <a:cs typeface="Times New Roman"/>
              </a:rPr>
              <a:t>achieving </a:t>
            </a:r>
            <a:r>
              <a:rPr lang="en-US" sz="2800" b="1" dirty="0" smtClean="0">
                <a:solidFill>
                  <a:schemeClr val="tx1"/>
                </a:solidFill>
                <a:latin typeface="Times New Roman"/>
                <a:cs typeface="Times New Roman"/>
              </a:rPr>
              <a:t>the economic, social and human development targets</a:t>
            </a:r>
            <a:r>
              <a:rPr lang="en-US" sz="2800" dirty="0" smtClean="0">
                <a:solidFill>
                  <a:schemeClr val="tx1"/>
                </a:solidFill>
                <a:latin typeface="Times New Roman"/>
                <a:cs typeface="Times New Roman"/>
              </a:rPr>
              <a:t> set out by both donors and recipients.</a:t>
            </a:r>
          </a:p>
        </p:txBody>
      </p:sp>
      <p:pic>
        <p:nvPicPr>
          <p:cNvPr id="4" name="Picture 3" descr="aid 2 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75057" y="548105"/>
            <a:ext cx="3773160" cy="55421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85586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Times New Roman"/>
                <a:cs typeface="Times New Roman"/>
              </a:rPr>
              <a:t>Aid effectiveness defined 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>
                <a:latin typeface="Times New Roman"/>
              </a:rPr>
              <a:t>is the impact that aid has in </a:t>
            </a:r>
            <a:endParaRPr lang="en-US" sz="3600" dirty="0" smtClean="0">
              <a:latin typeface="Times New Roman"/>
            </a:endParaRPr>
          </a:p>
          <a:p>
            <a:r>
              <a:rPr lang="en-US" sz="3600" dirty="0">
                <a:latin typeface="Times New Roman"/>
              </a:rPr>
              <a:t>R</a:t>
            </a:r>
            <a:r>
              <a:rPr lang="en-US" sz="3600" dirty="0" smtClean="0">
                <a:latin typeface="Times New Roman"/>
              </a:rPr>
              <a:t>educing </a:t>
            </a:r>
            <a:r>
              <a:rPr lang="en-US" sz="3600" dirty="0">
                <a:latin typeface="Times New Roman"/>
              </a:rPr>
              <a:t>poverty and inequality</a:t>
            </a:r>
            <a:r>
              <a:rPr lang="en-US" sz="3600" dirty="0" smtClean="0">
                <a:latin typeface="Times New Roman"/>
              </a:rPr>
              <a:t>,</a:t>
            </a:r>
          </a:p>
          <a:p>
            <a:r>
              <a:rPr lang="en-US" sz="3600" dirty="0" smtClean="0">
                <a:latin typeface="Times New Roman"/>
              </a:rPr>
              <a:t> Increasing growth</a:t>
            </a:r>
            <a:r>
              <a:rPr lang="en-US" sz="3600" dirty="0">
                <a:latin typeface="Times New Roman"/>
              </a:rPr>
              <a:t> </a:t>
            </a:r>
            <a:r>
              <a:rPr lang="en-US" sz="3600" dirty="0" smtClean="0">
                <a:latin typeface="Times New Roman"/>
              </a:rPr>
              <a:t>and building capacity</a:t>
            </a:r>
            <a:endParaRPr lang="en-US" sz="3600" dirty="0">
              <a:latin typeface="Times New Roman"/>
            </a:endParaRPr>
          </a:p>
          <a:p>
            <a:r>
              <a:rPr lang="en-US" sz="3600" dirty="0" smtClean="0">
                <a:latin typeface="Times New Roman"/>
              </a:rPr>
              <a:t>And  </a:t>
            </a:r>
            <a:r>
              <a:rPr lang="en-US" sz="3600" dirty="0">
                <a:latin typeface="Times New Roman"/>
              </a:rPr>
              <a:t>accelerating achievement of the Millennium Development Goals set by the international community.</a:t>
            </a:r>
          </a:p>
        </p:txBody>
      </p:sp>
    </p:spTree>
    <p:extLst>
      <p:ext uri="{BB962C8B-B14F-4D97-AF65-F5344CB8AC3E}">
        <p14:creationId xmlns:p14="http://schemas.microsoft.com/office/powerpoint/2010/main" val="272583747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 figures in Africa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half" idx="2"/>
          </p:nvPr>
        </p:nvSpPr>
        <p:spPr/>
        <p:txBody>
          <a:bodyPr>
            <a:normAutofit fontScale="92500" lnSpcReduction="20000"/>
          </a:bodyPr>
          <a:lstStyle/>
          <a:p>
            <a:pPr algn="l"/>
            <a:r>
              <a:rPr lang="en-US" sz="3500" dirty="0">
                <a:latin typeface="Times New Roman"/>
                <a:cs typeface="Times New Roman"/>
              </a:rPr>
              <a:t>In 2009, the net bilateral Official development Assistance (ODA) to Africa was USD </a:t>
            </a:r>
            <a:r>
              <a:rPr lang="en-US" sz="3500" b="1" dirty="0" smtClean="0">
                <a:latin typeface="Times New Roman"/>
                <a:cs typeface="Times New Roman"/>
              </a:rPr>
              <a:t>47,609 </a:t>
            </a:r>
            <a:r>
              <a:rPr lang="en-US" sz="3500" b="1" dirty="0">
                <a:latin typeface="Times New Roman"/>
                <a:cs typeface="Times New Roman"/>
              </a:rPr>
              <a:t>billion</a:t>
            </a:r>
            <a:r>
              <a:rPr lang="en-US" sz="3500" dirty="0">
                <a:latin typeface="Times New Roman"/>
                <a:cs typeface="Times New Roman"/>
              </a:rPr>
              <a:t> while USD </a:t>
            </a:r>
            <a:r>
              <a:rPr lang="en-US" sz="3500" b="1" dirty="0">
                <a:latin typeface="Times New Roman"/>
                <a:cs typeface="Times New Roman"/>
              </a:rPr>
              <a:t>24 billion </a:t>
            </a:r>
            <a:r>
              <a:rPr lang="en-US" sz="3500" dirty="0">
                <a:latin typeface="Times New Roman"/>
                <a:cs typeface="Times New Roman"/>
              </a:rPr>
              <a:t>of this aid went to sub-Saharan Africa. </a:t>
            </a:r>
          </a:p>
          <a:p>
            <a:endParaRPr lang="en-US" sz="2800" dirty="0">
              <a:latin typeface="Times New Roman"/>
              <a:cs typeface="Times New Roman"/>
            </a:endParaRPr>
          </a:p>
          <a:p>
            <a:endParaRPr lang="en-US" dirty="0"/>
          </a:p>
        </p:txBody>
      </p:sp>
      <p:graphicFrame>
        <p:nvGraphicFramePr>
          <p:cNvPr id="10" name="Content Placeholder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33331356"/>
              </p:ext>
            </p:extLst>
          </p:nvPr>
        </p:nvGraphicFramePr>
        <p:xfrm>
          <a:off x="4715561" y="1445567"/>
          <a:ext cx="2657288" cy="4297680"/>
        </p:xfrm>
        <a:graphic>
          <a:graphicData uri="http://schemas.openxmlformats.org/drawingml/2006/table">
            <a:tbl>
              <a:tblPr firstRow="1" bandRow="1">
                <a:tableStyleId>{BC89EF96-8CEA-46FF-86C4-4CE0E7609802}</a:tableStyleId>
              </a:tblPr>
              <a:tblGrid>
                <a:gridCol w="1596072"/>
                <a:gridCol w="1061216"/>
              </a:tblGrid>
              <a:tr h="953482">
                <a:tc>
                  <a:txBody>
                    <a:bodyPr/>
                    <a:lstStyle/>
                    <a:p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Net ODA USD million 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5148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Africa 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47,609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5148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Asia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38,333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5148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America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9,089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5148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Europe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5,788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35148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Oceania 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1,647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61510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Unspecified region 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25,060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  <a:tr h="615105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All</a:t>
                      </a:r>
                      <a:r>
                        <a:rPr lang="en-US" baseline="0" dirty="0" smtClean="0">
                          <a:latin typeface="Times New Roman"/>
                          <a:cs typeface="Times New Roman"/>
                        </a:rPr>
                        <a:t> ODA recipients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/>
                          <a:cs typeface="Times New Roman"/>
                        </a:rPr>
                        <a:t>127,527</a:t>
                      </a:r>
                      <a:endParaRPr lang="en-US" dirty="0">
                        <a:latin typeface="Times New Roman"/>
                        <a:cs typeface="Times New Roman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1" name="TextBox 10"/>
          <p:cNvSpPr txBox="1"/>
          <p:nvPr/>
        </p:nvSpPr>
        <p:spPr>
          <a:xfrm>
            <a:off x="4985793" y="611872"/>
            <a:ext cx="3715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>
                <a:latin typeface="Times New Roman"/>
                <a:cs typeface="Times New Roman"/>
              </a:rPr>
              <a:t>Net ODA and population of aid recipient</a:t>
            </a:r>
          </a:p>
          <a:p>
            <a:r>
              <a:rPr lang="en-US" sz="1400" b="1" i="1" dirty="0">
                <a:latin typeface="Times New Roman"/>
                <a:cs typeface="Times New Roman"/>
              </a:rPr>
              <a:t>in </a:t>
            </a:r>
            <a:r>
              <a:rPr lang="en-US" sz="1400" b="1" i="1" dirty="0" smtClean="0">
                <a:latin typeface="Times New Roman"/>
                <a:cs typeface="Times New Roman"/>
              </a:rPr>
              <a:t>USD  </a:t>
            </a:r>
            <a:r>
              <a:rPr lang="en-US" sz="1400" b="1" dirty="0" smtClean="0">
                <a:latin typeface="Times New Roman"/>
                <a:cs typeface="Times New Roman"/>
              </a:rPr>
              <a:t>countries </a:t>
            </a:r>
            <a:r>
              <a:rPr lang="en-US" sz="1400" b="1" dirty="0">
                <a:latin typeface="Times New Roman"/>
                <a:cs typeface="Times New Roman"/>
              </a:rPr>
              <a:t>by region in 2009</a:t>
            </a:r>
          </a:p>
        </p:txBody>
      </p:sp>
    </p:spTree>
    <p:extLst>
      <p:ext uri="{BB962C8B-B14F-4D97-AF65-F5344CB8AC3E}">
        <p14:creationId xmlns:p14="http://schemas.microsoft.com/office/powerpoint/2010/main" val="426758828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dirty="0">
                <a:latin typeface="Times New Roman"/>
                <a:cs typeface="Times New Roman"/>
              </a:rPr>
              <a:t>Assistance to Sub-Saharan Africa ($US millions, 2010 prices)</a:t>
            </a:r>
          </a:p>
        </p:txBody>
      </p:sp>
      <p:pic>
        <p:nvPicPr>
          <p:cNvPr id="7" name="Content Placeholder 6" descr="aid 5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aturation sat="2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t="16065" b="2578"/>
          <a:stretch/>
        </p:blipFill>
        <p:spPr>
          <a:xfrm>
            <a:off x="549275" y="1661725"/>
            <a:ext cx="8042276" cy="4444781"/>
          </a:xfrm>
        </p:spPr>
      </p:pic>
      <p:sp>
        <p:nvSpPr>
          <p:cNvPr id="8" name="TextBox 7"/>
          <p:cNvSpPr txBox="1"/>
          <p:nvPr/>
        </p:nvSpPr>
        <p:spPr>
          <a:xfrm>
            <a:off x="3783258" y="6201078"/>
            <a:ext cx="35661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Source : One Data report 2011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82600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 figures 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800" dirty="0">
                <a:latin typeface="Times New Roman"/>
                <a:cs typeface="Times New Roman"/>
              </a:rPr>
              <a:t>In 2009, the </a:t>
            </a:r>
            <a:r>
              <a:rPr lang="en-US" sz="2800" b="1" dirty="0">
                <a:latin typeface="Times New Roman"/>
                <a:cs typeface="Times New Roman"/>
              </a:rPr>
              <a:t>largest donors </a:t>
            </a:r>
            <a:r>
              <a:rPr lang="en-US" sz="2800" dirty="0">
                <a:latin typeface="Times New Roman"/>
                <a:cs typeface="Times New Roman"/>
              </a:rPr>
              <a:t>by volume were the 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70000"/>
              </a:lnSpc>
            </a:pPr>
            <a:r>
              <a:rPr lang="en-US" sz="2800" dirty="0" smtClean="0">
                <a:latin typeface="Times New Roman"/>
                <a:cs typeface="Times New Roman"/>
              </a:rPr>
              <a:t>United States, </a:t>
            </a:r>
          </a:p>
          <a:p>
            <a:pPr lvl="1">
              <a:lnSpc>
                <a:spcPct val="70000"/>
              </a:lnSpc>
            </a:pPr>
            <a:r>
              <a:rPr lang="en-US" sz="2800" dirty="0" smtClean="0">
                <a:latin typeface="Times New Roman"/>
                <a:cs typeface="Times New Roman"/>
              </a:rPr>
              <a:t>France</a:t>
            </a:r>
            <a:r>
              <a:rPr lang="en-US" sz="2800" dirty="0">
                <a:latin typeface="Times New Roman"/>
                <a:cs typeface="Times New Roman"/>
              </a:rPr>
              <a:t>, 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70000"/>
              </a:lnSpc>
            </a:pPr>
            <a:r>
              <a:rPr lang="en-US" sz="2800" dirty="0" smtClean="0">
                <a:latin typeface="Times New Roman"/>
                <a:cs typeface="Times New Roman"/>
              </a:rPr>
              <a:t>Germany</a:t>
            </a:r>
            <a:r>
              <a:rPr lang="en-US" sz="2800" dirty="0">
                <a:latin typeface="Times New Roman"/>
                <a:cs typeface="Times New Roman"/>
              </a:rPr>
              <a:t>, 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70000"/>
              </a:lnSpc>
            </a:pPr>
            <a:r>
              <a:rPr lang="en-US" sz="2800" dirty="0" smtClean="0">
                <a:latin typeface="Times New Roman"/>
                <a:cs typeface="Times New Roman"/>
              </a:rPr>
              <a:t>the </a:t>
            </a:r>
            <a:r>
              <a:rPr lang="en-US" sz="2800" dirty="0">
                <a:latin typeface="Times New Roman"/>
                <a:cs typeface="Times New Roman"/>
              </a:rPr>
              <a:t>United Kingdom </a:t>
            </a:r>
            <a:endParaRPr lang="en-US" sz="2800" dirty="0" smtClean="0">
              <a:latin typeface="Times New Roman"/>
              <a:cs typeface="Times New Roman"/>
            </a:endParaRPr>
          </a:p>
          <a:p>
            <a:pPr lvl="1">
              <a:lnSpc>
                <a:spcPct val="70000"/>
              </a:lnSpc>
            </a:pPr>
            <a:r>
              <a:rPr lang="en-US" sz="2800" dirty="0" smtClean="0">
                <a:latin typeface="Times New Roman"/>
                <a:cs typeface="Times New Roman"/>
              </a:rPr>
              <a:t>and </a:t>
            </a:r>
            <a:r>
              <a:rPr lang="en-US" sz="2800" dirty="0">
                <a:latin typeface="Times New Roman"/>
                <a:cs typeface="Times New Roman"/>
              </a:rPr>
              <a:t>Japan</a:t>
            </a:r>
            <a:r>
              <a:rPr lang="en-US" sz="2800" dirty="0" smtClean="0">
                <a:latin typeface="Times New Roman"/>
                <a:cs typeface="Times New Roman"/>
              </a:rPr>
              <a:t>.</a:t>
            </a:r>
          </a:p>
          <a:p>
            <a:pPr marL="0" indent="0">
              <a:buNone/>
            </a:pPr>
            <a:r>
              <a:rPr lang="en-US" sz="2800" dirty="0" smtClean="0">
                <a:latin typeface="Times New Roman"/>
                <a:cs typeface="Times New Roman"/>
              </a:rPr>
              <a:t>Five </a:t>
            </a:r>
            <a:r>
              <a:rPr lang="en-US" sz="2800" dirty="0">
                <a:latin typeface="Times New Roman"/>
                <a:cs typeface="Times New Roman"/>
              </a:rPr>
              <a:t>countries exceeded the United Nations ODA target of 0.7% of GNI: </a:t>
            </a:r>
            <a:r>
              <a:rPr lang="en-US" sz="2800" b="1" dirty="0">
                <a:latin typeface="Times New Roman"/>
                <a:cs typeface="Times New Roman"/>
              </a:rPr>
              <a:t>Denmark, Luxembourg, the Netherlands, Norway and Sweden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8098578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Aid figures continued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latin typeface="Times New Roman"/>
                <a:cs typeface="Times New Roman"/>
              </a:rPr>
              <a:t>Also, In 2009, while some donor countries increased their net ODA, other countries cut their Aid budget due to the current global crisis.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dirty="0" smtClean="0">
                <a:latin typeface="Times New Roman"/>
                <a:cs typeface="Times New Roman"/>
              </a:rPr>
              <a:t>    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dirty="0">
                <a:latin typeface="Times New Roman"/>
                <a:cs typeface="Times New Roman"/>
              </a:rPr>
              <a:t> </a:t>
            </a:r>
            <a:r>
              <a:rPr lang="en-US" dirty="0" smtClean="0">
                <a:latin typeface="Times New Roman"/>
                <a:cs typeface="Times New Roman"/>
              </a:rPr>
              <a:t>     Belgium ( 11.5 %)          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en-US" dirty="0" smtClean="0">
                <a:latin typeface="Times New Roman"/>
                <a:cs typeface="Times New Roman"/>
              </a:rPr>
              <a:t>      </a:t>
            </a:r>
            <a:r>
              <a:rPr lang="da-DK" dirty="0" smtClean="0">
                <a:latin typeface="Times New Roman"/>
                <a:cs typeface="Times New Roman"/>
              </a:rPr>
              <a:t>Denmark (4.2 %)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da-DK" dirty="0" smtClean="0">
                <a:latin typeface="Times New Roman"/>
                <a:cs typeface="Times New Roman"/>
              </a:rPr>
              <a:t>      France ( 16.9 %)</a:t>
            </a:r>
          </a:p>
          <a:p>
            <a:pPr marL="0" indent="0">
              <a:lnSpc>
                <a:spcPct val="60000"/>
              </a:lnSpc>
              <a:buNone/>
            </a:pPr>
            <a:r>
              <a:rPr lang="da-DK" dirty="0" smtClean="0">
                <a:latin typeface="Times New Roman"/>
                <a:cs typeface="Times New Roman"/>
              </a:rPr>
              <a:t>      UK ( 14.6 %)</a:t>
            </a:r>
            <a:endParaRPr lang="en-US" dirty="0">
              <a:latin typeface="Times New Roman"/>
              <a:cs typeface="Times New Roman"/>
            </a:endParaRPr>
          </a:p>
        </p:txBody>
      </p:sp>
      <p:sp>
        <p:nvSpPr>
          <p:cNvPr id="6" name="Up Arrow 5"/>
          <p:cNvSpPr/>
          <p:nvPr/>
        </p:nvSpPr>
        <p:spPr>
          <a:xfrm>
            <a:off x="3540048" y="2850604"/>
            <a:ext cx="891769" cy="2904644"/>
          </a:xfrm>
          <a:prstGeom prst="up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99164747"/>
              </p:ext>
            </p:extLst>
          </p:nvPr>
        </p:nvGraphicFramePr>
        <p:xfrm>
          <a:off x="5066864" y="3350474"/>
          <a:ext cx="2202396" cy="192004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202396"/>
              </a:tblGrid>
              <a:tr h="28885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Greece ( 12 % )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7691">
                <a:tc>
                  <a:txBody>
                    <a:bodyPr/>
                    <a:lstStyle/>
                    <a:p>
                      <a:pPr algn="l" fontAlgn="b"/>
                      <a:r>
                        <a:rPr lang="cs-CZ" sz="2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Italy (31.1 %)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7691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Portugal ( 15.7 % )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07162">
                <a:tc>
                  <a:txBody>
                    <a:bodyPr/>
                    <a:lstStyle/>
                    <a:p>
                      <a:pPr algn="l" fontAlgn="b"/>
                      <a:r>
                        <a:rPr lang="en-US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  <a:cs typeface="Times New Roman"/>
                        </a:rPr>
                        <a:t>Spain (1.2 %)</a:t>
                      </a:r>
                    </a:p>
                  </a:txBody>
                  <a:tcPr marL="12700" marR="12700" marT="12700" marB="0"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9" name="Down Arrow 8"/>
          <p:cNvSpPr/>
          <p:nvPr/>
        </p:nvSpPr>
        <p:spPr>
          <a:xfrm>
            <a:off x="7269260" y="3026234"/>
            <a:ext cx="903430" cy="2729014"/>
          </a:xfrm>
          <a:prstGeom prst="dow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405071" y="6457767"/>
            <a:ext cx="402646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dirty="0" smtClean="0"/>
              <a:t>Source : OECD Aid Statistics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219890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399" y="611872"/>
            <a:ext cx="3840480" cy="968795"/>
          </a:xfrm>
        </p:spPr>
        <p:txBody>
          <a:bodyPr/>
          <a:lstStyle/>
          <a:p>
            <a:r>
              <a:rPr lang="en-US" dirty="0"/>
              <a:t>Aid figures continued 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399" y="1787856"/>
            <a:ext cx="3840480" cy="4251102"/>
          </a:xfrm>
        </p:spPr>
        <p:txBody>
          <a:bodyPr>
            <a:normAutofit fontScale="92500"/>
          </a:bodyPr>
          <a:lstStyle/>
          <a:p>
            <a:pPr marL="285750" indent="-285750" algn="l">
              <a:buFont typeface="Arial"/>
              <a:buChar char="•"/>
            </a:pPr>
            <a:r>
              <a:rPr lang="en-US" sz="2800" dirty="0">
                <a:latin typeface="Times New Roman"/>
                <a:cs typeface="Times New Roman"/>
              </a:rPr>
              <a:t>The largest recipient of net official development assistance (ODA) in Sub-Saharan Africa received an amount </a:t>
            </a:r>
            <a:r>
              <a:rPr lang="en-US" sz="2800" b="1" dirty="0">
                <a:latin typeface="Times New Roman"/>
                <a:cs typeface="Times New Roman"/>
              </a:rPr>
              <a:t>165 times</a:t>
            </a:r>
            <a:r>
              <a:rPr lang="en-US" sz="2800" dirty="0">
                <a:latin typeface="Times New Roman"/>
                <a:cs typeface="Times New Roman"/>
              </a:rPr>
              <a:t> larger than the smallest recipient. </a:t>
            </a:r>
          </a:p>
          <a:p>
            <a:pPr marL="285750" indent="-285750" algn="l">
              <a:buFont typeface="Arial"/>
              <a:buChar char="•"/>
            </a:pPr>
            <a:r>
              <a:rPr lang="en-US" sz="2800" dirty="0">
                <a:latin typeface="Times New Roman"/>
                <a:cs typeface="Times New Roman"/>
              </a:rPr>
              <a:t>The largest recipient is </a:t>
            </a:r>
            <a:r>
              <a:rPr lang="en-US" sz="2800" b="1" dirty="0">
                <a:latin typeface="Times New Roman"/>
                <a:cs typeface="Times New Roman"/>
              </a:rPr>
              <a:t>Cape Verde</a:t>
            </a:r>
            <a:r>
              <a:rPr lang="en-US" sz="2800" dirty="0">
                <a:latin typeface="Times New Roman"/>
                <a:cs typeface="Times New Roman"/>
              </a:rPr>
              <a:t>, and the smallest is </a:t>
            </a:r>
            <a:r>
              <a:rPr lang="en-US" sz="2800" b="1" dirty="0">
                <a:latin typeface="Times New Roman"/>
                <a:cs typeface="Times New Roman"/>
              </a:rPr>
              <a:t>Seychelles</a:t>
            </a:r>
            <a:r>
              <a:rPr lang="en-US" sz="2800" dirty="0">
                <a:latin typeface="Times New Roman"/>
                <a:cs typeface="Times New Roman"/>
              </a:rPr>
              <a:t>. </a:t>
            </a:r>
          </a:p>
          <a:p>
            <a:endParaRPr lang="en-US" dirty="0"/>
          </a:p>
        </p:txBody>
      </p:sp>
      <p:pic>
        <p:nvPicPr>
          <p:cNvPr id="7" name="Content Placeholder 6" descr="aid 6.jpg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07" r="3215"/>
          <a:stretch/>
        </p:blipFill>
        <p:spPr>
          <a:xfrm>
            <a:off x="4756096" y="1202388"/>
            <a:ext cx="3779780" cy="4562447"/>
          </a:xfrm>
        </p:spPr>
      </p:pic>
    </p:spTree>
    <p:extLst>
      <p:ext uri="{BB962C8B-B14F-4D97-AF65-F5344CB8AC3E}">
        <p14:creationId xmlns:p14="http://schemas.microsoft.com/office/powerpoint/2010/main" val="68310732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eeze">
  <a:themeElements>
    <a:clrScheme name="Breeze">
      <a:dk1>
        <a:sysClr val="windowText" lastClr="000000"/>
      </a:dk1>
      <a:lt1>
        <a:sysClr val="window" lastClr="FFFFFF"/>
      </a:lt1>
      <a:dk2>
        <a:srgbClr val="09213B"/>
      </a:dk2>
      <a:lt2>
        <a:srgbClr val="D5EDF4"/>
      </a:lt2>
      <a:accent1>
        <a:srgbClr val="2C7C9F"/>
      </a:accent1>
      <a:accent2>
        <a:srgbClr val="244A58"/>
      </a:accent2>
      <a:accent3>
        <a:srgbClr val="E2751D"/>
      </a:accent3>
      <a:accent4>
        <a:srgbClr val="FFB400"/>
      </a:accent4>
      <a:accent5>
        <a:srgbClr val="7EB606"/>
      </a:accent5>
      <a:accent6>
        <a:srgbClr val="C00000"/>
      </a:accent6>
      <a:hlink>
        <a:srgbClr val="7030A0"/>
      </a:hlink>
      <a:folHlink>
        <a:srgbClr val="00B0F0"/>
      </a:folHlink>
    </a:clrScheme>
    <a:fontScheme name="Breeze">
      <a:majorFont>
        <a:latin typeface="News Gothic MT"/>
        <a:ea typeface=""/>
        <a:cs typeface=""/>
        <a:font script="Jpan" typeface="ＭＳ Ｐゴシック"/>
      </a:majorFont>
      <a:minorFont>
        <a:latin typeface="News Gothic MT"/>
        <a:ea typeface=""/>
        <a:cs typeface=""/>
        <a:font script="Jpan" typeface="ＭＳ Ｐゴシック"/>
      </a:minorFont>
    </a:fontScheme>
    <a:fmtScheme name="Breeze">
      <a:fillStyleLst>
        <a:solidFill>
          <a:schemeClr val="phClr"/>
        </a:solidFill>
        <a:gradFill rotWithShape="1">
          <a:gsLst>
            <a:gs pos="31000">
              <a:schemeClr val="phClr">
                <a:tint val="100000"/>
                <a:shade val="100000"/>
                <a:satMod val="120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shade val="100000"/>
                <a:satMod val="120000"/>
              </a:schemeClr>
            </a:gs>
            <a:gs pos="69000">
              <a:schemeClr val="phClr">
                <a:tint val="80000"/>
                <a:shade val="100000"/>
                <a:satMod val="150000"/>
              </a:schemeClr>
            </a:gs>
            <a:gs pos="100000">
              <a:schemeClr val="phClr">
                <a:tint val="50000"/>
                <a:shade val="100000"/>
                <a:satMod val="15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dbl" algn="ctr">
          <a:solidFill>
            <a:schemeClr val="phClr"/>
          </a:solidFill>
          <a:prstDash val="solid"/>
        </a:ln>
        <a:ln w="31750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63500" dist="25400" dir="5400000" sx="101000" sy="101000" rotWithShape="0">
              <a:srgbClr val="000000">
                <a:alpha val="40000"/>
              </a:srgbClr>
            </a:outerShdw>
          </a:effectLst>
        </a:effectStyle>
        <a:effectStyle>
          <a:effectLst>
            <a:innerShdw blurRad="127000" dist="25400" dir="13500000">
              <a:srgbClr val="C0C0C0">
                <a:alpha val="75000"/>
              </a:srgbClr>
            </a:innerShdw>
            <a:outerShdw blurRad="88900" dist="25400" dir="5400000" sx="102000" sy="102000" algn="ctr" rotWithShape="0">
              <a:srgbClr val="C0C0C0">
                <a:alpha val="40000"/>
              </a:srgbClr>
            </a:outerShdw>
          </a:effectLst>
          <a:scene3d>
            <a:camera prst="perspectiveLeft" fov="300000"/>
            <a:lightRig rig="soft" dir="l">
              <a:rot lat="0" lon="0" rev="4200000"/>
            </a:lightRig>
          </a:scene3d>
          <a:sp3d extrusionH="38100" prstMaterial="powder">
            <a:bevelT w="50800" h="88900" prst="convex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0000"/>
                <a:satMod val="400000"/>
              </a:schemeClr>
              <a:schemeClr val="phClr">
                <a:tint val="10000"/>
                <a:satMod val="200000"/>
              </a:schemeClr>
            </a:duotone>
          </a:blip>
          <a:stretch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Breeze.thmx</Template>
  <TotalTime>1870</TotalTime>
  <Words>1017</Words>
  <Application>Microsoft Macintosh PowerPoint</Application>
  <PresentationFormat>On-screen Show (4:3)</PresentationFormat>
  <Paragraphs>116</Paragraphs>
  <Slides>24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5" baseType="lpstr">
      <vt:lpstr>Breeze</vt:lpstr>
      <vt:lpstr>Aid Effectiveness in Africa</vt:lpstr>
      <vt:lpstr>Outline </vt:lpstr>
      <vt:lpstr>Aid effectiveness defined </vt:lpstr>
      <vt:lpstr>Aid effectiveness defined </vt:lpstr>
      <vt:lpstr>Aid figures in Africa</vt:lpstr>
      <vt:lpstr>Assistance to Sub-Saharan Africa ($US millions, 2010 prices)</vt:lpstr>
      <vt:lpstr>Aid figures continued </vt:lpstr>
      <vt:lpstr>Aid figures continued </vt:lpstr>
      <vt:lpstr>Aid figures continued </vt:lpstr>
      <vt:lpstr>Where does the Aid go ?</vt:lpstr>
      <vt:lpstr>Reflections on Aid Effectiveness</vt:lpstr>
      <vt:lpstr>Reflections on Aid Effectiveness continued </vt:lpstr>
      <vt:lpstr>PowerPoint Presentation</vt:lpstr>
      <vt:lpstr>Reflections on Aid Effectiveness continued </vt:lpstr>
      <vt:lpstr>“When Aid is ineffective”</vt:lpstr>
      <vt:lpstr>Reflections on Aid Effectiveness continued </vt:lpstr>
      <vt:lpstr>Reflections on Aid Effectiveness continued</vt:lpstr>
      <vt:lpstr>Promised Aid Vs. Actual Aid </vt:lpstr>
      <vt:lpstr>PowerPoint Presentation</vt:lpstr>
      <vt:lpstr>What is being done to bring  Aid effectiveness ?</vt:lpstr>
      <vt:lpstr>Plan of actions</vt:lpstr>
      <vt:lpstr>Has these plan of action been effective ? </vt:lpstr>
      <vt:lpstr>Solutions </vt:lpstr>
      <vt:lpstr>The End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Aid Effectiveness </dc:title>
  <dc:creator>elias demena</dc:creator>
  <cp:lastModifiedBy>elias demena</cp:lastModifiedBy>
  <cp:revision>40</cp:revision>
  <dcterms:created xsi:type="dcterms:W3CDTF">2011-11-03T05:12:50Z</dcterms:created>
  <dcterms:modified xsi:type="dcterms:W3CDTF">2011-11-22T16:18:15Z</dcterms:modified>
</cp:coreProperties>
</file>