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89" r:id="rId3"/>
    <p:sldId id="257" r:id="rId4"/>
    <p:sldId id="261" r:id="rId5"/>
    <p:sldId id="260" r:id="rId6"/>
    <p:sldId id="258" r:id="rId7"/>
    <p:sldId id="290" r:id="rId8"/>
    <p:sldId id="291" r:id="rId9"/>
    <p:sldId id="292" r:id="rId10"/>
    <p:sldId id="293" r:id="rId11"/>
    <p:sldId id="25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82" r:id="rId26"/>
    <p:sldId id="274" r:id="rId27"/>
    <p:sldId id="283" r:id="rId28"/>
    <p:sldId id="275" r:id="rId29"/>
    <p:sldId id="284" r:id="rId30"/>
    <p:sldId id="276" r:id="rId31"/>
    <p:sldId id="277" r:id="rId32"/>
    <p:sldId id="285" r:id="rId33"/>
    <p:sldId id="279" r:id="rId34"/>
    <p:sldId id="286" r:id="rId35"/>
    <p:sldId id="280" r:id="rId36"/>
    <p:sldId id="287" r:id="rId37"/>
    <p:sldId id="281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626BB0-04FD-504F-A22D-D5775C7E07E0}" type="datetimeFigureOut">
              <a:rPr lang="en-US" smtClean="0"/>
              <a:t>11-11-22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1F40A8B-A5E0-4142-B4D4-90A64CCB52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092" y="4124544"/>
            <a:ext cx="7406640" cy="729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Times New Roman"/>
                <a:cs typeface="Times New Roman"/>
              </a:rPr>
              <a:t>The Unemployment Factor</a:t>
            </a:r>
            <a:endParaRPr lang="en-US" sz="4800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514" y="4853886"/>
            <a:ext cx="7380686" cy="1786586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>
                <a:latin typeface="Times New Roman"/>
                <a:cs typeface="Times New Roman"/>
              </a:rPr>
              <a:t>Africa Union Commission</a:t>
            </a:r>
          </a:p>
          <a:p>
            <a:pPr algn="r"/>
            <a:r>
              <a:rPr lang="en-US" sz="2400" i="1" dirty="0">
                <a:latin typeface="Times New Roman"/>
                <a:cs typeface="Times New Roman"/>
              </a:rPr>
              <a:t>Economic Affairs</a:t>
            </a:r>
          </a:p>
          <a:p>
            <a:pPr algn="r"/>
            <a:r>
              <a:rPr lang="en-US" sz="2400" i="1" dirty="0">
                <a:latin typeface="Times New Roman"/>
                <a:cs typeface="Times New Roman"/>
              </a:rPr>
              <a:t>November </a:t>
            </a:r>
            <a:r>
              <a:rPr lang="en-US" sz="2400" i="1" dirty="0" smtClean="0">
                <a:latin typeface="Times New Roman"/>
                <a:cs typeface="Times New Roman"/>
              </a:rPr>
              <a:t>23, </a:t>
            </a:r>
            <a:r>
              <a:rPr lang="en-US" sz="2400" i="1" dirty="0">
                <a:latin typeface="Times New Roman"/>
                <a:cs typeface="Times New Roman"/>
              </a:rPr>
              <a:t>2011</a:t>
            </a:r>
          </a:p>
          <a:p>
            <a:pPr algn="r"/>
            <a:r>
              <a:rPr lang="en-US" sz="2400" i="1" dirty="0">
                <a:latin typeface="Times New Roman"/>
                <a:cs typeface="Times New Roman"/>
              </a:rPr>
              <a:t>By: Lulit Bereda</a:t>
            </a:r>
          </a:p>
          <a:p>
            <a:pPr algn="r"/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6" descr="unemployment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0" y="188621"/>
            <a:ext cx="7883621" cy="37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3851"/>
          </a:xfrm>
        </p:spPr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Unemployment Figures in </a:t>
            </a:r>
            <a:r>
              <a:rPr lang="en-US" sz="3600" dirty="0" smtClean="0">
                <a:latin typeface="Times New Roman"/>
                <a:cs typeface="Times New Roman"/>
              </a:rPr>
              <a:t>East Africa (Ethiopia)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12272" y="6265203"/>
            <a:ext cx="38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Central Statistics Agency </a:t>
            </a:r>
            <a:endParaRPr lang="en-US" dirty="0"/>
          </a:p>
        </p:txBody>
      </p:sp>
      <p:pic>
        <p:nvPicPr>
          <p:cNvPr id="11" name="Content Placeholder 10" descr="Screen shot 2011-11-16 at 1.41.46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" r="-3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425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Unemployment Figures in Africa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3" b="-275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9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Causes of Unemployment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Times New Roman"/>
                <a:cs typeface="Times New Roman"/>
              </a:rPr>
              <a:t>Demographic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Times New Roman"/>
                <a:cs typeface="Times New Roman"/>
              </a:rPr>
              <a:t>Enrollment rates and quality of education</a:t>
            </a: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Times New Roman"/>
                <a:cs typeface="Times New Roman"/>
              </a:rPr>
              <a:t>Health Status</a:t>
            </a: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Times New Roman"/>
                <a:cs typeface="Times New Roman"/>
              </a:rPr>
              <a:t>The Global Financial crisis </a:t>
            </a:r>
            <a:endParaRPr lang="en-US" sz="3200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Times New Roman"/>
                <a:cs typeface="Times New Roman"/>
              </a:rPr>
              <a:t>Migration Patterns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6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6734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Causes </a:t>
            </a:r>
            <a:r>
              <a:rPr lang="en-US" dirty="0" smtClean="0">
                <a:latin typeface="Times New Roman"/>
                <a:cs typeface="Times New Roman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4310"/>
            <a:ext cx="8042276" cy="52437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Times New Roman"/>
                <a:cs typeface="Times New Roman"/>
              </a:rPr>
              <a:t>Demographic challenges</a:t>
            </a:r>
          </a:p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One of the major causes of unemployment is the exponential growth rate of the population, especially the youth. Africa has the fastest-growing and most youthful population in the world. 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“Youth </a:t>
            </a:r>
            <a:r>
              <a:rPr lang="en-US" sz="3200" dirty="0">
                <a:latin typeface="Times New Roman"/>
                <a:cs typeface="Times New Roman"/>
              </a:rPr>
              <a:t>make-up as much as 36 % of the total working-age population and 3 in 5 of Africa youth are </a:t>
            </a:r>
            <a:r>
              <a:rPr lang="en-US" sz="3200" dirty="0" smtClean="0">
                <a:latin typeface="Times New Roman"/>
                <a:cs typeface="Times New Roman"/>
              </a:rPr>
              <a:t>unemployed”. (ILO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  <a:endParaRPr lang="en-US" sz="3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227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85237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Causes </a:t>
            </a:r>
            <a:r>
              <a:rPr lang="en-US" sz="4400" dirty="0" smtClean="0">
                <a:latin typeface="Times New Roman"/>
                <a:cs typeface="Times New Roman"/>
              </a:rPr>
              <a:t>… </a:t>
            </a:r>
            <a:endParaRPr lang="en-US" sz="4400" dirty="0"/>
          </a:p>
        </p:txBody>
      </p:sp>
      <p:pic>
        <p:nvPicPr>
          <p:cNvPr id="4" name="Content Placeholder 3" descr="youth-share-of-the-population-from-inclusion-meeting-the-100-million-youth-challen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906" r="-27906"/>
          <a:stretch>
            <a:fillRect/>
          </a:stretch>
        </p:blipFill>
        <p:spPr>
          <a:xfrm>
            <a:off x="-1269954" y="892814"/>
            <a:ext cx="12051614" cy="5796998"/>
          </a:xfrm>
        </p:spPr>
      </p:pic>
    </p:spTree>
    <p:extLst>
      <p:ext uri="{BB962C8B-B14F-4D97-AF65-F5344CB8AC3E}">
        <p14:creationId xmlns:p14="http://schemas.microsoft.com/office/powerpoint/2010/main" val="113655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9608"/>
          </a:xfrm>
        </p:spPr>
        <p:txBody>
          <a:bodyPr/>
          <a:lstStyle/>
          <a:p>
            <a:r>
              <a:rPr lang="en-US" sz="4800" dirty="0" smtClean="0">
                <a:latin typeface="Times New Roman"/>
                <a:cs typeface="Times New Roman"/>
              </a:rPr>
              <a:t>Causes…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45507"/>
            <a:ext cx="8042276" cy="5268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2. </a:t>
            </a:r>
            <a:r>
              <a:rPr lang="en-US" sz="3500" b="1" dirty="0">
                <a:latin typeface="Times New Roman"/>
                <a:cs typeface="Times New Roman"/>
              </a:rPr>
              <a:t>Enrollment rates and quality of education</a:t>
            </a:r>
            <a:endParaRPr lang="en-US" sz="35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“</a:t>
            </a:r>
            <a:r>
              <a:rPr lang="en-US" sz="3200" b="1" dirty="0">
                <a:latin typeface="Times New Roman"/>
                <a:cs typeface="Times New Roman"/>
              </a:rPr>
              <a:t>Lower enrollment rates, coupled with low completion rates, low quality of education</a:t>
            </a:r>
            <a:r>
              <a:rPr lang="en-US" sz="3200" dirty="0">
                <a:latin typeface="Times New Roman"/>
                <a:cs typeface="Times New Roman"/>
              </a:rPr>
              <a:t> and a failure to orient curricula with the needs of the private sector have contributed to the mismatch of skills of youth labor markets in </a:t>
            </a:r>
            <a:r>
              <a:rPr lang="en-US" sz="3200" dirty="0" smtClean="0">
                <a:latin typeface="Times New Roman"/>
                <a:cs typeface="Times New Roman"/>
              </a:rPr>
              <a:t>Africa” (UNECA)</a:t>
            </a:r>
          </a:p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Y</a:t>
            </a:r>
            <a:r>
              <a:rPr lang="en-US" sz="3200" dirty="0" smtClean="0">
                <a:latin typeface="Times New Roman"/>
                <a:cs typeface="Times New Roman"/>
              </a:rPr>
              <a:t>outh </a:t>
            </a:r>
            <a:r>
              <a:rPr lang="en-US" sz="3200" dirty="0">
                <a:latin typeface="Times New Roman"/>
                <a:cs typeface="Times New Roman"/>
              </a:rPr>
              <a:t>literacy in Sub-Saharan Africa is 76.8 %, 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dirty="0">
                <a:latin typeface="Times New Roman"/>
                <a:cs typeface="Times New Roman"/>
              </a:rPr>
              <a:t>UNDP 2004) </a:t>
            </a:r>
          </a:p>
        </p:txBody>
      </p:sp>
    </p:spTree>
    <p:extLst>
      <p:ext uri="{BB962C8B-B14F-4D97-AF65-F5344CB8AC3E}">
        <p14:creationId xmlns:p14="http://schemas.microsoft.com/office/powerpoint/2010/main" val="339584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3560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Causes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dirty="0"/>
          </a:p>
        </p:txBody>
      </p:sp>
      <p:pic>
        <p:nvPicPr>
          <p:cNvPr id="4" name="Content Placeholder 3" descr="Screen shot 2011-11-10 at 5.13.00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55" b="-9155"/>
          <a:stretch>
            <a:fillRect/>
          </a:stretch>
        </p:blipFill>
        <p:spPr>
          <a:xfrm>
            <a:off x="389775" y="1031136"/>
            <a:ext cx="8474466" cy="5558077"/>
          </a:xfrm>
        </p:spPr>
      </p:pic>
    </p:spTree>
    <p:extLst>
      <p:ext uri="{BB962C8B-B14F-4D97-AF65-F5344CB8AC3E}">
        <p14:creationId xmlns:p14="http://schemas.microsoft.com/office/powerpoint/2010/main" val="350118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0088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Causes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56286"/>
            <a:ext cx="8042276" cy="4887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3.</a:t>
            </a:r>
            <a:r>
              <a:rPr lang="en-US" sz="3200" b="1" dirty="0">
                <a:latin typeface="Times New Roman"/>
                <a:cs typeface="Times New Roman"/>
              </a:rPr>
              <a:t> Health Status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One of the major problems facing Africans is </a:t>
            </a:r>
            <a:r>
              <a:rPr lang="en-US" sz="2800" b="1" dirty="0">
                <a:latin typeface="Times New Roman"/>
                <a:cs typeface="Times New Roman"/>
              </a:rPr>
              <a:t>lack of health and medical services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limiting </a:t>
            </a:r>
            <a:r>
              <a:rPr lang="en-US" sz="2800" dirty="0">
                <a:latin typeface="Times New Roman"/>
                <a:cs typeface="Times New Roman"/>
              </a:rPr>
              <a:t>the percentage of population that would otherwise be employed.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At </a:t>
            </a:r>
            <a:r>
              <a:rPr lang="en-US" sz="2800" b="1" dirty="0">
                <a:latin typeface="Times New Roman"/>
                <a:cs typeface="Times New Roman"/>
              </a:rPr>
              <a:t>45.2 years, life expectancy </a:t>
            </a:r>
            <a:r>
              <a:rPr lang="en-US" sz="2800" dirty="0">
                <a:latin typeface="Times New Roman"/>
                <a:cs typeface="Times New Roman"/>
              </a:rPr>
              <a:t>in Sub-Saharan Africa is among the lowest in the </a:t>
            </a:r>
            <a:r>
              <a:rPr lang="en-US" sz="2800" dirty="0" smtClean="0">
                <a:latin typeface="Times New Roman"/>
                <a:cs typeface="Times New Roman"/>
              </a:rPr>
              <a:t>world.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On top of this problem, </a:t>
            </a:r>
            <a:r>
              <a:rPr lang="en-US" sz="2800" dirty="0">
                <a:latin typeface="Times New Roman"/>
                <a:cs typeface="Times New Roman"/>
              </a:rPr>
              <a:t>Sub-Saharan Africa has the </a:t>
            </a:r>
            <a:r>
              <a:rPr lang="en-US" sz="2800" b="1" dirty="0">
                <a:latin typeface="Times New Roman"/>
                <a:cs typeface="Times New Roman"/>
              </a:rPr>
              <a:t>highest share of young people living with HIV</a:t>
            </a:r>
            <a:r>
              <a:rPr lang="en-US" sz="2800" dirty="0">
                <a:latin typeface="Times New Roman"/>
                <a:cs typeface="Times New Roman"/>
              </a:rPr>
              <a:t>: nearly two- thirds reside in the region. </a:t>
            </a:r>
          </a:p>
        </p:txBody>
      </p:sp>
    </p:spTree>
    <p:extLst>
      <p:ext uri="{BB962C8B-B14F-4D97-AF65-F5344CB8AC3E}">
        <p14:creationId xmlns:p14="http://schemas.microsoft.com/office/powerpoint/2010/main" val="211028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0387"/>
          </a:xfrm>
        </p:spPr>
        <p:txBody>
          <a:bodyPr/>
          <a:lstStyle/>
          <a:p>
            <a:r>
              <a:rPr lang="en-US" sz="4000" dirty="0">
                <a:latin typeface="Times New Roman"/>
                <a:cs typeface="Times New Roman"/>
              </a:rPr>
              <a:t>Causes of Unemployment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47" r="-31447"/>
          <a:stretch>
            <a:fillRect/>
          </a:stretch>
        </p:blipFill>
        <p:spPr>
          <a:xfrm>
            <a:off x="-578375" y="1006475"/>
            <a:ext cx="10322756" cy="4937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3504" y="6149094"/>
            <a:ext cx="5230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Estimated HIV </a:t>
            </a:r>
            <a:r>
              <a:rPr lang="en-US" dirty="0" smtClean="0"/>
              <a:t>infection rate </a:t>
            </a:r>
            <a:r>
              <a:rPr lang="en-US" dirty="0"/>
              <a:t>in Africa in 2007 </a:t>
            </a:r>
          </a:p>
        </p:txBody>
      </p:sp>
    </p:spTree>
    <p:extLst>
      <p:ext uri="{BB962C8B-B14F-4D97-AF65-F5344CB8AC3E}">
        <p14:creationId xmlns:p14="http://schemas.microsoft.com/office/powerpoint/2010/main" val="25039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0387"/>
          </a:xfrm>
        </p:spPr>
        <p:txBody>
          <a:bodyPr/>
          <a:lstStyle/>
          <a:p>
            <a:r>
              <a:rPr lang="en-US" sz="4000" dirty="0">
                <a:latin typeface="Times New Roman"/>
                <a:cs typeface="Times New Roman"/>
              </a:rPr>
              <a:t>Causes </a:t>
            </a:r>
            <a:r>
              <a:rPr lang="en-US" sz="4000" dirty="0" smtClean="0">
                <a:latin typeface="Times New Roman"/>
                <a:cs typeface="Times New Roman"/>
              </a:rPr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17964"/>
            <a:ext cx="8428128" cy="5407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4.</a:t>
            </a:r>
            <a:r>
              <a:rPr lang="en-US" sz="3200" b="1" dirty="0">
                <a:latin typeface="Times New Roman"/>
                <a:cs typeface="Times New Roman"/>
              </a:rPr>
              <a:t> The Global Financial crisis 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The current global crisis has exacerbated the unemployment rates in Africa. </a:t>
            </a:r>
          </a:p>
          <a:p>
            <a:r>
              <a:rPr lang="en-US" sz="3200" dirty="0">
                <a:latin typeface="Times New Roman"/>
                <a:cs typeface="Times New Roman"/>
              </a:rPr>
              <a:t>Foreign Direct Investment (FDI) in Africa has drop by roughly </a:t>
            </a:r>
            <a:r>
              <a:rPr lang="en-US" sz="3200" b="1" dirty="0">
                <a:latin typeface="Times New Roman"/>
                <a:cs typeface="Times New Roman"/>
              </a:rPr>
              <a:t>26.7%</a:t>
            </a:r>
            <a:r>
              <a:rPr lang="en-US" sz="3200" dirty="0">
                <a:latin typeface="Times New Roman"/>
                <a:cs typeface="Times New Roman"/>
              </a:rPr>
              <a:t> in 2009, compared to 2008. </a:t>
            </a:r>
            <a:r>
              <a:rPr lang="en-US" sz="3200" dirty="0" smtClean="0">
                <a:latin typeface="Times New Roman"/>
                <a:cs typeface="Times New Roman"/>
              </a:rPr>
              <a:t>(IMF)</a:t>
            </a:r>
          </a:p>
          <a:p>
            <a:r>
              <a:rPr lang="en-US" sz="3200" dirty="0">
                <a:latin typeface="Times New Roman"/>
                <a:cs typeface="Times New Roman"/>
              </a:rPr>
              <a:t>According to the African Development Bank, the GDP growth of African States fell from an average of </a:t>
            </a:r>
            <a:r>
              <a:rPr lang="en-US" sz="3200" b="1" dirty="0">
                <a:latin typeface="Times New Roman"/>
                <a:cs typeface="Times New Roman"/>
              </a:rPr>
              <a:t>5.6% during 2001 – 08 to 2.5% in 2009.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121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0387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Outline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4011"/>
            <a:ext cx="8042276" cy="48495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Unemployment Figures in </a:t>
            </a:r>
            <a:r>
              <a:rPr lang="en-US" sz="3200" dirty="0" smtClean="0">
                <a:latin typeface="Times New Roman"/>
                <a:cs typeface="Times New Roman"/>
              </a:rPr>
              <a:t>Africa</a:t>
            </a:r>
          </a:p>
          <a:p>
            <a:r>
              <a:rPr lang="en-US" sz="3200" dirty="0">
                <a:latin typeface="Times New Roman"/>
                <a:cs typeface="Times New Roman"/>
              </a:rPr>
              <a:t>Causes of Unemployment 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3200" dirty="0">
                <a:latin typeface="Times New Roman"/>
                <a:cs typeface="Times New Roman"/>
              </a:rPr>
              <a:t>Solutions to the Unemployment problem 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Unemployment and sustainable Economic </a:t>
            </a:r>
            <a:r>
              <a:rPr lang="en-US" sz="3200" dirty="0" smtClean="0">
                <a:latin typeface="Times New Roman"/>
                <a:cs typeface="Times New Roman"/>
              </a:rPr>
              <a:t>Growth</a:t>
            </a:r>
          </a:p>
          <a:p>
            <a:r>
              <a:rPr lang="en-US" sz="3200" dirty="0">
                <a:latin typeface="Times New Roman"/>
                <a:cs typeface="Times New Roman"/>
              </a:rPr>
              <a:t>Conclusion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845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8111"/>
          </a:xfrm>
        </p:spPr>
        <p:txBody>
          <a:bodyPr/>
          <a:lstStyle/>
          <a:p>
            <a:r>
              <a:rPr lang="en-US" sz="4000" dirty="0">
                <a:latin typeface="Times New Roman"/>
                <a:cs typeface="Times New Roman"/>
              </a:rPr>
              <a:t>Causes of Unemployment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666" r="-21666"/>
          <a:stretch>
            <a:fillRect/>
          </a:stretch>
        </p:blipFill>
        <p:spPr>
          <a:xfrm>
            <a:off x="-100587" y="1093788"/>
            <a:ext cx="9543205" cy="48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0986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Causes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4310"/>
            <a:ext cx="8042276" cy="4799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5. </a:t>
            </a:r>
            <a:r>
              <a:rPr lang="en-US" sz="3200" b="1" dirty="0">
                <a:latin typeface="Times New Roman"/>
                <a:cs typeface="Times New Roman"/>
              </a:rPr>
              <a:t>Migration Patterns 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ass </a:t>
            </a:r>
            <a:r>
              <a:rPr lang="en-US" sz="2800" dirty="0">
                <a:latin typeface="Times New Roman"/>
                <a:cs typeface="Times New Roman"/>
              </a:rPr>
              <a:t>migration of young people from rural areas to urban </a:t>
            </a:r>
            <a:r>
              <a:rPr lang="en-US" sz="2800" dirty="0" smtClean="0">
                <a:latin typeface="Times New Roman"/>
                <a:cs typeface="Times New Roman"/>
              </a:rPr>
              <a:t>cities  </a:t>
            </a:r>
            <a:r>
              <a:rPr lang="en-US" sz="2800" dirty="0">
                <a:latin typeface="Times New Roman"/>
                <a:cs typeface="Times New Roman"/>
              </a:rPr>
              <a:t>contributes to the </a:t>
            </a:r>
            <a:r>
              <a:rPr lang="en-US" sz="2800" dirty="0" smtClean="0">
                <a:latin typeface="Times New Roman"/>
                <a:cs typeface="Times New Roman"/>
              </a:rPr>
              <a:t>rising unemployment rate. 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Empirical analyses show that rural youth migrate to urban areas </a:t>
            </a:r>
            <a:r>
              <a:rPr lang="en-US" sz="2800" b="1" dirty="0">
                <a:latin typeface="Times New Roman"/>
                <a:cs typeface="Times New Roman"/>
              </a:rPr>
              <a:t>to find better educational and work opportunities and a way out of </a:t>
            </a:r>
            <a:r>
              <a:rPr lang="en-US" sz="2800" b="1" dirty="0" smtClean="0">
                <a:latin typeface="Times New Roman"/>
                <a:cs typeface="Times New Roman"/>
              </a:rPr>
              <a:t>poverty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Yet, despite the earned income, the mass migration of youths to urban areas does not mean that all will find employment </a:t>
            </a:r>
          </a:p>
        </p:txBody>
      </p:sp>
    </p:spTree>
    <p:extLst>
      <p:ext uri="{BB962C8B-B14F-4D97-AF65-F5344CB8AC3E}">
        <p14:creationId xmlns:p14="http://schemas.microsoft.com/office/powerpoint/2010/main" val="189602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3851"/>
          </a:xfrm>
        </p:spPr>
        <p:txBody>
          <a:bodyPr/>
          <a:lstStyle/>
          <a:p>
            <a:r>
              <a:rPr lang="en-US" sz="4800" dirty="0">
                <a:latin typeface="Times New Roman"/>
                <a:cs typeface="Times New Roman"/>
              </a:rPr>
              <a:t>Causes of Unemployment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243965"/>
            <a:ext cx="8042276" cy="51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0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7327"/>
            <a:ext cx="8042276" cy="868184"/>
          </a:xfrm>
        </p:spPr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Solutions to the Unemployment problem 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32932"/>
            <a:ext cx="8327451" cy="51179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Times New Roman"/>
                <a:cs typeface="Times New Roman"/>
              </a:rPr>
              <a:t>Education and training 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Times New Roman"/>
                <a:cs typeface="Times New Roman"/>
              </a:rPr>
              <a:t>Effective agricultural policies 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Times New Roman"/>
                <a:cs typeface="Times New Roman"/>
              </a:rPr>
              <a:t>Private Sector involvement 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Times New Roman"/>
                <a:cs typeface="Times New Roman"/>
              </a:rPr>
              <a:t>Public Works programs 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Times New Roman"/>
                <a:cs typeface="Times New Roman"/>
              </a:rPr>
              <a:t>Employment subsidies 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Times New Roman"/>
                <a:cs typeface="Times New Roman"/>
              </a:rPr>
              <a:t>Promoting self-employment and entrepreneurship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50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Solutions to the Unemployment problem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>
                <a:latin typeface="Times New Roman"/>
                <a:cs typeface="Times New Roman"/>
              </a:rPr>
              <a:t>Employment subsidies </a:t>
            </a:r>
            <a:endParaRPr lang="en-US" sz="2900" dirty="0">
              <a:latin typeface="Times New Roman"/>
              <a:cs typeface="Times New Roman"/>
            </a:endParaRPr>
          </a:p>
          <a:p>
            <a:r>
              <a:rPr lang="en-US" sz="3100" dirty="0">
                <a:latin typeface="Times New Roman"/>
                <a:cs typeface="Times New Roman"/>
              </a:rPr>
              <a:t>The objective of a targeted subsidy is to improve the employment prospects and opportunities for a particular group by </a:t>
            </a:r>
            <a:r>
              <a:rPr lang="en-US" sz="3100" b="1" dirty="0">
                <a:latin typeface="Times New Roman"/>
                <a:cs typeface="Times New Roman"/>
              </a:rPr>
              <a:t>reducing the costs of employing the targeted group </a:t>
            </a:r>
            <a:r>
              <a:rPr lang="en-US" sz="3100" dirty="0">
                <a:latin typeface="Times New Roman"/>
                <a:cs typeface="Times New Roman"/>
              </a:rPr>
              <a:t>relative to other groups, making them more attractive for firms to hire them. </a:t>
            </a:r>
            <a:endParaRPr lang="en-US" sz="31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284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440119"/>
            <a:ext cx="8330844" cy="829939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pic>
        <p:nvPicPr>
          <p:cNvPr id="12" name="Content Placeholder 11" descr="Unemployment_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81" b="-46781"/>
          <a:stretch>
            <a:fillRect/>
          </a:stretch>
        </p:blipFill>
        <p:spPr>
          <a:xfrm>
            <a:off x="4742824" y="-637688"/>
            <a:ext cx="3840480" cy="8849054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46001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Youth employment subsidy programs also lower the relative cost of hiring a young person (while leaving the wage the employee receives unaffected) and therefore increases demand for young workers.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5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62482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/>
                <a:cs typeface="Times New Roman"/>
              </a:rPr>
              <a:t>Education and </a:t>
            </a:r>
            <a:r>
              <a:rPr lang="en-US" sz="3200" b="1" dirty="0" smtClean="0">
                <a:latin typeface="Times New Roman"/>
                <a:cs typeface="Times New Roman"/>
              </a:rPr>
              <a:t>training</a:t>
            </a:r>
          </a:p>
          <a:p>
            <a:r>
              <a:rPr lang="en-US" sz="3200" dirty="0">
                <a:latin typeface="Times New Roman"/>
                <a:cs typeface="Times New Roman"/>
              </a:rPr>
              <a:t>T</a:t>
            </a:r>
            <a:r>
              <a:rPr lang="en-US" sz="3200" dirty="0" smtClean="0">
                <a:latin typeface="Times New Roman"/>
                <a:cs typeface="Times New Roman"/>
              </a:rPr>
              <a:t>he </a:t>
            </a:r>
            <a:r>
              <a:rPr lang="en-US" sz="3200" dirty="0">
                <a:latin typeface="Times New Roman"/>
                <a:cs typeface="Times New Roman"/>
              </a:rPr>
              <a:t>low level of education of young people is the significant factor that causes the rising unemployment rates, there </a:t>
            </a:r>
            <a:r>
              <a:rPr lang="en-US" sz="3200" b="1" dirty="0">
                <a:latin typeface="Times New Roman"/>
                <a:cs typeface="Times New Roman"/>
              </a:rPr>
              <a:t>should be improvements to the education and training </a:t>
            </a:r>
            <a:r>
              <a:rPr lang="en-US" sz="3200" dirty="0">
                <a:latin typeface="Times New Roman"/>
                <a:cs typeface="Times New Roman"/>
              </a:rPr>
              <a:t>provided to young people, with a greater focus on vocational skills. </a:t>
            </a:r>
            <a:endParaRPr lang="en-US" sz="3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79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8217683" cy="834234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3540381" cy="4512136"/>
          </a:xfrm>
        </p:spPr>
        <p:txBody>
          <a:bodyPr/>
          <a:lstStyle/>
          <a:p>
            <a:pPr algn="l"/>
            <a:r>
              <a:rPr lang="en-US" sz="3200" b="1" dirty="0">
                <a:latin typeface="Times New Roman"/>
                <a:cs typeface="Times New Roman"/>
              </a:rPr>
              <a:t>Educational subsidy programs</a:t>
            </a:r>
            <a:r>
              <a:rPr lang="en-US" sz="3200" dirty="0">
                <a:latin typeface="Times New Roman"/>
                <a:cs typeface="Times New Roman"/>
              </a:rPr>
              <a:t> should also be implemented in order to increase the enrollment rates of the rural and urban youth population. </a:t>
            </a:r>
            <a:endParaRPr lang="en-US" sz="3200" b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1" name="Picture Placeholder 10" descr="african-student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10537"/>
          <a:stretch/>
        </p:blipFill>
        <p:spPr>
          <a:xfrm>
            <a:off x="4349750" y="1773922"/>
            <a:ext cx="4794250" cy="4835473"/>
          </a:xfrm>
        </p:spPr>
      </p:pic>
    </p:spTree>
    <p:extLst>
      <p:ext uri="{BB962C8B-B14F-4D97-AF65-F5344CB8AC3E}">
        <p14:creationId xmlns:p14="http://schemas.microsoft.com/office/powerpoint/2010/main" val="24052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/>
                <a:cs typeface="Times New Roman"/>
              </a:rPr>
              <a:t>Effective agricultural </a:t>
            </a:r>
            <a:r>
              <a:rPr lang="en-US" sz="3200" b="1" dirty="0" smtClean="0">
                <a:latin typeface="Times New Roman"/>
                <a:cs typeface="Times New Roman"/>
              </a:rPr>
              <a:t>policies</a:t>
            </a:r>
          </a:p>
          <a:p>
            <a:r>
              <a:rPr lang="en-US" sz="3200" dirty="0">
                <a:latin typeface="Times New Roman"/>
                <a:cs typeface="Times New Roman"/>
              </a:rPr>
              <a:t>One of the main focuses of African governments should be on effective agricultural policies to </a:t>
            </a:r>
            <a:r>
              <a:rPr lang="en-US" sz="3200" b="1" dirty="0">
                <a:latin typeface="Times New Roman"/>
                <a:cs typeface="Times New Roman"/>
              </a:rPr>
              <a:t>prevent the ongoing migration from rural areas to urban centers</a:t>
            </a:r>
            <a:r>
              <a:rPr lang="en-US" sz="3200" dirty="0">
                <a:latin typeface="Times New Roman"/>
                <a:cs typeface="Times New Roman"/>
              </a:rPr>
              <a:t>, which is a major factor in the rapid growth of unemployment 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6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2363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993412"/>
            <a:ext cx="4090307" cy="56586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it is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necessary to create jobs that will increase rural income and welfare and, thereby, retain young people.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Their needs to be an </a:t>
            </a:r>
            <a:r>
              <a:rPr lang="en-US" sz="2800" b="1" dirty="0">
                <a:latin typeface="Times New Roman"/>
                <a:cs typeface="Times New Roman"/>
              </a:rPr>
              <a:t>increase in investments in irrigation, water resources management, research and extension, rural public services, use of improved seeds, fertilizers </a:t>
            </a:r>
            <a:r>
              <a:rPr lang="en-US" sz="2800" dirty="0">
                <a:latin typeface="Times New Roman"/>
                <a:cs typeface="Times New Roman"/>
              </a:rPr>
              <a:t>and better agricultural practices.</a:t>
            </a:r>
          </a:p>
          <a:p>
            <a:endParaRPr lang="en-US" dirty="0"/>
          </a:p>
        </p:txBody>
      </p:sp>
      <p:pic>
        <p:nvPicPr>
          <p:cNvPr id="6" name="Content Placeholder 5" descr="agr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16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675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4159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Unemployment Figures in Africa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1734"/>
            <a:ext cx="8042276" cy="5620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“</a:t>
            </a:r>
            <a:r>
              <a:rPr lang="en-US" sz="2800" dirty="0">
                <a:latin typeface="Times New Roman"/>
                <a:cs typeface="Times New Roman"/>
              </a:rPr>
              <a:t>Africa achieved relatively high growth rates in the first decade of the 21</a:t>
            </a:r>
            <a:r>
              <a:rPr lang="en-US" sz="2800" baseline="30000" dirty="0">
                <a:latin typeface="Times New Roman"/>
                <a:cs typeface="Times New Roman"/>
              </a:rPr>
              <a:t>st</a:t>
            </a:r>
            <a:r>
              <a:rPr lang="en-US" sz="2800" dirty="0">
                <a:latin typeface="Times New Roman"/>
                <a:cs typeface="Times New Roman"/>
              </a:rPr>
              <a:t> century, culminating in a continent-wide average growth rate of 6.1 per cent in 2007” 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>
                <a:latin typeface="Times New Roman"/>
                <a:cs typeface="Times New Roman"/>
              </a:rPr>
              <a:t>Economic report of Africa </a:t>
            </a:r>
            <a:r>
              <a:rPr lang="en-US" sz="2800" dirty="0" smtClean="0">
                <a:latin typeface="Times New Roman"/>
                <a:cs typeface="Times New Roman"/>
              </a:rPr>
              <a:t>, 2010)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The rapid growth resulted from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increased investment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foreign direct investment (FDI)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inflows </a:t>
            </a:r>
            <a:r>
              <a:rPr lang="en-US" sz="2800" dirty="0">
                <a:latin typeface="Times New Roman"/>
                <a:cs typeface="Times New Roman"/>
              </a:rPr>
              <a:t>of other foreign resources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macroeconomic stability and better economic management </a:t>
            </a:r>
            <a:endParaRPr lang="en-US" sz="2800" dirty="0" smtClean="0">
              <a:latin typeface="Times New Roman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678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00207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smtClean="0">
                <a:latin typeface="Times New Roman"/>
                <a:cs typeface="Times New Roman"/>
              </a:rPr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/>
                <a:cs typeface="Times New Roman"/>
              </a:rPr>
              <a:t>Private Sector involvement </a:t>
            </a:r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Public-private partnerships are essential for overcoming supply constraints in education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linkage between the formal education sector and the private sector will </a:t>
            </a:r>
            <a:r>
              <a:rPr lang="en-US" sz="2800" dirty="0" smtClean="0">
                <a:latin typeface="Times New Roman"/>
                <a:cs typeface="Times New Roman"/>
              </a:rPr>
              <a:t>ensure </a:t>
            </a:r>
            <a:r>
              <a:rPr lang="en-US" sz="2800" dirty="0">
                <a:latin typeface="Times New Roman"/>
                <a:cs typeface="Times New Roman"/>
              </a:rPr>
              <a:t>that curricula are demand-driven, helping to improve the skill match between school leavers and the demands of employers.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1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/>
                <a:cs typeface="Times New Roman"/>
              </a:rPr>
              <a:t>Public Works programs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Are a </a:t>
            </a:r>
            <a:r>
              <a:rPr lang="en-US" sz="3200" dirty="0">
                <a:latin typeface="Times New Roman"/>
                <a:cs typeface="Times New Roman"/>
              </a:rPr>
              <a:t>broad category of projects, financed and constructed by the government, for recreational, employment, and health and safety uses in the greater </a:t>
            </a:r>
            <a:r>
              <a:rPr lang="en-US" sz="3200" dirty="0" smtClean="0">
                <a:latin typeface="Times New Roman"/>
                <a:cs typeface="Times New Roman"/>
              </a:rPr>
              <a:t>community.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Public </a:t>
            </a:r>
            <a:r>
              <a:rPr lang="en-US" sz="3200" dirty="0">
                <a:latin typeface="Times New Roman"/>
                <a:cs typeface="Times New Roman"/>
              </a:rPr>
              <a:t>works programs can be useful for revamping the economic indicators and establishing growth and development. </a:t>
            </a:r>
            <a:endParaRPr lang="en-US" sz="3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6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398" y="359392"/>
            <a:ext cx="4079545" cy="772343"/>
          </a:xfrm>
        </p:spPr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3398" y="1270059"/>
            <a:ext cx="4583973" cy="5319154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For </a:t>
            </a:r>
            <a:r>
              <a:rPr lang="en-US" sz="2400" dirty="0" smtClean="0">
                <a:latin typeface="Times New Roman"/>
                <a:cs typeface="Times New Roman"/>
              </a:rPr>
              <a:t>E.g. , the </a:t>
            </a:r>
            <a:r>
              <a:rPr lang="en-US" sz="2400" dirty="0">
                <a:latin typeface="Times New Roman"/>
                <a:cs typeface="Times New Roman"/>
              </a:rPr>
              <a:t>Senegalese government, </a:t>
            </a:r>
            <a:r>
              <a:rPr lang="en-US" sz="2400" dirty="0" smtClean="0">
                <a:latin typeface="Times New Roman"/>
                <a:cs typeface="Times New Roman"/>
              </a:rPr>
              <a:t>set up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b="1" dirty="0">
                <a:latin typeface="Times New Roman"/>
                <a:cs typeface="Times New Roman"/>
              </a:rPr>
              <a:t>US$33 million </a:t>
            </a:r>
            <a:r>
              <a:rPr lang="en-US" sz="2400" dirty="0">
                <a:latin typeface="Times New Roman"/>
                <a:cs typeface="Times New Roman"/>
              </a:rPr>
              <a:t>public works program that targeted the growing number of unemployed youth.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During </a:t>
            </a:r>
            <a:r>
              <a:rPr lang="en-US" sz="2400" dirty="0">
                <a:latin typeface="Times New Roman"/>
                <a:cs typeface="Times New Roman"/>
              </a:rPr>
              <a:t>the first phase of the program around 80,000 jobs were created for young people in 416 projects in small-scale enterprises.</a:t>
            </a:r>
          </a:p>
          <a:p>
            <a:pPr marL="0" indent="0" algn="r">
              <a:buNone/>
            </a:pPr>
            <a:r>
              <a:rPr lang="en-US" sz="2400" dirty="0">
                <a:latin typeface="Times New Roman"/>
                <a:cs typeface="Times New Roman"/>
              </a:rPr>
              <a:t>Source : UNECA</a:t>
            </a:r>
          </a:p>
        </p:txBody>
      </p:sp>
      <p:pic>
        <p:nvPicPr>
          <p:cNvPr id="8" name="Picture Placeholder 7" descr="Public-Works-Logo5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62" r="-13962"/>
          <a:stretch>
            <a:fillRect/>
          </a:stretch>
        </p:blipFill>
        <p:spPr>
          <a:xfrm>
            <a:off x="5393985" y="359392"/>
            <a:ext cx="3354231" cy="5318077"/>
          </a:xfrm>
        </p:spPr>
      </p:pic>
    </p:spTree>
    <p:extLst>
      <p:ext uri="{BB962C8B-B14F-4D97-AF65-F5344CB8AC3E}">
        <p14:creationId xmlns:p14="http://schemas.microsoft.com/office/powerpoint/2010/main" val="85060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</a:t>
            </a:r>
            <a:r>
              <a:rPr lang="en-US" sz="4400" dirty="0" smtClean="0">
                <a:latin typeface="Times New Roman"/>
                <a:cs typeface="Times New Roman"/>
              </a:rPr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/>
                <a:cs typeface="Times New Roman"/>
              </a:rPr>
              <a:t>Promoting self-employment and entrepreneurship</a:t>
            </a:r>
            <a:r>
              <a:rPr lang="en-US" sz="3200" dirty="0"/>
              <a:t>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Self-employment could be an important generator of jobs and ultimately economic </a:t>
            </a:r>
            <a:r>
              <a:rPr lang="en-US" sz="2800" dirty="0" smtClean="0">
                <a:latin typeface="Times New Roman"/>
                <a:cs typeface="Times New Roman"/>
              </a:rPr>
              <a:t>growth.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Even though young </a:t>
            </a:r>
            <a:r>
              <a:rPr lang="en-US" sz="2800" dirty="0">
                <a:latin typeface="Times New Roman"/>
                <a:cs typeface="Times New Roman"/>
              </a:rPr>
              <a:t>people lack the experience and skills to become entrepreneurs, they are also capable </a:t>
            </a:r>
            <a:r>
              <a:rPr lang="en-US" sz="2800" dirty="0" smtClean="0">
                <a:latin typeface="Times New Roman"/>
                <a:cs typeface="Times New Roman"/>
              </a:rPr>
              <a:t>of </a:t>
            </a:r>
            <a:r>
              <a:rPr lang="en-US" sz="2800" dirty="0">
                <a:latin typeface="Times New Roman"/>
                <a:cs typeface="Times New Roman"/>
              </a:rPr>
              <a:t>developing innovative and creative ideas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28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Solutions …</a:t>
            </a:r>
            <a:endParaRPr lang="en-US" sz="4400" dirty="0"/>
          </a:p>
        </p:txBody>
      </p:sp>
      <p:pic>
        <p:nvPicPr>
          <p:cNvPr id="6" name="Picture Placeholder 5" descr="Entreprene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95" b="-47295"/>
          <a:stretch>
            <a:fillRect/>
          </a:stretch>
        </p:blipFill>
        <p:spPr>
          <a:xfrm>
            <a:off x="4564142" y="368300"/>
            <a:ext cx="4019162" cy="55753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young people can be given help with training, mentor support, support with developing networks and access to credit and office facilities </a:t>
            </a: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02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/>
                <a:cs typeface="Times New Roman"/>
              </a:rPr>
              <a:t>Unemployment and sustainable Economic Growth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Long term strategies </a:t>
            </a:r>
            <a:r>
              <a:rPr lang="en-US" sz="2800" dirty="0" smtClean="0">
                <a:latin typeface="Times New Roman"/>
                <a:cs typeface="Times New Roman"/>
              </a:rPr>
              <a:t>need to be implemented in order to solve the unemployment problem.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cs typeface="Times New Roman"/>
              </a:rPr>
              <a:t>nvestment </a:t>
            </a:r>
            <a:r>
              <a:rPr lang="en-US" sz="2800" dirty="0">
                <a:latin typeface="Times New Roman"/>
                <a:cs typeface="Times New Roman"/>
              </a:rPr>
              <a:t>that will transform the structure of African economies from reliance on low-employment-generating natural </a:t>
            </a:r>
            <a:r>
              <a:rPr lang="en-US" sz="2800" b="1" dirty="0">
                <a:latin typeface="Times New Roman"/>
                <a:cs typeface="Times New Roman"/>
              </a:rPr>
              <a:t>resource extraction to</a:t>
            </a:r>
            <a:r>
              <a:rPr lang="en-US" sz="2800" dirty="0">
                <a:latin typeface="Times New Roman"/>
                <a:cs typeface="Times New Roman"/>
              </a:rPr>
              <a:t> high-employment </a:t>
            </a:r>
            <a:r>
              <a:rPr lang="en-US" sz="2800" b="1" dirty="0">
                <a:latin typeface="Times New Roman"/>
                <a:cs typeface="Times New Roman"/>
              </a:rPr>
              <a:t>labor-intensive manufacturing</a:t>
            </a:r>
            <a:r>
              <a:rPr lang="en-US" sz="2800" dirty="0">
                <a:latin typeface="Times New Roman"/>
                <a:cs typeface="Times New Roman"/>
              </a:rPr>
              <a:t>, agro-industry and service provision.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50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64072"/>
            <a:ext cx="7853054" cy="1332932"/>
          </a:xfrm>
        </p:spPr>
        <p:txBody>
          <a:bodyPr/>
          <a:lstStyle/>
          <a:p>
            <a:r>
              <a:rPr lang="en-US" sz="4000" dirty="0">
                <a:latin typeface="Times New Roman"/>
                <a:cs typeface="Times New Roman"/>
              </a:rPr>
              <a:t>Unemployment and sustainable Economic Growth</a:t>
            </a:r>
            <a:endParaRPr lang="en-US" sz="4000" dirty="0"/>
          </a:p>
        </p:txBody>
      </p:sp>
      <p:pic>
        <p:nvPicPr>
          <p:cNvPr id="5" name="Content Placeholder 4" descr="photoSugar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19" b="-62419"/>
          <a:stretch>
            <a:fillRect/>
          </a:stretch>
        </p:blipFill>
        <p:spPr>
          <a:xfrm>
            <a:off x="4826522" y="545433"/>
            <a:ext cx="3840163" cy="63125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5"/>
            <a:ext cx="3840480" cy="4499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Factor markets will have need to be reformed to encourage the use of </a:t>
            </a:r>
            <a:r>
              <a:rPr lang="en-US" sz="2800" b="1" dirty="0">
                <a:latin typeface="Times New Roman"/>
                <a:cs typeface="Times New Roman"/>
              </a:rPr>
              <a:t>labor-intensive production techniques</a:t>
            </a:r>
            <a:r>
              <a:rPr lang="en-US" sz="2800" dirty="0">
                <a:latin typeface="Times New Roman"/>
                <a:cs typeface="Times New Roman"/>
              </a:rPr>
              <a:t>, in contrast to current policies, which favor </a:t>
            </a:r>
            <a:r>
              <a:rPr lang="en-US" sz="2800" b="1" dirty="0">
                <a:latin typeface="Times New Roman"/>
                <a:cs typeface="Times New Roman"/>
              </a:rPr>
              <a:t>capital-intensive techniques </a:t>
            </a:r>
          </a:p>
        </p:txBody>
      </p:sp>
    </p:spTree>
    <p:extLst>
      <p:ext uri="{BB962C8B-B14F-4D97-AF65-F5344CB8AC3E}">
        <p14:creationId xmlns:p14="http://schemas.microsoft.com/office/powerpoint/2010/main" val="114531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Conclusion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There are </a:t>
            </a:r>
            <a:r>
              <a:rPr lang="en-US" sz="3200" b="1" dirty="0">
                <a:latin typeface="Times New Roman"/>
                <a:cs typeface="Times New Roman"/>
              </a:rPr>
              <a:t>no easy solutions </a:t>
            </a:r>
            <a:r>
              <a:rPr lang="en-US" sz="3200" dirty="0">
                <a:latin typeface="Times New Roman"/>
                <a:cs typeface="Times New Roman"/>
              </a:rPr>
              <a:t>to the problem of rising unemployment rates in Africa 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In order to bring about change and find a solution, the States of the continent need to </a:t>
            </a:r>
            <a:r>
              <a:rPr lang="en-US" sz="3200" b="1" dirty="0">
                <a:latin typeface="Times New Roman"/>
                <a:cs typeface="Times New Roman"/>
              </a:rPr>
              <a:t>unite and include employment as a part of the growth strategy </a:t>
            </a:r>
            <a:r>
              <a:rPr lang="en-US" sz="3200" dirty="0">
                <a:latin typeface="Times New Roman"/>
                <a:cs typeface="Times New Roman"/>
              </a:rPr>
              <a:t>for every African country. </a:t>
            </a:r>
            <a:endParaRPr lang="en-US" sz="3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186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/>
                <a:cs typeface="Times New Roman"/>
              </a:rPr>
              <a:t>The End 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9275" y="4489216"/>
            <a:ext cx="8056563" cy="11820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African Union Commission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November 23, 2011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503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9520"/>
            <a:ext cx="8042276" cy="91796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Unemployment Figures in Africa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9309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Unemployment Figures in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1" r="-16151"/>
          <a:stretch>
            <a:fillRect/>
          </a:stretch>
        </p:blipFill>
        <p:spPr>
          <a:xfrm>
            <a:off x="-920069" y="1156884"/>
            <a:ext cx="11118585" cy="52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6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Unemployment Figures </a:t>
            </a:r>
            <a:r>
              <a:rPr lang="en-US" dirty="0" smtClean="0">
                <a:latin typeface="Times New Roman"/>
                <a:cs typeface="Times New Roman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6326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In </a:t>
            </a:r>
            <a:r>
              <a:rPr lang="en-US" sz="2800" b="1" dirty="0" smtClean="0">
                <a:latin typeface="Times New Roman"/>
                <a:cs typeface="Times New Roman"/>
              </a:rPr>
              <a:t>2009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>
                <a:latin typeface="Times New Roman"/>
                <a:cs typeface="Times New Roman"/>
              </a:rPr>
              <a:t>the youth unemployment rate in North Africa amounted to </a:t>
            </a:r>
            <a:r>
              <a:rPr lang="en-GB" sz="2800" b="1" dirty="0">
                <a:latin typeface="Times New Roman"/>
                <a:cs typeface="Times New Roman"/>
              </a:rPr>
              <a:t>23.7%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GB" sz="2800" dirty="0">
                <a:latin typeface="Times New Roman"/>
                <a:cs typeface="Times New Roman"/>
              </a:rPr>
              <a:t>In sub- Saharan </a:t>
            </a:r>
            <a:r>
              <a:rPr lang="en-GB" sz="2800" dirty="0" smtClean="0">
                <a:latin typeface="Times New Roman"/>
                <a:cs typeface="Times New Roman"/>
              </a:rPr>
              <a:t>Africa,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60%</a:t>
            </a:r>
            <a:r>
              <a:rPr lang="en-US" sz="2800" dirty="0">
                <a:latin typeface="Times New Roman"/>
                <a:cs typeface="Times New Roman"/>
              </a:rPr>
              <a:t> of the unemployed are youth, and an average of </a:t>
            </a:r>
            <a:r>
              <a:rPr lang="en-US" sz="2800" b="1" dirty="0">
                <a:latin typeface="Times New Roman"/>
                <a:cs typeface="Times New Roman"/>
              </a:rPr>
              <a:t>72%</a:t>
            </a:r>
            <a:r>
              <a:rPr lang="en-US" sz="2800" dirty="0">
                <a:latin typeface="Times New Roman"/>
                <a:cs typeface="Times New Roman"/>
              </a:rPr>
              <a:t> of youth live on less than </a:t>
            </a:r>
            <a:r>
              <a:rPr lang="en-US" sz="2800" b="1" dirty="0">
                <a:latin typeface="Times New Roman"/>
                <a:cs typeface="Times New Roman"/>
              </a:rPr>
              <a:t>US$2</a:t>
            </a:r>
            <a:r>
              <a:rPr lang="en-US" sz="2800" dirty="0">
                <a:latin typeface="Times New Roman"/>
                <a:cs typeface="Times New Roman"/>
              </a:rPr>
              <a:t> a day.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Since the onset of the economic crisis, between 2007 and 2009, youth unemployment increased by </a:t>
            </a:r>
            <a:r>
              <a:rPr lang="en-US" sz="2800" b="1" dirty="0">
                <a:latin typeface="Times New Roman"/>
                <a:cs typeface="Times New Roman"/>
              </a:rPr>
              <a:t>7.8 million </a:t>
            </a:r>
            <a:r>
              <a:rPr lang="en-US" sz="2800" dirty="0">
                <a:latin typeface="Times New Roman"/>
                <a:cs typeface="Times New Roman"/>
              </a:rPr>
              <a:t>at the global level (1.2 million in 2007/08 and 6.6 million in 2008/09).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436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/>
                <a:cs typeface="Times New Roman"/>
              </a:rPr>
              <a:t>Unemployment </a:t>
            </a:r>
            <a:r>
              <a:rPr lang="en-US" sz="4000" dirty="0" smtClean="0">
                <a:latin typeface="Times New Roman"/>
                <a:cs typeface="Times New Roman"/>
              </a:rPr>
              <a:t>Figures in South Africa </a:t>
            </a:r>
            <a:endParaRPr lang="en-US" sz="4000" dirty="0"/>
          </a:p>
        </p:txBody>
      </p:sp>
      <p:pic>
        <p:nvPicPr>
          <p:cNvPr id="4" name="Content Placeholder 3" descr="Screen shot 2011-11-15 at 11.15.33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6" b="-2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5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 New Roman"/>
                <a:cs typeface="Times New Roman"/>
              </a:rPr>
              <a:t>Unemployment Figures in </a:t>
            </a:r>
            <a:r>
              <a:rPr lang="en-US" sz="4800" dirty="0" smtClean="0">
                <a:latin typeface="Times New Roman"/>
                <a:cs typeface="Times New Roman"/>
              </a:rPr>
              <a:t>North Africa (2008)</a:t>
            </a:r>
            <a:endParaRPr lang="en-US" dirty="0"/>
          </a:p>
        </p:txBody>
      </p:sp>
      <p:pic>
        <p:nvPicPr>
          <p:cNvPr id="4" name="Content Placeholder 3" descr="EgyptUnemploymentR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95" b="9995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25734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/>
                <a:cs typeface="Times New Roman"/>
              </a:rPr>
              <a:t>Unemployment Figures in </a:t>
            </a:r>
            <a:r>
              <a:rPr lang="en-US" sz="4400" dirty="0" smtClean="0">
                <a:latin typeface="Times New Roman"/>
                <a:cs typeface="Times New Roman"/>
              </a:rPr>
              <a:t>West Africa 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94592"/>
              </p:ext>
            </p:extLst>
          </p:nvPr>
        </p:nvGraphicFramePr>
        <p:xfrm>
          <a:off x="549275" y="1600200"/>
          <a:ext cx="7774314" cy="33920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719"/>
                <a:gridCol w="1295719"/>
                <a:gridCol w="1295719"/>
                <a:gridCol w="1295719"/>
                <a:gridCol w="1295719"/>
                <a:gridCol w="1295719"/>
              </a:tblGrid>
              <a:tr h="861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Country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  <a:latin typeface="Times New Roman"/>
                          <a:cs typeface="Times New Roman"/>
                        </a:rPr>
                        <a:t>Total Pop in Millions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% of youth (0-14)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% of youth (15-24)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% of youth (25-29)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Unemployed youth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8436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Times New Roman"/>
                          <a:cs typeface="Times New Roman"/>
                        </a:rPr>
                        <a:t>Cote d'Ivore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45.10%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22%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7.60%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31%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843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Liberia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44.80%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19.70%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7.50%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88%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84366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800" u="none" strike="noStrike">
                          <a:effectLst/>
                          <a:latin typeface="Times New Roman"/>
                          <a:cs typeface="Times New Roman"/>
                        </a:rPr>
                        <a:t>Sierra leone</a:t>
                      </a:r>
                      <a:endParaRPr lang="es-ES_tradnl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5.5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43.40%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18.80%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7.30%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975" y="5746699"/>
            <a:ext cx="581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United Nations Office in West Africa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41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679</TotalTime>
  <Words>1372</Words>
  <Application>Microsoft Macintosh PowerPoint</Application>
  <PresentationFormat>On-screen Show (4:3)</PresentationFormat>
  <Paragraphs>142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Breeze</vt:lpstr>
      <vt:lpstr>The Unemployment Factor</vt:lpstr>
      <vt:lpstr>Outline</vt:lpstr>
      <vt:lpstr>Unemployment Figures in Africa </vt:lpstr>
      <vt:lpstr>Unemployment Figures in Africa </vt:lpstr>
      <vt:lpstr>Unemployment Figures in Africa </vt:lpstr>
      <vt:lpstr>Unemployment Figures …</vt:lpstr>
      <vt:lpstr>Unemployment Figures in South Africa </vt:lpstr>
      <vt:lpstr>Unemployment Figures in North Africa (2008)</vt:lpstr>
      <vt:lpstr>Unemployment Figures in West Africa </vt:lpstr>
      <vt:lpstr>Unemployment Figures in East Africa (Ethiopia)</vt:lpstr>
      <vt:lpstr>Unemployment Figures in Africa </vt:lpstr>
      <vt:lpstr>Causes of Unemployment </vt:lpstr>
      <vt:lpstr>Causes …</vt:lpstr>
      <vt:lpstr>Causes … </vt:lpstr>
      <vt:lpstr>Causes…</vt:lpstr>
      <vt:lpstr>Causes …</vt:lpstr>
      <vt:lpstr>Causes …</vt:lpstr>
      <vt:lpstr>Causes of Unemployment </vt:lpstr>
      <vt:lpstr>Causes …</vt:lpstr>
      <vt:lpstr>Causes of Unemployment </vt:lpstr>
      <vt:lpstr>Causes …</vt:lpstr>
      <vt:lpstr>Causes of Unemployment </vt:lpstr>
      <vt:lpstr>Solutions to the Unemployment problem </vt:lpstr>
      <vt:lpstr>Solutions to the Unemployment problem </vt:lpstr>
      <vt:lpstr>Solutions …</vt:lpstr>
      <vt:lpstr>Solutions …</vt:lpstr>
      <vt:lpstr>Solutions …</vt:lpstr>
      <vt:lpstr>Solutions …</vt:lpstr>
      <vt:lpstr>Solutions …</vt:lpstr>
      <vt:lpstr>Solutions …</vt:lpstr>
      <vt:lpstr>Solutions …</vt:lpstr>
      <vt:lpstr>Solutions …</vt:lpstr>
      <vt:lpstr>Solutions …</vt:lpstr>
      <vt:lpstr>Solutions …</vt:lpstr>
      <vt:lpstr>Unemployment and sustainable Economic Growth</vt:lpstr>
      <vt:lpstr>Unemployment and sustainable Economic Growth</vt:lpstr>
      <vt:lpstr>Conclusion </vt:lpstr>
      <vt:lpstr>The End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Unemployment Factor</dc:title>
  <dc:creator>elias demena</dc:creator>
  <cp:lastModifiedBy>elias demena</cp:lastModifiedBy>
  <cp:revision>37</cp:revision>
  <dcterms:created xsi:type="dcterms:W3CDTF">2011-11-10T03:23:25Z</dcterms:created>
  <dcterms:modified xsi:type="dcterms:W3CDTF">2011-11-22T16:04:48Z</dcterms:modified>
</cp:coreProperties>
</file>