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2" r:id="rId7"/>
    <p:sldId id="264" r:id="rId8"/>
    <p:sldId id="263" r:id="rId9"/>
    <p:sldId id="266" r:id="rId10"/>
    <p:sldId id="268" r:id="rId11"/>
    <p:sldId id="270"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89" d="100"/>
          <a:sy n="89" d="100"/>
        </p:scale>
        <p:origin x="-846" y="702"/>
      </p:cViewPr>
      <p:guideLst>
        <p:guide orient="horz" pos="2160"/>
        <p:guide pos="2880"/>
      </p:guideLst>
    </p:cSldViewPr>
  </p:slideViewPr>
  <p:outlineViewPr>
    <p:cViewPr>
      <p:scale>
        <a:sx n="33" d="100"/>
        <a:sy n="33" d="100"/>
      </p:scale>
      <p:origin x="0" y="591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87EC0F-32BC-4050-9F53-BA181EC681B6}" type="datetimeFigureOut">
              <a:rPr lang="en-ZW" smtClean="0"/>
              <a:t>11/24/2011</a:t>
            </a:fld>
            <a:endParaRPr lang="en-ZW"/>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789707-595F-4022-A857-1D6AC3246332}" type="slidenum">
              <a:rPr lang="en-ZW" smtClean="0"/>
              <a:t>‹#›</a:t>
            </a:fld>
            <a:endParaRPr lang="en-ZW"/>
          </a:p>
        </p:txBody>
      </p:sp>
    </p:spTree>
    <p:extLst>
      <p:ext uri="{BB962C8B-B14F-4D97-AF65-F5344CB8AC3E}">
        <p14:creationId xmlns:p14="http://schemas.microsoft.com/office/powerpoint/2010/main" val="4283470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a:p>
        </p:txBody>
      </p:sp>
      <p:sp>
        <p:nvSpPr>
          <p:cNvPr id="4" name="Slide Number Placeholder 3"/>
          <p:cNvSpPr>
            <a:spLocks noGrp="1"/>
          </p:cNvSpPr>
          <p:nvPr>
            <p:ph type="sldNum" sz="quarter" idx="10"/>
          </p:nvPr>
        </p:nvSpPr>
        <p:spPr/>
        <p:txBody>
          <a:bodyPr/>
          <a:lstStyle/>
          <a:p>
            <a:fld id="{97789707-595F-4022-A857-1D6AC3246332}" type="slidenum">
              <a:rPr lang="en-ZW" smtClean="0"/>
              <a:t>1</a:t>
            </a:fld>
            <a:endParaRPr lang="en-ZW"/>
          </a:p>
        </p:txBody>
      </p:sp>
    </p:spTree>
    <p:extLst>
      <p:ext uri="{BB962C8B-B14F-4D97-AF65-F5344CB8AC3E}">
        <p14:creationId xmlns:p14="http://schemas.microsoft.com/office/powerpoint/2010/main" val="4071869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97789707-595F-4022-A857-1D6AC3246332}" type="slidenum">
              <a:rPr lang="en-ZW" smtClean="0"/>
              <a:t>3</a:t>
            </a:fld>
            <a:endParaRPr lang="en-ZW"/>
          </a:p>
        </p:txBody>
      </p:sp>
    </p:spTree>
    <p:extLst>
      <p:ext uri="{BB962C8B-B14F-4D97-AF65-F5344CB8AC3E}">
        <p14:creationId xmlns:p14="http://schemas.microsoft.com/office/powerpoint/2010/main" val="305654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p>
            <a:fld id="{19D353B8-E19E-4320-9388-E28E5806F3B6}" type="datetimeFigureOut">
              <a:rPr lang="en-ZW" smtClean="0"/>
              <a:t>11/24/2011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185180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19D353B8-E19E-4320-9388-E28E5806F3B6}" type="datetimeFigureOut">
              <a:rPr lang="en-ZW" smtClean="0"/>
              <a:t>11/24/2011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103884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19D353B8-E19E-4320-9388-E28E5806F3B6}" type="datetimeFigureOut">
              <a:rPr lang="en-ZW" smtClean="0"/>
              <a:t>11/24/2011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1335666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19D353B8-E19E-4320-9388-E28E5806F3B6}" type="datetimeFigureOut">
              <a:rPr lang="en-ZW" smtClean="0"/>
              <a:t>11/24/2011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2884308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D353B8-E19E-4320-9388-E28E5806F3B6}" type="datetimeFigureOut">
              <a:rPr lang="en-ZW" smtClean="0"/>
              <a:t>11/24/2011</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34889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4"/>
          <p:cNvSpPr>
            <a:spLocks noGrp="1"/>
          </p:cNvSpPr>
          <p:nvPr>
            <p:ph type="dt" sz="half" idx="10"/>
          </p:nvPr>
        </p:nvSpPr>
        <p:spPr/>
        <p:txBody>
          <a:bodyPr/>
          <a:lstStyle/>
          <a:p>
            <a:fld id="{19D353B8-E19E-4320-9388-E28E5806F3B6}" type="datetimeFigureOut">
              <a:rPr lang="en-ZW" smtClean="0"/>
              <a:t>11/24/2011</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1186482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6"/>
          <p:cNvSpPr>
            <a:spLocks noGrp="1"/>
          </p:cNvSpPr>
          <p:nvPr>
            <p:ph type="dt" sz="half" idx="10"/>
          </p:nvPr>
        </p:nvSpPr>
        <p:spPr/>
        <p:txBody>
          <a:bodyPr/>
          <a:lstStyle/>
          <a:p>
            <a:fld id="{19D353B8-E19E-4320-9388-E28E5806F3B6}" type="datetimeFigureOut">
              <a:rPr lang="en-ZW" smtClean="0"/>
              <a:t>11/24/2011</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2519957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2"/>
          <p:cNvSpPr>
            <a:spLocks noGrp="1"/>
          </p:cNvSpPr>
          <p:nvPr>
            <p:ph type="dt" sz="half" idx="10"/>
          </p:nvPr>
        </p:nvSpPr>
        <p:spPr/>
        <p:txBody>
          <a:bodyPr/>
          <a:lstStyle/>
          <a:p>
            <a:fld id="{19D353B8-E19E-4320-9388-E28E5806F3B6}" type="datetimeFigureOut">
              <a:rPr lang="en-ZW" smtClean="0"/>
              <a:t>11/24/2011</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233846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353B8-E19E-4320-9388-E28E5806F3B6}" type="datetimeFigureOut">
              <a:rPr lang="en-ZW" smtClean="0"/>
              <a:t>11/24/2011</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461035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353B8-E19E-4320-9388-E28E5806F3B6}" type="datetimeFigureOut">
              <a:rPr lang="en-ZW" smtClean="0"/>
              <a:t>11/24/2011</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2618371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353B8-E19E-4320-9388-E28E5806F3B6}" type="datetimeFigureOut">
              <a:rPr lang="en-ZW" smtClean="0"/>
              <a:t>11/24/2011</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6F45178-39E6-4085-9C61-9DC370DBF630}" type="slidenum">
              <a:rPr lang="en-ZW" smtClean="0"/>
              <a:t>‹#›</a:t>
            </a:fld>
            <a:endParaRPr lang="en-ZW"/>
          </a:p>
        </p:txBody>
      </p:sp>
    </p:spTree>
    <p:extLst>
      <p:ext uri="{BB962C8B-B14F-4D97-AF65-F5344CB8AC3E}">
        <p14:creationId xmlns:p14="http://schemas.microsoft.com/office/powerpoint/2010/main" val="198254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353B8-E19E-4320-9388-E28E5806F3B6}" type="datetimeFigureOut">
              <a:rPr lang="en-ZW" smtClean="0"/>
              <a:t>11/24/2011</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F45178-39E6-4085-9C61-9DC370DBF630}" type="slidenum">
              <a:rPr lang="en-ZW" smtClean="0"/>
              <a:t>‹#›</a:t>
            </a:fld>
            <a:endParaRPr lang="en-ZW"/>
          </a:p>
        </p:txBody>
      </p:sp>
    </p:spTree>
    <p:extLst>
      <p:ext uri="{BB962C8B-B14F-4D97-AF65-F5344CB8AC3E}">
        <p14:creationId xmlns:p14="http://schemas.microsoft.com/office/powerpoint/2010/main" val="287218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495800"/>
            <a:ext cx="6400800" cy="1524000"/>
          </a:xfrm>
        </p:spPr>
        <p:txBody>
          <a:bodyPr numCol="2">
            <a:normAutofit lnSpcReduction="10000"/>
          </a:bodyPr>
          <a:lstStyle/>
          <a:p>
            <a:pPr algn="just"/>
            <a:r>
              <a:rPr lang="en-ZW" sz="1800" b="1" dirty="0" smtClean="0"/>
              <a:t>Second Congress of African         Economists, Abidjan, Cote d’ Ivoire</a:t>
            </a:r>
          </a:p>
          <a:p>
            <a:pPr algn="just"/>
            <a:r>
              <a:rPr lang="en-ZW" sz="1800" b="1" u="sng" dirty="0" smtClean="0"/>
              <a:t>November 24-26, 2011</a:t>
            </a:r>
          </a:p>
          <a:p>
            <a:pPr algn="just"/>
            <a:endParaRPr lang="en-ZW" sz="1800" b="1" u="sng" dirty="0"/>
          </a:p>
          <a:p>
            <a:pPr algn="just"/>
            <a:r>
              <a:rPr lang="en-ZW" sz="2600" b="1" dirty="0" smtClean="0"/>
              <a:t>             </a:t>
            </a:r>
            <a:r>
              <a:rPr lang="en-ZW" sz="1800" b="1" dirty="0" smtClean="0"/>
              <a:t>Olivia Muza</a:t>
            </a:r>
          </a:p>
          <a:p>
            <a:pPr algn="just"/>
            <a:endParaRPr lang="en-ZW" sz="1800" b="1" u="sng" dirty="0"/>
          </a:p>
          <a:p>
            <a:r>
              <a:rPr lang="en-ZW" sz="1800" b="1" u="sng" dirty="0" smtClean="0"/>
              <a:t>Consultant</a:t>
            </a:r>
          </a:p>
          <a:p>
            <a:pPr algn="just"/>
            <a:endParaRPr lang="en-ZW" sz="1800" b="1" u="sng" dirty="0" smtClean="0"/>
          </a:p>
          <a:p>
            <a:pPr lvl="8" algn="just"/>
            <a:endParaRPr lang="en-ZW" sz="600" b="1" dirty="0"/>
          </a:p>
        </p:txBody>
      </p:sp>
      <p:sp>
        <p:nvSpPr>
          <p:cNvPr id="5" name="Title 4"/>
          <p:cNvSpPr>
            <a:spLocks noGrp="1"/>
          </p:cNvSpPr>
          <p:nvPr>
            <p:ph type="ctrTitle"/>
          </p:nvPr>
        </p:nvSpPr>
        <p:spPr/>
        <p:txBody>
          <a:bodyPr>
            <a:normAutofit/>
          </a:bodyPr>
          <a:lstStyle/>
          <a:p>
            <a:pPr algn="just"/>
            <a:r>
              <a:rPr lang="en-ZW" sz="2800" b="1" dirty="0" smtClean="0"/>
              <a:t>Employment policy, global crisis, climate change and poverty: Africa’s conundrum of competing dimensions, dynamics and priorities?</a:t>
            </a:r>
            <a:endParaRPr lang="en-ZW" sz="2800" b="1" dirty="0"/>
          </a:p>
        </p:txBody>
      </p:sp>
    </p:spTree>
    <p:extLst>
      <p:ext uri="{BB962C8B-B14F-4D97-AF65-F5344CB8AC3E}">
        <p14:creationId xmlns:p14="http://schemas.microsoft.com/office/powerpoint/2010/main" val="2188415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algn="l"/>
            <a:r>
              <a:rPr lang="en-ZW" dirty="0" smtClean="0"/>
              <a:t/>
            </a:r>
            <a:br>
              <a:rPr lang="en-ZW" dirty="0" smtClean="0"/>
            </a:br>
            <a:r>
              <a:rPr lang="en-ZW" dirty="0" smtClean="0"/>
              <a:t/>
            </a:r>
            <a:br>
              <a:rPr lang="en-ZW" dirty="0" smtClean="0"/>
            </a:br>
            <a:r>
              <a:rPr lang="en-ZW" sz="3200" b="1" dirty="0" smtClean="0"/>
              <a:t>Africa’s </a:t>
            </a:r>
            <a:r>
              <a:rPr lang="en-ZW" sz="3200" b="1" dirty="0"/>
              <a:t>epochal development, next generation warfare and recommendations for policy</a:t>
            </a:r>
            <a:r>
              <a:rPr lang="en-ZW" dirty="0" smtClean="0"/>
              <a:t/>
            </a:r>
            <a:br>
              <a:rPr lang="en-ZW" dirty="0" smtClean="0"/>
            </a:br>
            <a:endParaRPr lang="en-ZW"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4336213"/>
              </p:ext>
            </p:extLst>
          </p:nvPr>
        </p:nvGraphicFramePr>
        <p:xfrm>
          <a:off x="152400" y="1371599"/>
          <a:ext cx="8305800" cy="5108525"/>
        </p:xfrm>
        <a:graphic>
          <a:graphicData uri="http://schemas.openxmlformats.org/drawingml/2006/table">
            <a:tbl>
              <a:tblPr firstRow="1" bandRow="1">
                <a:tableStyleId>{3C2FFA5D-87B4-456A-9821-1D502468CF0F}</a:tableStyleId>
              </a:tblPr>
              <a:tblGrid>
                <a:gridCol w="2076450"/>
                <a:gridCol w="6229350"/>
              </a:tblGrid>
              <a:tr h="339960">
                <a:tc>
                  <a:txBody>
                    <a:bodyPr/>
                    <a:lstStyle/>
                    <a:p>
                      <a:r>
                        <a:rPr lang="en-ZW" dirty="0" smtClean="0"/>
                        <a:t>Recommendation</a:t>
                      </a:r>
                      <a:endParaRPr lang="en-ZW" dirty="0"/>
                    </a:p>
                  </a:txBody>
                  <a:tcPr/>
                </a:tc>
                <a:tc>
                  <a:txBody>
                    <a:bodyPr/>
                    <a:lstStyle/>
                    <a:p>
                      <a:r>
                        <a:rPr lang="en-ZW" dirty="0" smtClean="0"/>
                        <a:t>Policy Options</a:t>
                      </a:r>
                      <a:endParaRPr lang="en-ZW" dirty="0"/>
                    </a:p>
                  </a:txBody>
                  <a:tcPr/>
                </a:tc>
              </a:tr>
              <a:tr h="7194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b="1" kern="1200" dirty="0" smtClean="0">
                          <a:effectLst/>
                        </a:rPr>
                        <a:t>4, Climate migrants/climate refugees/ immigrants</a:t>
                      </a:r>
                      <a:r>
                        <a:rPr lang="en-ZW" sz="1800" b="1" kern="1200" baseline="0" dirty="0" smtClean="0">
                          <a:effectLst/>
                        </a:rPr>
                        <a:t> policies</a:t>
                      </a:r>
                      <a:endParaRPr lang="en-ZW"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ZW" sz="1800" b="0" kern="1200" dirty="0" smtClean="0">
                          <a:effectLst/>
                        </a:rPr>
                        <a:t>Integration</a:t>
                      </a:r>
                      <a:r>
                        <a:rPr lang="en-ZW" sz="1800" b="0" kern="1200" baseline="0" dirty="0" smtClean="0">
                          <a:effectLst/>
                        </a:rPr>
                        <a:t> and re-integration, p</a:t>
                      </a:r>
                      <a:r>
                        <a:rPr lang="en-ZW" sz="1800" b="0" kern="1200" dirty="0" smtClean="0">
                          <a:effectLst/>
                        </a:rPr>
                        <a:t>romoting </a:t>
                      </a:r>
                      <a:r>
                        <a:rPr lang="en-ZW" sz="1800" b="0" kern="1200" dirty="0" smtClean="0">
                          <a:effectLst/>
                        </a:rPr>
                        <a:t>immigrants </a:t>
                      </a:r>
                      <a:r>
                        <a:rPr lang="en-ZW" sz="1800" b="0" kern="1200" dirty="0" smtClean="0">
                          <a:effectLst/>
                        </a:rPr>
                        <a:t>businesses, mainly</a:t>
                      </a:r>
                      <a:r>
                        <a:rPr lang="en-ZW" sz="1800" b="0" kern="1200" baseline="0" dirty="0" smtClean="0">
                          <a:effectLst/>
                        </a:rPr>
                        <a:t> m</a:t>
                      </a:r>
                      <a:r>
                        <a:rPr lang="en-ZW" sz="1800" b="0" kern="1200" dirty="0" smtClean="0">
                          <a:effectLst/>
                        </a:rPr>
                        <a:t>otivated, hardworking and creative people</a:t>
                      </a:r>
                      <a:endParaRPr lang="en-ZW" b="0" dirty="0" smtClean="0">
                        <a:effectLst/>
                      </a:endParaRPr>
                    </a:p>
                    <a:p>
                      <a:pPr algn="just"/>
                      <a:endParaRPr lang="en-ZW" b="0" dirty="0"/>
                    </a:p>
                  </a:txBody>
                  <a:tcPr/>
                </a:tc>
              </a:tr>
              <a:tr h="5949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b="1" kern="1200" dirty="0" smtClean="0">
                          <a:effectLst/>
                        </a:rPr>
                        <a:t>5, Informal economy expansion and maintenance</a:t>
                      </a:r>
                      <a:endParaRPr lang="en-ZW"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kern="1200" dirty="0" smtClean="0">
                          <a:effectLst/>
                        </a:rPr>
                        <a:t>Reduction of decent </a:t>
                      </a:r>
                      <a:r>
                        <a:rPr lang="en-ZW" sz="1800" kern="1200" dirty="0" smtClean="0">
                          <a:effectLst/>
                        </a:rPr>
                        <a:t>work deficits</a:t>
                      </a:r>
                      <a:endParaRPr lang="en-ZW" dirty="0" smtClean="0">
                        <a:effectLst/>
                      </a:endParaRPr>
                    </a:p>
                    <a:p>
                      <a:endParaRPr lang="en-ZW" dirty="0"/>
                    </a:p>
                  </a:txBody>
                  <a:tcPr/>
                </a:tc>
              </a:tr>
              <a:tr h="7315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b="1" kern="1200" dirty="0" smtClean="0">
                          <a:effectLst/>
                        </a:rPr>
                        <a:t>6,</a:t>
                      </a:r>
                      <a:r>
                        <a:rPr lang="en-ZW" sz="1800" b="1" kern="1200" baseline="0" dirty="0" smtClean="0">
                          <a:effectLst/>
                        </a:rPr>
                        <a:t> </a:t>
                      </a:r>
                      <a:r>
                        <a:rPr lang="en-ZW" sz="1800" b="1" kern="1200" dirty="0" smtClean="0">
                          <a:effectLst/>
                        </a:rPr>
                        <a:t>Promoting </a:t>
                      </a:r>
                      <a:r>
                        <a:rPr lang="en-ZW" sz="1800" b="1" kern="1200" dirty="0" smtClean="0">
                          <a:effectLst/>
                        </a:rPr>
                        <a:t>SMEs</a:t>
                      </a:r>
                      <a:endParaRPr lang="en-ZW"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kern="1200" dirty="0" smtClean="0">
                          <a:effectLst/>
                        </a:rPr>
                        <a:t>Credit </a:t>
                      </a:r>
                      <a:r>
                        <a:rPr lang="en-ZW" sz="1800" kern="1200" dirty="0" smtClean="0">
                          <a:effectLst/>
                        </a:rPr>
                        <a:t>facilities, information and infrastructure</a:t>
                      </a:r>
                      <a:endParaRPr lang="en-ZW" dirty="0" smtClean="0"/>
                    </a:p>
                    <a:p>
                      <a:endParaRPr lang="en-ZW" dirty="0"/>
                    </a:p>
                  </a:txBody>
                  <a:tcPr/>
                </a:tc>
              </a:tr>
              <a:tr h="7194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b="1" kern="1200" dirty="0" smtClean="0">
                          <a:effectLst/>
                        </a:rPr>
                        <a:t>7, Strengthening </a:t>
                      </a:r>
                      <a:r>
                        <a:rPr lang="en-ZW" sz="1800" b="1" kern="1200" dirty="0" smtClean="0">
                          <a:effectLst/>
                        </a:rPr>
                        <a:t>labour unions-</a:t>
                      </a:r>
                      <a:endParaRPr lang="en-ZW"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sz="1800" kern="1200" dirty="0" smtClean="0">
                          <a:effectLst/>
                        </a:rPr>
                        <a:t>Case study of South Africa: well developed trade unions </a:t>
                      </a:r>
                      <a:endParaRPr lang="en-ZW" dirty="0" smtClean="0">
                        <a:effectLst/>
                      </a:endParaRPr>
                    </a:p>
                    <a:p>
                      <a:endParaRPr lang="en-ZW" dirty="0"/>
                    </a:p>
                  </a:txBody>
                  <a:tcPr/>
                </a:tc>
              </a:tr>
              <a:tr h="7194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W" b="1" dirty="0" smtClean="0"/>
                        <a:t>8, Opening up exploration, drilling and resource extraction</a:t>
                      </a:r>
                      <a:endParaRPr lang="en-ZW" b="1" dirty="0"/>
                    </a:p>
                  </a:txBody>
                  <a:tcPr/>
                </a:tc>
                <a:tc>
                  <a:txBody>
                    <a:bodyPr/>
                    <a:lstStyle/>
                    <a:p>
                      <a:pPr algn="just"/>
                      <a:r>
                        <a:rPr lang="en-ZW" dirty="0" smtClean="0"/>
                        <a:t>Creating thousands of jobs, significantly increase economic growth</a:t>
                      </a:r>
                      <a:r>
                        <a:rPr lang="en-ZW" baseline="0" dirty="0" smtClean="0"/>
                        <a:t> and do wonders for the country’s BOP, reducing oil imports dramatically i.e. </a:t>
                      </a:r>
                      <a:r>
                        <a:rPr lang="en-ZW" baseline="0" dirty="0" err="1" smtClean="0"/>
                        <a:t>Bakken</a:t>
                      </a:r>
                      <a:r>
                        <a:rPr lang="en-ZW" baseline="0" dirty="0" smtClean="0"/>
                        <a:t> in North Dakota has already given that state low unemployment rate in the country</a:t>
                      </a:r>
                      <a:endParaRPr lang="en-ZW" dirty="0"/>
                    </a:p>
                  </a:txBody>
                  <a:tcPr/>
                </a:tc>
              </a:tr>
            </a:tbl>
          </a:graphicData>
        </a:graphic>
      </p:graphicFrame>
    </p:spTree>
    <p:extLst>
      <p:ext uri="{BB962C8B-B14F-4D97-AF65-F5344CB8AC3E}">
        <p14:creationId xmlns:p14="http://schemas.microsoft.com/office/powerpoint/2010/main" val="3306777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Autofit/>
          </a:bodyPr>
          <a:lstStyle/>
          <a:p>
            <a:pPr algn="just"/>
            <a:r>
              <a:rPr lang="en-ZW" sz="2800" b="1" dirty="0" smtClean="0"/>
              <a:t>Africa’s epochal </a:t>
            </a:r>
            <a:r>
              <a:rPr lang="en-ZW" sz="2800" b="1" dirty="0" smtClean="0"/>
              <a:t>development, next generation warfare and recommendations for policy</a:t>
            </a:r>
            <a:endParaRPr lang="en-ZW" sz="2800" b="1" dirty="0"/>
          </a:p>
        </p:txBody>
      </p:sp>
      <p:sp>
        <p:nvSpPr>
          <p:cNvPr id="3" name="Content Placeholder 2"/>
          <p:cNvSpPr>
            <a:spLocks noGrp="1"/>
          </p:cNvSpPr>
          <p:nvPr>
            <p:ph idx="1"/>
          </p:nvPr>
        </p:nvSpPr>
        <p:spPr>
          <a:xfrm>
            <a:off x="457200" y="1295400"/>
            <a:ext cx="8229600" cy="5486400"/>
          </a:xfrm>
        </p:spPr>
        <p:txBody>
          <a:bodyPr>
            <a:normAutofit/>
          </a:bodyPr>
          <a:lstStyle/>
          <a:p>
            <a:endParaRPr lang="en-ZW" dirty="0" smtClean="0"/>
          </a:p>
          <a:p>
            <a:pPr marL="0" indent="0">
              <a:buNone/>
            </a:pPr>
            <a:endParaRPr lang="en-ZW" dirty="0" smtClean="0"/>
          </a:p>
          <a:p>
            <a:pPr marL="0" indent="0">
              <a:buNone/>
            </a:pPr>
            <a:endParaRPr lang="en-ZW" dirty="0" smtClean="0"/>
          </a:p>
          <a:p>
            <a:pPr marL="0" indent="0">
              <a:buNone/>
            </a:pPr>
            <a:endParaRPr lang="en-ZW" dirty="0"/>
          </a:p>
        </p:txBody>
      </p:sp>
      <p:graphicFrame>
        <p:nvGraphicFramePr>
          <p:cNvPr id="4" name="Table 3"/>
          <p:cNvGraphicFramePr>
            <a:graphicFrameLocks noGrp="1"/>
          </p:cNvGraphicFramePr>
          <p:nvPr>
            <p:extLst>
              <p:ext uri="{D42A27DB-BD31-4B8C-83A1-F6EECF244321}">
                <p14:modId xmlns:p14="http://schemas.microsoft.com/office/powerpoint/2010/main" val="61322037"/>
              </p:ext>
            </p:extLst>
          </p:nvPr>
        </p:nvGraphicFramePr>
        <p:xfrm>
          <a:off x="609600" y="1295397"/>
          <a:ext cx="7924800" cy="5144519"/>
        </p:xfrm>
        <a:graphic>
          <a:graphicData uri="http://schemas.openxmlformats.org/drawingml/2006/table">
            <a:tbl>
              <a:tblPr firstRow="1" bandRow="1">
                <a:tableStyleId>{3C2FFA5D-87B4-456A-9821-1D502468CF0F}</a:tableStyleId>
              </a:tblPr>
              <a:tblGrid>
                <a:gridCol w="1905000"/>
                <a:gridCol w="6019800"/>
              </a:tblGrid>
              <a:tr h="357359">
                <a:tc>
                  <a:txBody>
                    <a:bodyPr/>
                    <a:lstStyle/>
                    <a:p>
                      <a:r>
                        <a:rPr lang="en-ZW" dirty="0" smtClean="0"/>
                        <a:t>Recommendation</a:t>
                      </a:r>
                      <a:endParaRPr lang="en-ZW" dirty="0"/>
                    </a:p>
                  </a:txBody>
                  <a:tcPr/>
                </a:tc>
                <a:tc>
                  <a:txBody>
                    <a:bodyPr/>
                    <a:lstStyle/>
                    <a:p>
                      <a:r>
                        <a:rPr lang="en-ZW" dirty="0" smtClean="0"/>
                        <a:t>Policy Options</a:t>
                      </a:r>
                      <a:endParaRPr lang="en-ZW" dirty="0"/>
                    </a:p>
                  </a:txBody>
                  <a:tcPr/>
                </a:tc>
              </a:tr>
              <a:tr h="777243">
                <a:tc>
                  <a:txBody>
                    <a:bodyPr/>
                    <a:lstStyle/>
                    <a:p>
                      <a:r>
                        <a:rPr lang="en-ZW" b="1" dirty="0" smtClean="0"/>
                        <a:t>9, Enabling tax environments'</a:t>
                      </a:r>
                      <a:endParaRPr lang="en-ZW" b="1" dirty="0"/>
                    </a:p>
                  </a:txBody>
                  <a:tcPr/>
                </a:tc>
                <a:tc>
                  <a:txBody>
                    <a:bodyPr/>
                    <a:lstStyle/>
                    <a:p>
                      <a:pPr algn="just"/>
                      <a:r>
                        <a:rPr lang="en-ZW" b="0" dirty="0" smtClean="0"/>
                        <a:t>Low taxes produce high</a:t>
                      </a:r>
                      <a:r>
                        <a:rPr lang="en-ZW" b="0" baseline="0" dirty="0" smtClean="0"/>
                        <a:t> growth and high growth encourage entitlements in the long-run</a:t>
                      </a:r>
                    </a:p>
                    <a:p>
                      <a:pPr algn="just"/>
                      <a:endParaRPr lang="en-ZW" b="0" dirty="0"/>
                    </a:p>
                  </a:txBody>
                  <a:tcPr/>
                </a:tc>
              </a:tr>
              <a:tr h="701043">
                <a:tc>
                  <a:txBody>
                    <a:bodyPr/>
                    <a:lstStyle/>
                    <a:p>
                      <a:r>
                        <a:rPr lang="en-ZW" b="1" dirty="0" smtClean="0"/>
                        <a:t>10, A good work ethic</a:t>
                      </a:r>
                      <a:endParaRPr lang="en-ZW" b="1" dirty="0"/>
                    </a:p>
                  </a:txBody>
                  <a:tcPr/>
                </a:tc>
                <a:tc>
                  <a:txBody>
                    <a:bodyPr/>
                    <a:lstStyle/>
                    <a:p>
                      <a:pPr algn="just"/>
                      <a:r>
                        <a:rPr lang="en-ZW" b="0" dirty="0" smtClean="0"/>
                        <a:t>A new</a:t>
                      </a:r>
                      <a:r>
                        <a:rPr lang="en-ZW" b="0" baseline="0" dirty="0" smtClean="0"/>
                        <a:t> generation of workers that work exceptionally well to advance the cause of development</a:t>
                      </a:r>
                      <a:endParaRPr lang="en-ZW" b="0" dirty="0"/>
                    </a:p>
                  </a:txBody>
                  <a:tcPr/>
                </a:tc>
              </a:tr>
              <a:tr h="785876">
                <a:tc>
                  <a:txBody>
                    <a:bodyPr/>
                    <a:lstStyle/>
                    <a:p>
                      <a:pPr algn="l"/>
                      <a:r>
                        <a:rPr lang="en-ZW" b="1" dirty="0" smtClean="0"/>
                        <a:t>11, Manufacturing</a:t>
                      </a:r>
                      <a:endParaRPr lang="en-ZW"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ZW" dirty="0" smtClean="0"/>
                        <a:t>German Model of development</a:t>
                      </a:r>
                      <a:r>
                        <a:rPr lang="en-ZW" baseline="0" dirty="0" smtClean="0"/>
                        <a:t> amid a crisis, focus on technical education, technical institutes, polytechnic apprenticeships, specialise in high-end complex manufacturers products that command a premium price</a:t>
                      </a:r>
                      <a:endParaRPr lang="en-ZW" dirty="0"/>
                    </a:p>
                  </a:txBody>
                  <a:tcPr/>
                </a:tc>
              </a:tr>
              <a:tr h="785876">
                <a:tc>
                  <a:txBody>
                    <a:bodyPr/>
                    <a:lstStyle/>
                    <a:p>
                      <a:r>
                        <a:rPr lang="en-ZW" b="1" dirty="0" smtClean="0"/>
                        <a:t>12, Retraining</a:t>
                      </a:r>
                      <a:endParaRPr lang="en-ZW" b="1" dirty="0"/>
                    </a:p>
                  </a:txBody>
                  <a:tcPr/>
                </a:tc>
                <a:tc>
                  <a:txBody>
                    <a:bodyPr/>
                    <a:lstStyle/>
                    <a:p>
                      <a:r>
                        <a:rPr lang="en-ZW" b="0" dirty="0" smtClean="0"/>
                        <a:t>Retraining</a:t>
                      </a:r>
                      <a:r>
                        <a:rPr lang="en-ZW" b="0" baseline="0" dirty="0" smtClean="0"/>
                        <a:t> programs for the entire generation of workers</a:t>
                      </a:r>
                      <a:endParaRPr lang="en-ZW" b="0" dirty="0"/>
                    </a:p>
                  </a:txBody>
                  <a:tcPr/>
                </a:tc>
              </a:tr>
              <a:tr h="785876">
                <a:tc>
                  <a:txBody>
                    <a:bodyPr/>
                    <a:lstStyle/>
                    <a:p>
                      <a:r>
                        <a:rPr lang="en-ZW" b="1" dirty="0" smtClean="0"/>
                        <a:t>13, Rural employment</a:t>
                      </a:r>
                      <a:r>
                        <a:rPr lang="en-ZW" b="1" baseline="0" dirty="0" smtClean="0"/>
                        <a:t> policies</a:t>
                      </a:r>
                      <a:endParaRPr lang="en-ZW" b="1" dirty="0"/>
                    </a:p>
                  </a:txBody>
                  <a:tcPr/>
                </a:tc>
                <a:tc>
                  <a:txBody>
                    <a:bodyPr/>
                    <a:lstStyle/>
                    <a:p>
                      <a:pPr algn="just"/>
                      <a:r>
                        <a:rPr lang="en-ZW" b="0" dirty="0" smtClean="0"/>
                        <a:t>NREGA Act in India,</a:t>
                      </a:r>
                      <a:r>
                        <a:rPr lang="en-ZW" b="0" baseline="0" dirty="0" smtClean="0"/>
                        <a:t> implemented in 2005, created a safety net of guaranteed minimum rural wage for the poorest households in rural India. Improved food security, health benefits and a chance to avoid hazardous work</a:t>
                      </a:r>
                      <a:endParaRPr lang="en-ZW" b="0" dirty="0"/>
                    </a:p>
                  </a:txBody>
                  <a:tcPr/>
                </a:tc>
              </a:tr>
            </a:tbl>
          </a:graphicData>
        </a:graphic>
      </p:graphicFrame>
    </p:spTree>
    <p:extLst>
      <p:ext uri="{BB962C8B-B14F-4D97-AF65-F5344CB8AC3E}">
        <p14:creationId xmlns:p14="http://schemas.microsoft.com/office/powerpoint/2010/main" val="2798940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W" sz="2800" b="1" dirty="0" smtClean="0"/>
              <a:t>Conclusions</a:t>
            </a:r>
            <a:endParaRPr lang="en-ZW" sz="2800" b="1" dirty="0"/>
          </a:p>
        </p:txBody>
      </p:sp>
      <p:sp>
        <p:nvSpPr>
          <p:cNvPr id="3" name="Content Placeholder 2"/>
          <p:cNvSpPr>
            <a:spLocks noGrp="1"/>
          </p:cNvSpPr>
          <p:nvPr>
            <p:ph idx="1"/>
          </p:nvPr>
        </p:nvSpPr>
        <p:spPr>
          <a:xfrm>
            <a:off x="457200" y="1219200"/>
            <a:ext cx="8229600" cy="4906963"/>
          </a:xfrm>
        </p:spPr>
        <p:txBody>
          <a:bodyPr>
            <a:normAutofit/>
          </a:bodyPr>
          <a:lstStyle/>
          <a:p>
            <a:r>
              <a:rPr lang="en-ZW" dirty="0" smtClean="0"/>
              <a:t>Leave out ideology, orthodoxy and embrace creativity, flexibility and pragmatism</a:t>
            </a:r>
          </a:p>
          <a:p>
            <a:r>
              <a:rPr lang="en-ZW" dirty="0" smtClean="0"/>
              <a:t>Transition from slack to tight labour conditions</a:t>
            </a:r>
          </a:p>
          <a:p>
            <a:r>
              <a:rPr lang="en-ZW" dirty="0" smtClean="0"/>
              <a:t>Move away from crisis response to engaging </a:t>
            </a:r>
            <a:r>
              <a:rPr lang="en-ZW" dirty="0" smtClean="0"/>
              <a:t>dilemmas‘, head on strategies</a:t>
            </a:r>
            <a:endParaRPr lang="en-ZW" dirty="0" smtClean="0"/>
          </a:p>
          <a:p>
            <a:r>
              <a:rPr lang="en-ZW" dirty="0" smtClean="0"/>
              <a:t>Help build a shared regional knowledge base on new priories and sustainability issues</a:t>
            </a:r>
          </a:p>
          <a:p>
            <a:pPr marL="0" indent="0">
              <a:buNone/>
            </a:pPr>
            <a:endParaRPr lang="en-ZW" dirty="0" smtClean="0"/>
          </a:p>
        </p:txBody>
      </p:sp>
    </p:spTree>
    <p:extLst>
      <p:ext uri="{BB962C8B-B14F-4D97-AF65-F5344CB8AC3E}">
        <p14:creationId xmlns:p14="http://schemas.microsoft.com/office/powerpoint/2010/main" val="419339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ZW" sz="2800" dirty="0" smtClean="0"/>
              <a:t>Introduction</a:t>
            </a:r>
            <a:endParaRPr lang="en-ZW" sz="2800" dirty="0"/>
          </a:p>
        </p:txBody>
      </p:sp>
      <p:sp>
        <p:nvSpPr>
          <p:cNvPr id="3" name="Content Placeholder 2"/>
          <p:cNvSpPr>
            <a:spLocks noGrp="1"/>
          </p:cNvSpPr>
          <p:nvPr>
            <p:ph idx="1"/>
          </p:nvPr>
        </p:nvSpPr>
        <p:spPr>
          <a:xfrm>
            <a:off x="457200" y="1295400"/>
            <a:ext cx="8229600" cy="4830763"/>
          </a:xfrm>
        </p:spPr>
        <p:txBody>
          <a:bodyPr>
            <a:normAutofit fontScale="47500" lnSpcReduction="20000"/>
          </a:bodyPr>
          <a:lstStyle/>
          <a:p>
            <a:pPr marL="0" indent="0">
              <a:buNone/>
            </a:pPr>
            <a:r>
              <a:rPr lang="en-ZW" dirty="0" smtClean="0"/>
              <a:t>Exactly which unsolved challenges are holding back real growth ?</a:t>
            </a:r>
          </a:p>
          <a:p>
            <a:pPr marL="0" indent="0">
              <a:buNone/>
            </a:pPr>
            <a:endParaRPr lang="en-ZW" dirty="0" smtClean="0"/>
          </a:p>
          <a:p>
            <a:pPr>
              <a:buFont typeface="Wingdings" pitchFamily="2" charset="2"/>
              <a:buChar char="Ø"/>
            </a:pPr>
            <a:r>
              <a:rPr lang="en-ZW" dirty="0" smtClean="0"/>
              <a:t>High government </a:t>
            </a:r>
            <a:r>
              <a:rPr lang="en-ZW" dirty="0" smtClean="0"/>
              <a:t>and fiscal expenditure</a:t>
            </a:r>
          </a:p>
          <a:p>
            <a:pPr>
              <a:buFont typeface="Wingdings" pitchFamily="2" charset="2"/>
              <a:buChar char="Ø"/>
            </a:pPr>
            <a:r>
              <a:rPr lang="en-ZW" dirty="0" smtClean="0"/>
              <a:t>Disease/ HIV/AIDS</a:t>
            </a:r>
          </a:p>
          <a:p>
            <a:pPr>
              <a:buFont typeface="Wingdings" pitchFamily="2" charset="2"/>
              <a:buChar char="Ø"/>
            </a:pPr>
            <a:r>
              <a:rPr lang="en-ZW" dirty="0" smtClean="0"/>
              <a:t>Unemployment</a:t>
            </a:r>
          </a:p>
          <a:p>
            <a:pPr>
              <a:buFont typeface="Wingdings" pitchFamily="2" charset="2"/>
              <a:buChar char="Ø"/>
            </a:pPr>
            <a:r>
              <a:rPr lang="en-ZW" dirty="0" smtClean="0"/>
              <a:t>Global economic and financial crisis</a:t>
            </a:r>
          </a:p>
          <a:p>
            <a:pPr>
              <a:buFont typeface="Wingdings" pitchFamily="2" charset="2"/>
              <a:buChar char="Ø"/>
            </a:pPr>
            <a:r>
              <a:rPr lang="en-ZW" dirty="0" smtClean="0"/>
              <a:t>Climate change</a:t>
            </a:r>
          </a:p>
          <a:p>
            <a:pPr>
              <a:buFont typeface="Wingdings" pitchFamily="2" charset="2"/>
              <a:buChar char="Ø"/>
            </a:pPr>
            <a:r>
              <a:rPr lang="en-ZW" dirty="0" smtClean="0"/>
              <a:t>Poverty</a:t>
            </a:r>
          </a:p>
          <a:p>
            <a:pPr>
              <a:buFont typeface="Wingdings" pitchFamily="2" charset="2"/>
              <a:buChar char="Ø"/>
            </a:pPr>
            <a:r>
              <a:rPr lang="en-ZW" dirty="0"/>
              <a:t>Endemic poverty</a:t>
            </a:r>
          </a:p>
          <a:p>
            <a:pPr>
              <a:buFont typeface="Wingdings" pitchFamily="2" charset="2"/>
              <a:buChar char="Ø"/>
            </a:pPr>
            <a:r>
              <a:rPr lang="en-ZW" dirty="0"/>
              <a:t>Hunger</a:t>
            </a:r>
          </a:p>
          <a:p>
            <a:pPr>
              <a:buFont typeface="Wingdings" pitchFamily="2" charset="2"/>
              <a:buChar char="Ø"/>
            </a:pPr>
            <a:r>
              <a:rPr lang="en-ZW" dirty="0"/>
              <a:t>Higher prevalence of disease</a:t>
            </a:r>
          </a:p>
          <a:p>
            <a:pPr>
              <a:buFont typeface="Wingdings" pitchFamily="2" charset="2"/>
              <a:buChar char="Ø"/>
            </a:pPr>
            <a:r>
              <a:rPr lang="en-ZW" dirty="0"/>
              <a:t>Chronic conflicts</a:t>
            </a:r>
          </a:p>
          <a:p>
            <a:pPr>
              <a:buFont typeface="Wingdings" pitchFamily="2" charset="2"/>
              <a:buChar char="Ø"/>
            </a:pPr>
            <a:r>
              <a:rPr lang="en-ZW" dirty="0"/>
              <a:t>Low levels of development</a:t>
            </a:r>
          </a:p>
          <a:p>
            <a:pPr>
              <a:buFont typeface="Wingdings" pitchFamily="2" charset="2"/>
              <a:buChar char="Ø"/>
            </a:pPr>
            <a:r>
              <a:rPr lang="en-ZW" dirty="0"/>
              <a:t>Low adaptive </a:t>
            </a:r>
            <a:r>
              <a:rPr lang="en-ZW" dirty="0" smtClean="0"/>
              <a:t>capacity</a:t>
            </a:r>
          </a:p>
          <a:p>
            <a:pPr>
              <a:buFont typeface="Wingdings" pitchFamily="2" charset="2"/>
              <a:buChar char="Ø"/>
            </a:pPr>
            <a:endParaRPr lang="en-ZW" dirty="0" smtClean="0"/>
          </a:p>
          <a:p>
            <a:pPr marL="0" indent="0">
              <a:buNone/>
            </a:pPr>
            <a:endParaRPr lang="en-ZW" dirty="0" smtClean="0"/>
          </a:p>
          <a:p>
            <a:pPr marL="0" indent="0">
              <a:buNone/>
            </a:pPr>
            <a:r>
              <a:rPr lang="en-ZW" dirty="0" smtClean="0"/>
              <a:t> “</a:t>
            </a:r>
            <a:r>
              <a:rPr lang="en-ZW" i="1" dirty="0" smtClean="0"/>
              <a:t>Solve these first to lift the veil behind which the future lies hidden</a:t>
            </a:r>
            <a:r>
              <a:rPr lang="en-ZW" dirty="0" smtClean="0"/>
              <a:t>” [David Hilbert, 1900]</a:t>
            </a:r>
            <a:endParaRPr lang="en-ZW" dirty="0"/>
          </a:p>
          <a:p>
            <a:pPr marL="0" indent="0">
              <a:buNone/>
            </a:pPr>
            <a:endParaRPr lang="en-ZW" dirty="0"/>
          </a:p>
        </p:txBody>
      </p:sp>
    </p:spTree>
    <p:extLst>
      <p:ext uri="{BB962C8B-B14F-4D97-AF65-F5344CB8AC3E}">
        <p14:creationId xmlns:p14="http://schemas.microsoft.com/office/powerpoint/2010/main" val="488015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ZW" sz="2800" dirty="0" smtClean="0"/>
              <a:t>Background</a:t>
            </a:r>
            <a:endParaRPr lang="en-ZW" sz="2800"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buFont typeface="Wingdings" pitchFamily="2" charset="2"/>
              <a:buChar char="Ø"/>
            </a:pPr>
            <a:r>
              <a:rPr lang="en-ZW" dirty="0" smtClean="0"/>
              <a:t>Since the crisis began in 2007, the </a:t>
            </a:r>
            <a:r>
              <a:rPr lang="en-ZW" dirty="0" smtClean="0"/>
              <a:t>global economy </a:t>
            </a:r>
            <a:r>
              <a:rPr lang="en-ZW" dirty="0" smtClean="0"/>
              <a:t>unwell</a:t>
            </a:r>
          </a:p>
          <a:p>
            <a:pPr algn="just">
              <a:buFont typeface="Wingdings" pitchFamily="2" charset="2"/>
              <a:buChar char="Ø"/>
            </a:pPr>
            <a:r>
              <a:rPr lang="en-ZW" dirty="0" smtClean="0"/>
              <a:t>De</a:t>
            </a:r>
            <a:r>
              <a:rPr lang="en-ZW" dirty="0" smtClean="0"/>
              <a:t>ep </a:t>
            </a:r>
            <a:r>
              <a:rPr lang="en-ZW" dirty="0" smtClean="0"/>
              <a:t>and multi-dimensional crisis: economic, financial, environmental, food and energy</a:t>
            </a:r>
          </a:p>
          <a:p>
            <a:pPr algn="just">
              <a:buFont typeface="Wingdings" pitchFamily="2" charset="2"/>
              <a:buChar char="Ø"/>
            </a:pPr>
            <a:r>
              <a:rPr lang="en-ZW" dirty="0" smtClean="0"/>
              <a:t>US-financial </a:t>
            </a:r>
            <a:r>
              <a:rPr lang="en-ZW" dirty="0" smtClean="0"/>
              <a:t>crisis which turned into an economic crisis</a:t>
            </a:r>
          </a:p>
          <a:p>
            <a:pPr algn="just">
              <a:buFont typeface="Wingdings" pitchFamily="2" charset="2"/>
              <a:buChar char="Ø"/>
            </a:pPr>
            <a:r>
              <a:rPr lang="en-ZW" dirty="0" smtClean="0"/>
              <a:t>Developing </a:t>
            </a:r>
            <a:r>
              <a:rPr lang="en-ZW" dirty="0" smtClean="0"/>
              <a:t>countries-economic </a:t>
            </a:r>
            <a:r>
              <a:rPr lang="en-ZW" dirty="0" smtClean="0"/>
              <a:t>downturn which turned into a financial crisis </a:t>
            </a:r>
            <a:endParaRPr lang="en-ZW" dirty="0" smtClean="0"/>
          </a:p>
          <a:p>
            <a:pPr algn="just">
              <a:buFont typeface="Wingdings" pitchFamily="2" charset="2"/>
              <a:buChar char="Ø"/>
            </a:pPr>
            <a:r>
              <a:rPr lang="en-ZW" dirty="0" smtClean="0"/>
              <a:t>Most solutions focused mainly on bank bailouts, slashing interest rates, injecting liquidity</a:t>
            </a:r>
          </a:p>
          <a:p>
            <a:pPr algn="just">
              <a:buFont typeface="Wingdings" pitchFamily="2" charset="2"/>
              <a:buChar char="Ø"/>
            </a:pPr>
            <a:r>
              <a:rPr lang="en-ZW" dirty="0" smtClean="0"/>
              <a:t>Financial interventions alone are not the magic elixir</a:t>
            </a:r>
          </a:p>
          <a:p>
            <a:pPr algn="just">
              <a:buFont typeface="Wingdings" pitchFamily="2" charset="2"/>
              <a:buChar char="Ø"/>
            </a:pPr>
            <a:r>
              <a:rPr lang="en-ZW" dirty="0" smtClean="0"/>
              <a:t>Markets are interconnected, intertwined, interdependent and dependent </a:t>
            </a:r>
            <a:endParaRPr lang="en-ZW" dirty="0" smtClean="0"/>
          </a:p>
          <a:p>
            <a:pPr algn="just">
              <a:buFont typeface="Wingdings" pitchFamily="2" charset="2"/>
              <a:buChar char="Ø"/>
            </a:pPr>
            <a:r>
              <a:rPr lang="en-ZW" dirty="0" smtClean="0"/>
              <a:t>What </a:t>
            </a:r>
            <a:r>
              <a:rPr lang="en-ZW" dirty="0" smtClean="0"/>
              <a:t>are the competing dimensions, dynamics, priorities, choices and options?</a:t>
            </a:r>
          </a:p>
          <a:p>
            <a:pPr algn="just">
              <a:buFont typeface="Wingdings" pitchFamily="2" charset="2"/>
              <a:buChar char="Ø"/>
            </a:pPr>
            <a:r>
              <a:rPr lang="en-ZW" dirty="0" smtClean="0"/>
              <a:t>Is it possible to reconcile the competing paradigms?</a:t>
            </a:r>
          </a:p>
          <a:p>
            <a:pPr algn="just">
              <a:buFont typeface="Wingdings" pitchFamily="2" charset="2"/>
              <a:buChar char="Ø"/>
            </a:pPr>
            <a:r>
              <a:rPr lang="en-ZW" dirty="0" smtClean="0"/>
              <a:t>What are the areas of divergence and convergence respectively?</a:t>
            </a:r>
          </a:p>
          <a:p>
            <a:pPr marL="0" indent="0" algn="just">
              <a:buFont typeface="Wingdings" pitchFamily="2" charset="2"/>
              <a:buNone/>
            </a:pPr>
            <a:endParaRPr lang="en-ZW" dirty="0" smtClean="0"/>
          </a:p>
        </p:txBody>
      </p:sp>
    </p:spTree>
    <p:extLst>
      <p:ext uri="{BB962C8B-B14F-4D97-AF65-F5344CB8AC3E}">
        <p14:creationId xmlns:p14="http://schemas.microsoft.com/office/powerpoint/2010/main" val="4241029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pPr algn="just"/>
            <a:r>
              <a:rPr lang="en-ZW" sz="2800" b="1" dirty="0" smtClean="0"/>
              <a:t>Global trends: emerging and frontline issues</a:t>
            </a:r>
            <a:endParaRPr lang="en-ZW" sz="2800" b="1"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buFont typeface="Wingdings" pitchFamily="2" charset="2"/>
              <a:buChar char="Ø"/>
            </a:pPr>
            <a:r>
              <a:rPr lang="en-ZW" dirty="0" smtClean="0"/>
              <a:t>How is the world doing?</a:t>
            </a:r>
          </a:p>
          <a:p>
            <a:pPr algn="just">
              <a:buFont typeface="Wingdings" pitchFamily="2" charset="2"/>
              <a:buChar char="§"/>
            </a:pPr>
            <a:r>
              <a:rPr lang="en-ZW" dirty="0" smtClean="0"/>
              <a:t>Rich countries- Recovery from recession is proceeding disappointingly</a:t>
            </a:r>
          </a:p>
          <a:p>
            <a:pPr algn="just">
              <a:buFont typeface="Wingdings" pitchFamily="2" charset="2"/>
              <a:buChar char="§"/>
            </a:pPr>
            <a:r>
              <a:rPr lang="en-ZW" dirty="0" smtClean="0"/>
              <a:t>Developing </a:t>
            </a:r>
            <a:r>
              <a:rPr lang="en-ZW" dirty="0" smtClean="0"/>
              <a:t>countries- </a:t>
            </a:r>
            <a:r>
              <a:rPr lang="en-ZW" dirty="0" smtClean="0"/>
              <a:t>growing </a:t>
            </a:r>
            <a:r>
              <a:rPr lang="en-ZW" dirty="0" smtClean="0"/>
              <a:t>briskly, but face tough transitions of their </a:t>
            </a:r>
            <a:r>
              <a:rPr lang="en-ZW" dirty="0" smtClean="0"/>
              <a:t>own</a:t>
            </a:r>
          </a:p>
          <a:p>
            <a:pPr algn="just">
              <a:buFont typeface="Wingdings" pitchFamily="2" charset="2"/>
              <a:buChar char="§"/>
            </a:pPr>
            <a:r>
              <a:rPr lang="en-ZW" dirty="0" smtClean="0"/>
              <a:t>A 5.7% growth recorded in Sub-Saharan Africa in 2011 raises a cloud of hope</a:t>
            </a:r>
          </a:p>
          <a:p>
            <a:pPr algn="just">
              <a:buFont typeface="Wingdings" pitchFamily="2" charset="2"/>
              <a:buChar char="§"/>
            </a:pPr>
            <a:r>
              <a:rPr lang="en-ZW" dirty="0" smtClean="0"/>
              <a:t>UN report on MDGs shows that progress has been made toward the 2015 achievement, despite the crisis</a:t>
            </a:r>
            <a:endParaRPr lang="en-ZW" dirty="0" smtClean="0"/>
          </a:p>
          <a:p>
            <a:pPr algn="just">
              <a:buFont typeface="Wingdings" pitchFamily="2" charset="2"/>
              <a:buChar char="§"/>
            </a:pPr>
            <a:r>
              <a:rPr lang="en-ZW" dirty="0" smtClean="0"/>
              <a:t>Yet, a slack labour market exist: high unemployment</a:t>
            </a:r>
          </a:p>
          <a:p>
            <a:pPr algn="just">
              <a:buFont typeface="Wingdings" pitchFamily="2" charset="2"/>
              <a:buChar char="§"/>
            </a:pPr>
            <a:r>
              <a:rPr lang="en-ZW" dirty="0" smtClean="0"/>
              <a:t>The </a:t>
            </a:r>
            <a:r>
              <a:rPr lang="en-ZW" dirty="0"/>
              <a:t>crisis of our times is the employment crisis</a:t>
            </a:r>
          </a:p>
          <a:p>
            <a:pPr algn="just">
              <a:buFont typeface="Wingdings" pitchFamily="2" charset="2"/>
              <a:buChar char="§"/>
            </a:pPr>
            <a:r>
              <a:rPr lang="en-ZW" dirty="0" smtClean="0"/>
              <a:t>Slower </a:t>
            </a:r>
            <a:r>
              <a:rPr lang="en-ZW" dirty="0" smtClean="0"/>
              <a:t>growth and job creation implies lower tax revenues, more unemployment and health benefits and a larger deficit   </a:t>
            </a:r>
          </a:p>
          <a:p>
            <a:pPr marL="0" indent="0">
              <a:buNone/>
            </a:pPr>
            <a:endParaRPr lang="en-ZW" dirty="0" smtClean="0"/>
          </a:p>
          <a:p>
            <a:pPr marL="0" indent="0">
              <a:buNone/>
            </a:pPr>
            <a:endParaRPr lang="en-ZW" dirty="0"/>
          </a:p>
        </p:txBody>
      </p:sp>
    </p:spTree>
    <p:extLst>
      <p:ext uri="{BB962C8B-B14F-4D97-AF65-F5344CB8AC3E}">
        <p14:creationId xmlns:p14="http://schemas.microsoft.com/office/powerpoint/2010/main" val="2707933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ZW" sz="2800" b="1" dirty="0" smtClean="0"/>
              <a:t>Unemployment and vulnerability in a crisis context</a:t>
            </a:r>
            <a:endParaRPr lang="en-ZW" sz="2800" b="1" dirty="0"/>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Ø"/>
            </a:pPr>
            <a:r>
              <a:rPr lang="en-ZW" dirty="0" smtClean="0"/>
              <a:t>Between 210 and 239 million people are without jobs [Global Employment Trends Report]</a:t>
            </a:r>
          </a:p>
          <a:p>
            <a:pPr algn="just">
              <a:buFont typeface="Wingdings" pitchFamily="2" charset="2"/>
              <a:buChar char="Ø"/>
            </a:pPr>
            <a:r>
              <a:rPr lang="en-ZW" dirty="0" smtClean="0"/>
              <a:t>620 million workers lived with their families in extreme poverty before the crisis</a:t>
            </a:r>
          </a:p>
          <a:p>
            <a:pPr algn="just">
              <a:buFont typeface="Wingdings" pitchFamily="2" charset="2"/>
              <a:buChar char="Ø"/>
            </a:pPr>
            <a:r>
              <a:rPr lang="en-ZW" dirty="0" smtClean="0"/>
              <a:t>Out of employment implies that the workforce lose the talent, skills and work habits</a:t>
            </a:r>
          </a:p>
          <a:p>
            <a:pPr algn="just">
              <a:buFont typeface="Wingdings" pitchFamily="2" charset="2"/>
              <a:buChar char="Ø"/>
            </a:pPr>
            <a:r>
              <a:rPr lang="en-ZW" dirty="0" smtClean="0"/>
              <a:t>Lost </a:t>
            </a:r>
            <a:r>
              <a:rPr lang="en-ZW" dirty="0" smtClean="0"/>
              <a:t>generation of workers, </a:t>
            </a:r>
            <a:r>
              <a:rPr lang="en-ZW" dirty="0" smtClean="0"/>
              <a:t>lost to their country, their communities and their </a:t>
            </a:r>
            <a:r>
              <a:rPr lang="en-ZW" dirty="0" smtClean="0"/>
              <a:t>families</a:t>
            </a:r>
          </a:p>
          <a:p>
            <a:pPr algn="just">
              <a:buFont typeface="Wingdings" pitchFamily="2" charset="2"/>
              <a:buChar char="Ø"/>
            </a:pPr>
            <a:r>
              <a:rPr lang="en-ZW" dirty="0"/>
              <a:t>Remittances and foreign direct </a:t>
            </a:r>
            <a:r>
              <a:rPr lang="en-ZW" dirty="0" smtClean="0"/>
              <a:t>investment</a:t>
            </a:r>
            <a:endParaRPr lang="en-ZW" dirty="0" smtClean="0"/>
          </a:p>
          <a:p>
            <a:pPr>
              <a:buFont typeface="Wingdings" pitchFamily="2" charset="2"/>
              <a:buChar char="Ø"/>
            </a:pPr>
            <a:r>
              <a:rPr lang="en-ZW" dirty="0"/>
              <a:t>Reverse migration</a:t>
            </a:r>
          </a:p>
          <a:p>
            <a:pPr>
              <a:buFont typeface="Wingdings" pitchFamily="2" charset="2"/>
              <a:buChar char="Ø"/>
            </a:pPr>
            <a:r>
              <a:rPr lang="en-ZW" dirty="0"/>
              <a:t>Reduced labour mobility</a:t>
            </a:r>
          </a:p>
          <a:p>
            <a:pPr>
              <a:buFont typeface="Wingdings" pitchFamily="2" charset="2"/>
              <a:buChar char="Ø"/>
            </a:pPr>
            <a:r>
              <a:rPr lang="en-ZW" dirty="0" smtClean="0"/>
              <a:t>International relations</a:t>
            </a:r>
            <a:endParaRPr lang="en-ZW" dirty="0"/>
          </a:p>
          <a:p>
            <a:pPr algn="just"/>
            <a:endParaRPr lang="en-ZW" dirty="0" smtClean="0"/>
          </a:p>
          <a:p>
            <a:pPr marL="0" indent="0">
              <a:buFontTx/>
              <a:buNone/>
            </a:pPr>
            <a:endParaRPr lang="en-ZW" dirty="0" smtClean="0"/>
          </a:p>
          <a:p>
            <a:endParaRPr lang="en-ZW" dirty="0"/>
          </a:p>
        </p:txBody>
      </p:sp>
    </p:spTree>
    <p:extLst>
      <p:ext uri="{BB962C8B-B14F-4D97-AF65-F5344CB8AC3E}">
        <p14:creationId xmlns:p14="http://schemas.microsoft.com/office/powerpoint/2010/main" val="2026353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a:bodyPr>
          <a:lstStyle/>
          <a:p>
            <a:pPr algn="just"/>
            <a:r>
              <a:rPr lang="en-ZW" sz="2800" b="1" dirty="0" smtClean="0"/>
              <a:t>Climate variability and vulnerability in labour markets</a:t>
            </a:r>
            <a:endParaRPr lang="en-ZW" sz="2800" b="1" dirty="0"/>
          </a:p>
        </p:txBody>
      </p:sp>
      <p:sp>
        <p:nvSpPr>
          <p:cNvPr id="3" name="Content Placeholder 2"/>
          <p:cNvSpPr>
            <a:spLocks noGrp="1"/>
          </p:cNvSpPr>
          <p:nvPr>
            <p:ph idx="1"/>
          </p:nvPr>
        </p:nvSpPr>
        <p:spPr>
          <a:xfrm>
            <a:off x="457200" y="1295400"/>
            <a:ext cx="8229600" cy="4830763"/>
          </a:xfrm>
        </p:spPr>
        <p:txBody>
          <a:bodyPr>
            <a:normAutofit fontScale="62500" lnSpcReduction="20000"/>
          </a:bodyPr>
          <a:lstStyle/>
          <a:p>
            <a:pPr algn="just"/>
            <a:endParaRPr lang="en-ZW" dirty="0" smtClean="0"/>
          </a:p>
          <a:p>
            <a:pPr algn="just"/>
            <a:r>
              <a:rPr lang="en-ZW" dirty="0" smtClean="0"/>
              <a:t>Dependence </a:t>
            </a:r>
            <a:r>
              <a:rPr lang="en-ZW" dirty="0" smtClean="0"/>
              <a:t>and reliance on activities that are vulnerable to climate shocks </a:t>
            </a:r>
            <a:r>
              <a:rPr lang="en-ZW" dirty="0" smtClean="0"/>
              <a:t>i.e. </a:t>
            </a:r>
            <a:r>
              <a:rPr lang="en-ZW" dirty="0" smtClean="0"/>
              <a:t>agriculture and tourism</a:t>
            </a:r>
          </a:p>
          <a:p>
            <a:pPr algn="just"/>
            <a:r>
              <a:rPr lang="en-ZW" dirty="0" smtClean="0"/>
              <a:t>Undermining the livelihoods of millions in developing countries especially the poorest</a:t>
            </a:r>
          </a:p>
          <a:p>
            <a:pPr algn="just"/>
            <a:r>
              <a:rPr lang="en-ZW" dirty="0" smtClean="0"/>
              <a:t>Climate change threatens to stall or reverse development gains made over the last several decades</a:t>
            </a:r>
          </a:p>
          <a:p>
            <a:pPr algn="just"/>
            <a:r>
              <a:rPr lang="en-ZW" dirty="0" smtClean="0"/>
              <a:t>Climate migrants, conflicts over scarce </a:t>
            </a:r>
            <a:r>
              <a:rPr lang="en-ZW" dirty="0" smtClean="0"/>
              <a:t>resources</a:t>
            </a:r>
            <a:endParaRPr lang="en-ZW" dirty="0" smtClean="0"/>
          </a:p>
          <a:p>
            <a:pPr algn="just"/>
            <a:r>
              <a:rPr lang="en-ZW" dirty="0" smtClean="0"/>
              <a:t>Developed countries emitted most of the gases that are warming the planet- China </a:t>
            </a:r>
            <a:r>
              <a:rPr lang="en-ZW" dirty="0" smtClean="0"/>
              <a:t>recently passed the US as the top </a:t>
            </a:r>
            <a:r>
              <a:rPr lang="en-ZW" dirty="0" smtClean="0"/>
              <a:t>overall green house </a:t>
            </a:r>
            <a:r>
              <a:rPr lang="en-ZW" dirty="0" smtClean="0"/>
              <a:t>gas [GHG] emitters </a:t>
            </a:r>
          </a:p>
          <a:p>
            <a:pPr algn="just"/>
            <a:r>
              <a:rPr lang="en-ZW" dirty="0" smtClean="0"/>
              <a:t>By 2030, International Energy Agency [IEA] speculates that 90% of carbon dioxide emissions will come from the developing world </a:t>
            </a:r>
            <a:endParaRPr lang="en-ZW" dirty="0" smtClean="0"/>
          </a:p>
          <a:p>
            <a:pPr algn="just"/>
            <a:r>
              <a:rPr lang="en-ZW" dirty="0" smtClean="0"/>
              <a:t>Disappointing enough the </a:t>
            </a:r>
            <a:r>
              <a:rPr lang="en-ZW" dirty="0" smtClean="0"/>
              <a:t>late-year </a:t>
            </a:r>
            <a:r>
              <a:rPr lang="en-ZW" dirty="0" smtClean="0"/>
              <a:t>2010 conference in Cancun, did </a:t>
            </a:r>
            <a:r>
              <a:rPr lang="en-ZW" dirty="0" smtClean="0"/>
              <a:t>far too little to solve climate change itself</a:t>
            </a:r>
          </a:p>
          <a:p>
            <a:pPr algn="just"/>
            <a:r>
              <a:rPr lang="en-ZW" dirty="0" smtClean="0"/>
              <a:t>Furthermore, no </a:t>
            </a:r>
            <a:r>
              <a:rPr lang="en-ZW" dirty="0" smtClean="0"/>
              <a:t>binding treaty on reducing greenhouse emissions and institutional </a:t>
            </a:r>
            <a:r>
              <a:rPr lang="en-ZW" dirty="0" smtClean="0"/>
              <a:t>action plan was established</a:t>
            </a:r>
            <a:endParaRPr lang="en-ZW" dirty="0" smtClean="0"/>
          </a:p>
          <a:p>
            <a:endParaRPr lang="en-ZW" dirty="0" smtClean="0"/>
          </a:p>
          <a:p>
            <a:pPr marL="0" indent="0">
              <a:buNone/>
            </a:pPr>
            <a:endParaRPr lang="en-ZW" dirty="0" smtClean="0"/>
          </a:p>
          <a:p>
            <a:endParaRPr lang="en-ZW" dirty="0" smtClean="0"/>
          </a:p>
          <a:p>
            <a:pPr marL="0" indent="0">
              <a:buNone/>
            </a:pPr>
            <a:endParaRPr lang="en-ZW" dirty="0"/>
          </a:p>
        </p:txBody>
      </p:sp>
    </p:spTree>
    <p:extLst>
      <p:ext uri="{BB962C8B-B14F-4D97-AF65-F5344CB8AC3E}">
        <p14:creationId xmlns:p14="http://schemas.microsoft.com/office/powerpoint/2010/main" val="3301710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ZW" sz="2800" b="1" dirty="0" smtClean="0"/>
              <a:t>Rising prices and Africa’s structural problems</a:t>
            </a:r>
            <a:endParaRPr lang="en-ZW" sz="2800" b="1"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ZW" dirty="0" smtClean="0"/>
              <a:t>Reduction in the consumption basket</a:t>
            </a:r>
          </a:p>
          <a:p>
            <a:pPr>
              <a:buFont typeface="Wingdings" pitchFamily="2" charset="2"/>
              <a:buChar char="Ø"/>
            </a:pPr>
            <a:r>
              <a:rPr lang="en-ZW" dirty="0" smtClean="0"/>
              <a:t>Poor devote half of their spending on food</a:t>
            </a:r>
          </a:p>
          <a:p>
            <a:pPr>
              <a:buFont typeface="Wingdings" pitchFamily="2" charset="2"/>
              <a:buChar char="Ø"/>
            </a:pPr>
            <a:r>
              <a:rPr lang="en-ZW" dirty="0" smtClean="0"/>
              <a:t>Endemic poverty</a:t>
            </a:r>
          </a:p>
          <a:p>
            <a:pPr>
              <a:buFont typeface="Wingdings" pitchFamily="2" charset="2"/>
              <a:buChar char="Ø"/>
            </a:pPr>
            <a:r>
              <a:rPr lang="en-ZW" dirty="0" smtClean="0"/>
              <a:t>Hunger</a:t>
            </a:r>
          </a:p>
          <a:p>
            <a:pPr>
              <a:buFont typeface="Wingdings" pitchFamily="2" charset="2"/>
              <a:buChar char="Ø"/>
            </a:pPr>
            <a:r>
              <a:rPr lang="en-ZW" dirty="0" smtClean="0"/>
              <a:t>Higher prevalence of disease</a:t>
            </a:r>
          </a:p>
          <a:p>
            <a:pPr>
              <a:buFont typeface="Wingdings" pitchFamily="2" charset="2"/>
              <a:buChar char="Ø"/>
            </a:pPr>
            <a:r>
              <a:rPr lang="en-ZW" dirty="0" smtClean="0"/>
              <a:t>Chronic conflicts</a:t>
            </a:r>
          </a:p>
          <a:p>
            <a:pPr>
              <a:buFont typeface="Wingdings" pitchFamily="2" charset="2"/>
              <a:buChar char="Ø"/>
            </a:pPr>
            <a:r>
              <a:rPr lang="en-ZW" dirty="0" smtClean="0"/>
              <a:t>Low levels of development</a:t>
            </a:r>
          </a:p>
          <a:p>
            <a:pPr>
              <a:buFont typeface="Wingdings" pitchFamily="2" charset="2"/>
              <a:buChar char="Ø"/>
            </a:pPr>
            <a:r>
              <a:rPr lang="en-ZW" dirty="0" smtClean="0"/>
              <a:t>Low adaptive capacity</a:t>
            </a:r>
          </a:p>
          <a:p>
            <a:endParaRPr lang="en-ZW" dirty="0" smtClean="0"/>
          </a:p>
          <a:p>
            <a:pPr marL="0" indent="0">
              <a:buNone/>
            </a:pPr>
            <a:endParaRPr lang="en-ZW" dirty="0"/>
          </a:p>
        </p:txBody>
      </p:sp>
    </p:spTree>
    <p:extLst>
      <p:ext uri="{BB962C8B-B14F-4D97-AF65-F5344CB8AC3E}">
        <p14:creationId xmlns:p14="http://schemas.microsoft.com/office/powerpoint/2010/main" val="1636634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pPr algn="just"/>
            <a:r>
              <a:rPr lang="en-ZW" sz="2800" b="1" dirty="0" smtClean="0"/>
              <a:t>A gendered optical </a:t>
            </a:r>
            <a:r>
              <a:rPr lang="en-ZW" sz="2800" b="1" dirty="0" smtClean="0"/>
              <a:t>lens in the context of climate change, global crisis and poverty</a:t>
            </a:r>
            <a:endParaRPr lang="en-ZW" sz="2800" b="1" dirty="0"/>
          </a:p>
        </p:txBody>
      </p:sp>
      <p:sp>
        <p:nvSpPr>
          <p:cNvPr id="3" name="Content Placeholder 2"/>
          <p:cNvSpPr>
            <a:spLocks noGrp="1"/>
          </p:cNvSpPr>
          <p:nvPr>
            <p:ph idx="1"/>
          </p:nvPr>
        </p:nvSpPr>
        <p:spPr>
          <a:xfrm>
            <a:off x="457200" y="1143000"/>
            <a:ext cx="8229600" cy="5334000"/>
          </a:xfrm>
        </p:spPr>
        <p:txBody>
          <a:bodyPr>
            <a:normAutofit fontScale="62500" lnSpcReduction="20000"/>
          </a:bodyPr>
          <a:lstStyle/>
          <a:p>
            <a:pPr algn="just"/>
            <a:r>
              <a:rPr lang="en-ZW" dirty="0" smtClean="0"/>
              <a:t>Gender differentiated impact: rural employment-which crops women produce, ability to adapt and respond e.g. Kenya and Zimbabwe, work burden, uncertainty and inability to respond to higher food </a:t>
            </a:r>
            <a:r>
              <a:rPr lang="en-ZW" dirty="0" smtClean="0"/>
              <a:t>prices</a:t>
            </a:r>
          </a:p>
          <a:p>
            <a:pPr algn="just"/>
            <a:r>
              <a:rPr lang="en-ZW" dirty="0" smtClean="0"/>
              <a:t>Men in construction industries will also suffer</a:t>
            </a:r>
            <a:endParaRPr lang="en-ZW" dirty="0" smtClean="0"/>
          </a:p>
          <a:p>
            <a:pPr algn="just"/>
            <a:r>
              <a:rPr lang="en-ZW" dirty="0" smtClean="0"/>
              <a:t>Women eating least and last</a:t>
            </a:r>
          </a:p>
          <a:p>
            <a:pPr algn="just"/>
            <a:r>
              <a:rPr lang="en-ZW" dirty="0" smtClean="0"/>
              <a:t>Female farmers ability to respond to effective coping strategies are limited compared to male farmers</a:t>
            </a:r>
          </a:p>
          <a:p>
            <a:pPr algn="just"/>
            <a:r>
              <a:rPr lang="en-ZW" dirty="0" smtClean="0"/>
              <a:t>Restricted access to productive assets, technology, knowledge and inputs</a:t>
            </a:r>
          </a:p>
          <a:p>
            <a:pPr algn="just"/>
            <a:r>
              <a:rPr lang="en-ZW" dirty="0" smtClean="0"/>
              <a:t>Large farmer </a:t>
            </a:r>
            <a:r>
              <a:rPr lang="en-ZW" dirty="0" smtClean="0"/>
              <a:t>responses of increasing informal employment and use </a:t>
            </a:r>
            <a:r>
              <a:rPr lang="en-ZW" dirty="0" smtClean="0"/>
              <a:t>of pesticides in response </a:t>
            </a:r>
            <a:r>
              <a:rPr lang="en-ZW" dirty="0" smtClean="0"/>
              <a:t>affect paid employment opportunities</a:t>
            </a:r>
            <a:endParaRPr lang="en-ZW" dirty="0" smtClean="0"/>
          </a:p>
          <a:p>
            <a:pPr algn="just"/>
            <a:r>
              <a:rPr lang="en-ZW" dirty="0" smtClean="0"/>
              <a:t>Negative employment effects on female-intensive non-traditional agricultural export </a:t>
            </a:r>
            <a:r>
              <a:rPr lang="en-ZW" dirty="0" smtClean="0"/>
              <a:t>industries</a:t>
            </a:r>
          </a:p>
          <a:p>
            <a:pPr algn="just"/>
            <a:r>
              <a:rPr lang="en-ZW" dirty="0" smtClean="0"/>
              <a:t>Increase in female unpaid workload</a:t>
            </a:r>
            <a:endParaRPr lang="en-ZW" dirty="0" smtClean="0"/>
          </a:p>
          <a:p>
            <a:pPr algn="just"/>
            <a:r>
              <a:rPr lang="en-ZW" dirty="0" smtClean="0"/>
              <a:t>High demand for educated and qualified workers through promoting environmentally sound technologies</a:t>
            </a:r>
          </a:p>
          <a:p>
            <a:pPr algn="just"/>
            <a:r>
              <a:rPr lang="en-ZW" dirty="0" smtClean="0"/>
              <a:t>Linkage between employment, poverty and gender inequality either means ‘Distress sale of labour [Elson, 1999]’ or ‘Poverty status of the household’</a:t>
            </a:r>
          </a:p>
          <a:p>
            <a:pPr algn="just"/>
            <a:endParaRPr lang="en-ZW" dirty="0" smtClean="0"/>
          </a:p>
          <a:p>
            <a:pPr marL="0" indent="0" algn="just">
              <a:buNone/>
            </a:pPr>
            <a:endParaRPr lang="en-ZW" dirty="0" smtClean="0"/>
          </a:p>
          <a:p>
            <a:endParaRPr lang="en-ZW" dirty="0"/>
          </a:p>
        </p:txBody>
      </p:sp>
    </p:spTree>
    <p:extLst>
      <p:ext uri="{BB962C8B-B14F-4D97-AF65-F5344CB8AC3E}">
        <p14:creationId xmlns:p14="http://schemas.microsoft.com/office/powerpoint/2010/main" val="662951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Autofit/>
          </a:bodyPr>
          <a:lstStyle/>
          <a:p>
            <a:pPr algn="just"/>
            <a:r>
              <a:rPr lang="en-ZW" sz="2800" b="1" dirty="0" smtClean="0"/>
              <a:t>Africa’s epochal </a:t>
            </a:r>
            <a:r>
              <a:rPr lang="en-ZW" sz="2800" b="1" dirty="0" smtClean="0"/>
              <a:t>development, next generation warfare and recommendations for policy</a:t>
            </a:r>
            <a:endParaRPr lang="en-ZW" sz="2800" b="1" dirty="0"/>
          </a:p>
        </p:txBody>
      </p:sp>
      <p:sp>
        <p:nvSpPr>
          <p:cNvPr id="3" name="Content Placeholder 2"/>
          <p:cNvSpPr>
            <a:spLocks noGrp="1"/>
          </p:cNvSpPr>
          <p:nvPr>
            <p:ph idx="1"/>
          </p:nvPr>
        </p:nvSpPr>
        <p:spPr>
          <a:xfrm>
            <a:off x="457200" y="1295400"/>
            <a:ext cx="8229600" cy="5486400"/>
          </a:xfrm>
        </p:spPr>
        <p:txBody>
          <a:bodyPr>
            <a:normAutofit/>
          </a:bodyPr>
          <a:lstStyle/>
          <a:p>
            <a:endParaRPr lang="en-ZW" dirty="0" smtClean="0"/>
          </a:p>
          <a:p>
            <a:pPr marL="0" indent="0">
              <a:buNone/>
            </a:pPr>
            <a:endParaRPr lang="en-ZW" dirty="0" smtClean="0"/>
          </a:p>
          <a:p>
            <a:pPr marL="0" indent="0">
              <a:buNone/>
            </a:pPr>
            <a:endParaRPr lang="en-ZW" dirty="0" smtClean="0"/>
          </a:p>
          <a:p>
            <a:pPr marL="0" indent="0">
              <a:buNone/>
            </a:pPr>
            <a:endParaRPr lang="en-ZW" dirty="0"/>
          </a:p>
        </p:txBody>
      </p:sp>
      <p:graphicFrame>
        <p:nvGraphicFramePr>
          <p:cNvPr id="4" name="Table 3"/>
          <p:cNvGraphicFramePr>
            <a:graphicFrameLocks noGrp="1"/>
          </p:cNvGraphicFramePr>
          <p:nvPr>
            <p:extLst>
              <p:ext uri="{D42A27DB-BD31-4B8C-83A1-F6EECF244321}">
                <p14:modId xmlns:p14="http://schemas.microsoft.com/office/powerpoint/2010/main" val="1856152432"/>
              </p:ext>
            </p:extLst>
          </p:nvPr>
        </p:nvGraphicFramePr>
        <p:xfrm>
          <a:off x="609600" y="1295397"/>
          <a:ext cx="7924800" cy="5029200"/>
        </p:xfrm>
        <a:graphic>
          <a:graphicData uri="http://schemas.openxmlformats.org/drawingml/2006/table">
            <a:tbl>
              <a:tblPr firstRow="1" bandRow="1">
                <a:tableStyleId>{3C2FFA5D-87B4-456A-9821-1D502468CF0F}</a:tableStyleId>
              </a:tblPr>
              <a:tblGrid>
                <a:gridCol w="1905000"/>
                <a:gridCol w="6019800"/>
              </a:tblGrid>
              <a:tr h="357359">
                <a:tc>
                  <a:txBody>
                    <a:bodyPr/>
                    <a:lstStyle/>
                    <a:p>
                      <a:r>
                        <a:rPr lang="en-ZW" dirty="0" smtClean="0"/>
                        <a:t>Recommendation</a:t>
                      </a:r>
                      <a:endParaRPr lang="en-ZW" dirty="0"/>
                    </a:p>
                  </a:txBody>
                  <a:tcPr/>
                </a:tc>
                <a:tc>
                  <a:txBody>
                    <a:bodyPr/>
                    <a:lstStyle/>
                    <a:p>
                      <a:r>
                        <a:rPr lang="en-ZW" dirty="0" smtClean="0"/>
                        <a:t>Policy Options</a:t>
                      </a:r>
                      <a:endParaRPr lang="en-ZW" dirty="0"/>
                    </a:p>
                  </a:txBody>
                  <a:tcPr/>
                </a:tc>
              </a:tr>
              <a:tr h="1697453">
                <a:tc>
                  <a:txBody>
                    <a:bodyPr/>
                    <a:lstStyle/>
                    <a:p>
                      <a:r>
                        <a:rPr lang="en-ZW" sz="1800" b="1" kern="1200" dirty="0" smtClean="0">
                          <a:effectLst/>
                        </a:rPr>
                        <a:t>1, Business </a:t>
                      </a:r>
                      <a:r>
                        <a:rPr lang="en-ZW" sz="1800" b="1" kern="1200" dirty="0" smtClean="0">
                          <a:effectLst/>
                        </a:rPr>
                        <a:t>growth and investments- </a:t>
                      </a:r>
                      <a:endParaRPr lang="en-ZW" b="1" dirty="0"/>
                    </a:p>
                  </a:txBody>
                  <a:tcPr/>
                </a:tc>
                <a:tc>
                  <a:txBody>
                    <a:bodyPr/>
                    <a:lstStyle/>
                    <a:p>
                      <a:pPr algn="just"/>
                      <a:r>
                        <a:rPr lang="en-ZW" sz="1800" b="0" kern="1200" dirty="0" smtClean="0">
                          <a:effectLst/>
                        </a:rPr>
                        <a:t>Clean </a:t>
                      </a:r>
                      <a:r>
                        <a:rPr lang="en-ZW" sz="1800" b="0" kern="1200" dirty="0" smtClean="0">
                          <a:effectLst/>
                        </a:rPr>
                        <a:t>fuels, energy-efficiency, sustainable forestry, clean economic growth tourism industries, agriculture </a:t>
                      </a:r>
                      <a:r>
                        <a:rPr lang="en-ZW" sz="1800" b="0" kern="1200" dirty="0" smtClean="0">
                          <a:effectLst/>
                        </a:rPr>
                        <a:t>CLEAN agro-processing,</a:t>
                      </a:r>
                      <a:r>
                        <a:rPr lang="en-ZW" sz="1800" b="0" kern="1200" baseline="0" dirty="0" smtClean="0">
                          <a:effectLst/>
                        </a:rPr>
                        <a:t> </a:t>
                      </a:r>
                      <a:r>
                        <a:rPr lang="en-ZW" sz="1800" b="0" kern="1200" dirty="0" smtClean="0">
                          <a:effectLst/>
                        </a:rPr>
                        <a:t>biogas </a:t>
                      </a:r>
                      <a:r>
                        <a:rPr lang="en-ZW" sz="1800" b="0" kern="1200" dirty="0" smtClean="0">
                          <a:effectLst/>
                        </a:rPr>
                        <a:t>generated by landfills, agriculture residues and other sources of energy, switching out old appliances for </a:t>
                      </a:r>
                      <a:r>
                        <a:rPr lang="en-ZW" sz="1800" b="0" kern="1200" dirty="0" smtClean="0">
                          <a:effectLst/>
                        </a:rPr>
                        <a:t>energy </a:t>
                      </a:r>
                      <a:r>
                        <a:rPr lang="en-ZW" sz="1800" b="0" kern="1200" dirty="0" smtClean="0">
                          <a:effectLst/>
                        </a:rPr>
                        <a:t>efficient models, converting to fluorescent light bulbs and promoting alternative sources of income for forest dwellers </a:t>
                      </a:r>
                      <a:endParaRPr lang="en-ZW" b="0" dirty="0"/>
                    </a:p>
                  </a:txBody>
                  <a:tcPr/>
                </a:tc>
              </a:tr>
              <a:tr h="785876">
                <a:tc>
                  <a:txBody>
                    <a:bodyPr/>
                    <a:lstStyle/>
                    <a:p>
                      <a:pPr algn="l"/>
                      <a:r>
                        <a:rPr lang="en-ZW" sz="1800" b="1" kern="1200" dirty="0" smtClean="0">
                          <a:effectLst/>
                        </a:rPr>
                        <a:t>2, Green</a:t>
                      </a:r>
                      <a:r>
                        <a:rPr lang="en-ZW" sz="1800" b="1" kern="1200" baseline="0" dirty="0" smtClean="0">
                          <a:effectLst/>
                        </a:rPr>
                        <a:t> economic growth</a:t>
                      </a:r>
                      <a:endParaRPr lang="en-ZW"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ZW" sz="1800" kern="1200" dirty="0" smtClean="0">
                          <a:effectLst/>
                        </a:rPr>
                        <a:t>Low emissions pathway, update or improve greenhouse gas inventories, conduct feasibility studies for renewable energy</a:t>
                      </a:r>
                      <a:r>
                        <a:rPr lang="en-ZW" sz="1800" kern="1200" baseline="0" dirty="0" smtClean="0">
                          <a:effectLst/>
                        </a:rPr>
                        <a:t> sources, sharing best practices in wild fisheries management to conserve wetlands</a:t>
                      </a:r>
                      <a:endParaRPr lang="en-ZW" dirty="0"/>
                    </a:p>
                  </a:txBody>
                  <a:tcPr/>
                </a:tc>
              </a:tr>
              <a:tr h="785876">
                <a:tc>
                  <a:txBody>
                    <a:bodyPr/>
                    <a:lstStyle/>
                    <a:p>
                      <a:r>
                        <a:rPr lang="en-ZW" sz="1800" b="1" kern="1200" dirty="0" smtClean="0">
                          <a:effectLst/>
                        </a:rPr>
                        <a:t>3, Implementing practical adaptation</a:t>
                      </a:r>
                      <a:r>
                        <a:rPr lang="en-ZW" sz="1800" b="1" kern="1200" baseline="0" dirty="0" smtClean="0">
                          <a:effectLst/>
                        </a:rPr>
                        <a:t> responses</a:t>
                      </a:r>
                      <a:endParaRPr lang="en-ZW" b="1" dirty="0"/>
                    </a:p>
                  </a:txBody>
                  <a:tcPr/>
                </a:tc>
                <a:tc>
                  <a:txBody>
                    <a:bodyPr/>
                    <a:lstStyle/>
                    <a:p>
                      <a:r>
                        <a:rPr lang="en-ZW" dirty="0" smtClean="0"/>
                        <a:t>Smart investments in adaptation, disaster preparedness</a:t>
                      </a:r>
                      <a:r>
                        <a:rPr lang="en-ZW" baseline="0" dirty="0" smtClean="0"/>
                        <a:t> and response, the preservation of ecosystem services, encouraging women to engage in paid rural work, access to knowledge and training, agricultural advisory services, credit and land tenure systems, childcare and social services</a:t>
                      </a:r>
                      <a:r>
                        <a:rPr lang="en-ZW" dirty="0" smtClean="0"/>
                        <a:t> </a:t>
                      </a:r>
                      <a:endParaRPr lang="en-ZW" dirty="0"/>
                    </a:p>
                  </a:txBody>
                  <a:tcPr/>
                </a:tc>
              </a:tr>
            </a:tbl>
          </a:graphicData>
        </a:graphic>
      </p:graphicFrame>
    </p:spTree>
    <p:extLst>
      <p:ext uri="{BB962C8B-B14F-4D97-AF65-F5344CB8AC3E}">
        <p14:creationId xmlns:p14="http://schemas.microsoft.com/office/powerpoint/2010/main" val="2019041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2873</TotalTime>
  <Words>1186</Words>
  <Application>Microsoft Office PowerPoint</Application>
  <PresentationFormat>On-screen Show (4:3)</PresentationFormat>
  <Paragraphs>134</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Employment policy, global crisis, climate change and poverty: Africa’s conundrum of competing dimensions, dynamics and priorities?</vt:lpstr>
      <vt:lpstr>Introduction</vt:lpstr>
      <vt:lpstr>Background</vt:lpstr>
      <vt:lpstr>Global trends: emerging and frontline issues</vt:lpstr>
      <vt:lpstr>Unemployment and vulnerability in a crisis context</vt:lpstr>
      <vt:lpstr>Climate variability and vulnerability in labour markets</vt:lpstr>
      <vt:lpstr>Rising prices and Africa’s structural problems</vt:lpstr>
      <vt:lpstr>A gendered optical lens in the context of climate change, global crisis and poverty</vt:lpstr>
      <vt:lpstr>Africa’s epochal development, next generation warfare and recommendations for policy</vt:lpstr>
      <vt:lpstr>  Africa’s epochal development, next generation warfare and recommendations for policy </vt:lpstr>
      <vt:lpstr>Africa’s epochal development, next generation warfare and recommendations for policy</vt:lpstr>
      <vt:lpstr>Conclusions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policy, global crisis, climate change and poverty: Africa’s conundrum of competing dimensions, dynamics and priorities</dc:title>
  <dc:creator>OLIVIA MUZA</dc:creator>
  <cp:lastModifiedBy>OLIVIA MUZA</cp:lastModifiedBy>
  <cp:revision>29</cp:revision>
  <dcterms:created xsi:type="dcterms:W3CDTF">2011-11-22T05:03:14Z</dcterms:created>
  <dcterms:modified xsi:type="dcterms:W3CDTF">2011-11-25T03:04:41Z</dcterms:modified>
</cp:coreProperties>
</file>