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vml" ContentType="application/vnd.openxmlformats-officedocument.vmlDrawing"/>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Override PartName="/ppt/notesSlides/notesSlide3.xml" ContentType="application/vnd.openxmlformats-officedocument.presentationml.notesSlide+xml"/>
  <Default Extension="bin" ContentType="application/vnd.openxmlformats-officedocument.oleObject"/>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notesMasterIdLst>
    <p:notesMasterId r:id="rId13"/>
  </p:notesMasterIdLst>
  <p:handoutMasterIdLst>
    <p:handoutMasterId r:id="rId14"/>
  </p:handoutMasterIdLst>
  <p:sldIdLst>
    <p:sldId id="262" r:id="rId2"/>
    <p:sldId id="257" r:id="rId3"/>
    <p:sldId id="260" r:id="rId4"/>
    <p:sldId id="264" r:id="rId5"/>
    <p:sldId id="265" r:id="rId6"/>
    <p:sldId id="266" r:id="rId7"/>
    <p:sldId id="267" r:id="rId8"/>
    <p:sldId id="268" r:id="rId9"/>
    <p:sldId id="269" r:id="rId10"/>
    <p:sldId id="270" r:id="rId11"/>
    <p:sldId id="271" r:id="rId12"/>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EB344D84-9AFB-497E-A393-DC336BA19D2E}" styleName="Style moyen 3 - Accentuation 3">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3"/>
          </a:solidFill>
        </a:fill>
      </a:tcStyle>
    </a:lastCol>
    <a:firstCol>
      <a:tcTxStyle b="on">
        <a:fontRef idx="minor">
          <a:scrgbClr r="0" g="0" b="0"/>
        </a:fontRef>
        <a:schemeClr val="lt1"/>
      </a:tcTxStyle>
      <a:tcStyle>
        <a:tcBdr/>
        <a:fill>
          <a:solidFill>
            <a:schemeClr val="accent3"/>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3"/>
          </a:solidFill>
        </a:fill>
      </a:tcStyle>
    </a:firstRow>
  </a:tblStyle>
  <a:tblStyle styleId="{F5AB1C69-6EDB-4FF4-983F-18BD219EF322}" styleName="Style moyen 2 - Accentuation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1429" autoAdjust="0"/>
    <p:restoredTop sz="86477" autoAdjust="0"/>
  </p:normalViewPr>
  <p:slideViewPr>
    <p:cSldViewPr>
      <p:cViewPr>
        <p:scale>
          <a:sx n="73" d="100"/>
          <a:sy n="73" d="100"/>
        </p:scale>
        <p:origin x="-852" y="-72"/>
      </p:cViewPr>
      <p:guideLst>
        <p:guide orient="horz" pos="2160"/>
        <p:guide pos="2880"/>
      </p:guideLst>
    </p:cSldViewPr>
  </p:slideViewPr>
  <p:outlineViewPr>
    <p:cViewPr>
      <p:scale>
        <a:sx n="33" d="100"/>
        <a:sy n="33" d="100"/>
      </p:scale>
      <p:origin x="222" y="0"/>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s>
</file>

<file path=ppt/drawings/_rels/vmlDrawing1.vml.rels><?xml version="1.0" encoding="UTF-8" standalone="yes"?>
<Relationships xmlns="http://schemas.openxmlformats.org/package/2006/relationships"><Relationship Id="rId3" Type="http://schemas.openxmlformats.org/officeDocument/2006/relationships/image" Target="../media/image6.wmf"/><Relationship Id="rId2" Type="http://schemas.openxmlformats.org/officeDocument/2006/relationships/image" Target="../media/image5.wmf"/><Relationship Id="rId1" Type="http://schemas.openxmlformats.org/officeDocument/2006/relationships/image" Target="../media/image4.wmf"/></Relationships>
</file>

<file path=ppt/drawings/_rels/vmlDrawing2.vml.rels><?xml version="1.0" encoding="UTF-8" standalone="yes"?>
<Relationships xmlns="http://schemas.openxmlformats.org/package/2006/relationships"><Relationship Id="rId3" Type="http://schemas.openxmlformats.org/officeDocument/2006/relationships/image" Target="../media/image9.wmf"/><Relationship Id="rId2" Type="http://schemas.openxmlformats.org/officeDocument/2006/relationships/image" Target="../media/image8.wmf"/><Relationship Id="rId1" Type="http://schemas.openxmlformats.org/officeDocument/2006/relationships/image" Target="../media/image7.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779534DB-33BE-48AD-83B7-906132F1D0FB}" type="datetimeFigureOut">
              <a:rPr lang="fr-FR" smtClean="0"/>
              <a:pPr/>
              <a:t>22/11/2011</a:t>
            </a:fld>
            <a:endParaRPr lang="fr-FR"/>
          </a:p>
        </p:txBody>
      </p:sp>
      <p:sp>
        <p:nvSpPr>
          <p:cNvPr id="4" name="Espace réservé du pied de page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5" name="Espace réservé du numéro de diapositive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97ABDD6F-71B7-4CB7-889C-C032F4BCD9FC}" type="slidenum">
              <a:rPr lang="fr-FR" smtClean="0"/>
              <a:pPr/>
              <a:t>‹N°›</a:t>
            </a:fld>
            <a:endParaRPr lang="fr-FR"/>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3711426-60EA-4660-A93B-1D5AA72F54B9}" type="datetimeFigureOut">
              <a:rPr lang="fr-FR" smtClean="0"/>
              <a:pPr/>
              <a:t>22/11/2011</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4CF48C2-5223-48FA-876C-A5FE4CC9D0F4}" type="slidenum">
              <a:rPr lang="fr-FR" smtClean="0"/>
              <a:pPr/>
              <a:t>‹N°›</a:t>
            </a:fld>
            <a:endParaRPr lang="fr-F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a:p>
        </p:txBody>
      </p:sp>
      <p:sp>
        <p:nvSpPr>
          <p:cNvPr id="4" name="Espace réservé du numéro de diapositive 3"/>
          <p:cNvSpPr>
            <a:spLocks noGrp="1"/>
          </p:cNvSpPr>
          <p:nvPr>
            <p:ph type="sldNum" sz="quarter" idx="10"/>
          </p:nvPr>
        </p:nvSpPr>
        <p:spPr/>
        <p:txBody>
          <a:bodyPr/>
          <a:lstStyle/>
          <a:p>
            <a:fld id="{04CF48C2-5223-48FA-876C-A5FE4CC9D0F4}" type="slidenum">
              <a:rPr lang="fr-FR" smtClean="0"/>
              <a:pPr/>
              <a:t>1</a:t>
            </a:fld>
            <a:endParaRPr lang="fr-F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baseline="0" dirty="0" smtClean="0"/>
          </a:p>
          <a:p>
            <a:endParaRPr lang="fr-FR" baseline="0" dirty="0" smtClean="0"/>
          </a:p>
          <a:p>
            <a:endParaRPr lang="en-US" dirty="0"/>
          </a:p>
        </p:txBody>
      </p:sp>
      <p:sp>
        <p:nvSpPr>
          <p:cNvPr id="4" name="Espace réservé du numéro de diapositive 3"/>
          <p:cNvSpPr>
            <a:spLocks noGrp="1"/>
          </p:cNvSpPr>
          <p:nvPr>
            <p:ph type="sldNum" sz="quarter" idx="10"/>
          </p:nvPr>
        </p:nvSpPr>
        <p:spPr/>
        <p:txBody>
          <a:bodyPr/>
          <a:lstStyle/>
          <a:p>
            <a:fld id="{7790EB20-322D-4A3F-9927-C767C2B4E300}" type="slidenum">
              <a:rPr lang="en-US" smtClean="0"/>
              <a:pPr/>
              <a:t>10</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04CF48C2-5223-48FA-876C-A5FE4CC9D0F4}" type="slidenum">
              <a:rPr lang="fr-FR" smtClean="0"/>
              <a:pPr/>
              <a:t>2</a:t>
            </a:fld>
            <a:endParaRPr lang="fr-F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baseline="0" dirty="0" smtClean="0"/>
          </a:p>
          <a:p>
            <a:endParaRPr lang="fr-FR" baseline="0" dirty="0" smtClean="0"/>
          </a:p>
          <a:p>
            <a:endParaRPr lang="en-US" dirty="0"/>
          </a:p>
        </p:txBody>
      </p:sp>
      <p:sp>
        <p:nvSpPr>
          <p:cNvPr id="4" name="Espace réservé du numéro de diapositive 3"/>
          <p:cNvSpPr>
            <a:spLocks noGrp="1"/>
          </p:cNvSpPr>
          <p:nvPr>
            <p:ph type="sldNum" sz="quarter" idx="10"/>
          </p:nvPr>
        </p:nvSpPr>
        <p:spPr/>
        <p:txBody>
          <a:bodyPr/>
          <a:lstStyle/>
          <a:p>
            <a:fld id="{7790EB20-322D-4A3F-9927-C767C2B4E300}" type="slidenum">
              <a:rPr lang="en-US" smtClean="0"/>
              <a:pPr/>
              <a:t>3</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baseline="0" dirty="0" smtClean="0"/>
          </a:p>
          <a:p>
            <a:endParaRPr lang="fr-FR" baseline="0" dirty="0" smtClean="0"/>
          </a:p>
          <a:p>
            <a:endParaRPr lang="en-US" dirty="0"/>
          </a:p>
        </p:txBody>
      </p:sp>
      <p:sp>
        <p:nvSpPr>
          <p:cNvPr id="4" name="Espace réservé du numéro de diapositive 3"/>
          <p:cNvSpPr>
            <a:spLocks noGrp="1"/>
          </p:cNvSpPr>
          <p:nvPr>
            <p:ph type="sldNum" sz="quarter" idx="10"/>
          </p:nvPr>
        </p:nvSpPr>
        <p:spPr/>
        <p:txBody>
          <a:bodyPr/>
          <a:lstStyle/>
          <a:p>
            <a:fld id="{7790EB20-322D-4A3F-9927-C767C2B4E300}" type="slidenum">
              <a:rPr lang="en-US" smtClean="0"/>
              <a:pPr/>
              <a:t>4</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baseline="0" dirty="0" smtClean="0"/>
          </a:p>
          <a:p>
            <a:endParaRPr lang="fr-FR" baseline="0" dirty="0" smtClean="0"/>
          </a:p>
          <a:p>
            <a:endParaRPr lang="en-US" dirty="0"/>
          </a:p>
        </p:txBody>
      </p:sp>
      <p:sp>
        <p:nvSpPr>
          <p:cNvPr id="4" name="Espace réservé du numéro de diapositive 3"/>
          <p:cNvSpPr>
            <a:spLocks noGrp="1"/>
          </p:cNvSpPr>
          <p:nvPr>
            <p:ph type="sldNum" sz="quarter" idx="10"/>
          </p:nvPr>
        </p:nvSpPr>
        <p:spPr/>
        <p:txBody>
          <a:bodyPr/>
          <a:lstStyle/>
          <a:p>
            <a:fld id="{7790EB20-322D-4A3F-9927-C767C2B4E300}" type="slidenum">
              <a:rPr lang="en-US" smtClean="0"/>
              <a:pPr/>
              <a:t>5</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baseline="0" dirty="0" smtClean="0"/>
          </a:p>
          <a:p>
            <a:endParaRPr lang="fr-FR" baseline="0" dirty="0" smtClean="0"/>
          </a:p>
          <a:p>
            <a:endParaRPr lang="en-US" dirty="0"/>
          </a:p>
        </p:txBody>
      </p:sp>
      <p:sp>
        <p:nvSpPr>
          <p:cNvPr id="4" name="Espace réservé du numéro de diapositive 3"/>
          <p:cNvSpPr>
            <a:spLocks noGrp="1"/>
          </p:cNvSpPr>
          <p:nvPr>
            <p:ph type="sldNum" sz="quarter" idx="10"/>
          </p:nvPr>
        </p:nvSpPr>
        <p:spPr/>
        <p:txBody>
          <a:bodyPr/>
          <a:lstStyle/>
          <a:p>
            <a:fld id="{7790EB20-322D-4A3F-9927-C767C2B4E300}" type="slidenum">
              <a:rPr lang="en-US" smtClean="0"/>
              <a:pPr/>
              <a:t>6</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baseline="0" dirty="0" smtClean="0"/>
          </a:p>
          <a:p>
            <a:endParaRPr lang="fr-FR" baseline="0" dirty="0" smtClean="0"/>
          </a:p>
          <a:p>
            <a:endParaRPr lang="en-US" dirty="0"/>
          </a:p>
        </p:txBody>
      </p:sp>
      <p:sp>
        <p:nvSpPr>
          <p:cNvPr id="4" name="Espace réservé du numéro de diapositive 3"/>
          <p:cNvSpPr>
            <a:spLocks noGrp="1"/>
          </p:cNvSpPr>
          <p:nvPr>
            <p:ph type="sldNum" sz="quarter" idx="10"/>
          </p:nvPr>
        </p:nvSpPr>
        <p:spPr/>
        <p:txBody>
          <a:bodyPr/>
          <a:lstStyle/>
          <a:p>
            <a:fld id="{7790EB20-322D-4A3F-9927-C767C2B4E300}" type="slidenum">
              <a:rPr lang="en-US" smtClean="0"/>
              <a:pPr/>
              <a:t>7</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baseline="0" dirty="0" smtClean="0"/>
          </a:p>
          <a:p>
            <a:endParaRPr lang="fr-FR" baseline="0" dirty="0" smtClean="0"/>
          </a:p>
          <a:p>
            <a:endParaRPr lang="en-US" dirty="0"/>
          </a:p>
        </p:txBody>
      </p:sp>
      <p:sp>
        <p:nvSpPr>
          <p:cNvPr id="4" name="Espace réservé du numéro de diapositive 3"/>
          <p:cNvSpPr>
            <a:spLocks noGrp="1"/>
          </p:cNvSpPr>
          <p:nvPr>
            <p:ph type="sldNum" sz="quarter" idx="10"/>
          </p:nvPr>
        </p:nvSpPr>
        <p:spPr/>
        <p:txBody>
          <a:bodyPr/>
          <a:lstStyle/>
          <a:p>
            <a:fld id="{7790EB20-322D-4A3F-9927-C767C2B4E300}" type="slidenum">
              <a:rPr lang="en-US" smtClean="0"/>
              <a:pPr/>
              <a:t>8</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baseline="0" dirty="0" smtClean="0"/>
          </a:p>
          <a:p>
            <a:endParaRPr lang="fr-FR" baseline="0" dirty="0" smtClean="0"/>
          </a:p>
          <a:p>
            <a:endParaRPr lang="en-US" dirty="0"/>
          </a:p>
        </p:txBody>
      </p:sp>
      <p:sp>
        <p:nvSpPr>
          <p:cNvPr id="4" name="Espace réservé du numéro de diapositive 3"/>
          <p:cNvSpPr>
            <a:spLocks noGrp="1"/>
          </p:cNvSpPr>
          <p:nvPr>
            <p:ph type="sldNum" sz="quarter" idx="10"/>
          </p:nvPr>
        </p:nvSpPr>
        <p:spPr/>
        <p:txBody>
          <a:bodyPr/>
          <a:lstStyle/>
          <a:p>
            <a:fld id="{7790EB20-322D-4A3F-9927-C767C2B4E300}" type="slidenum">
              <a:rPr lang="en-US" smtClean="0"/>
              <a:pPr/>
              <a:t>9</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14" name="Titre 13"/>
          <p:cNvSpPr>
            <a:spLocks noGrp="1"/>
          </p:cNvSpPr>
          <p:nvPr>
            <p:ph type="ctrTitle"/>
          </p:nvPr>
        </p:nvSpPr>
        <p:spPr>
          <a:xfrm>
            <a:off x="1432560" y="359898"/>
            <a:ext cx="7406640" cy="1472184"/>
          </a:xfrm>
        </p:spPr>
        <p:txBody>
          <a:bodyPr anchor="b"/>
          <a:lstStyle>
            <a:lvl1pPr algn="l">
              <a:defRPr/>
            </a:lvl1pPr>
            <a:extLst/>
          </a:lstStyle>
          <a:p>
            <a:r>
              <a:rPr kumimoji="0" lang="fr-FR" smtClean="0"/>
              <a:t>Cliquez pour modifier le style du titre</a:t>
            </a:r>
            <a:endParaRPr kumimoji="0" lang="en-US"/>
          </a:p>
        </p:txBody>
      </p:sp>
      <p:sp>
        <p:nvSpPr>
          <p:cNvPr id="22" name="Sous-titre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fr-FR" smtClean="0"/>
              <a:t>Cliquez pour modifier le style des sous-titres du masque</a:t>
            </a:r>
            <a:endParaRPr kumimoji="0" lang="en-US"/>
          </a:p>
        </p:txBody>
      </p:sp>
      <p:sp>
        <p:nvSpPr>
          <p:cNvPr id="7" name="Espace réservé de la date 6"/>
          <p:cNvSpPr>
            <a:spLocks noGrp="1"/>
          </p:cNvSpPr>
          <p:nvPr>
            <p:ph type="dt" sz="half" idx="10"/>
          </p:nvPr>
        </p:nvSpPr>
        <p:spPr/>
        <p:txBody>
          <a:bodyPr/>
          <a:lstStyle>
            <a:extLst/>
          </a:lstStyle>
          <a:p>
            <a:fld id="{91161DCD-B074-4F67-A069-B5AE393A19CE}" type="datetimeFigureOut">
              <a:rPr lang="fr-FR" smtClean="0"/>
              <a:pPr/>
              <a:t>22/11/2011</a:t>
            </a:fld>
            <a:endParaRPr lang="fr-FR"/>
          </a:p>
        </p:txBody>
      </p:sp>
      <p:sp>
        <p:nvSpPr>
          <p:cNvPr id="20" name="Espace réservé du pied de page 19"/>
          <p:cNvSpPr>
            <a:spLocks noGrp="1"/>
          </p:cNvSpPr>
          <p:nvPr>
            <p:ph type="ftr" sz="quarter" idx="11"/>
          </p:nvPr>
        </p:nvSpPr>
        <p:spPr/>
        <p:txBody>
          <a:bodyPr/>
          <a:lstStyle>
            <a:extLst/>
          </a:lstStyle>
          <a:p>
            <a:endParaRPr lang="fr-FR"/>
          </a:p>
        </p:txBody>
      </p:sp>
      <p:sp>
        <p:nvSpPr>
          <p:cNvPr id="10" name="Espace réservé du numéro de diapositive 9"/>
          <p:cNvSpPr>
            <a:spLocks noGrp="1"/>
          </p:cNvSpPr>
          <p:nvPr>
            <p:ph type="sldNum" sz="quarter" idx="12"/>
          </p:nvPr>
        </p:nvSpPr>
        <p:spPr/>
        <p:txBody>
          <a:bodyPr/>
          <a:lstStyle>
            <a:extLst/>
          </a:lstStyle>
          <a:p>
            <a:fld id="{19D342BB-E94C-46B3-8DFA-1209A1CE12C5}" type="slidenum">
              <a:rPr lang="fr-FR" smtClean="0"/>
              <a:pPr/>
              <a:t>‹N°›</a:t>
            </a:fld>
            <a:endParaRPr lang="fr-FR"/>
          </a:p>
        </p:txBody>
      </p:sp>
      <p:sp>
        <p:nvSpPr>
          <p:cNvPr id="8" name="Ellipse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Ellipse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extLs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p:txBody>
          <a:bodyPr vert="eaVert"/>
          <a:lstStyle>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extLst/>
          </a:lstStyle>
          <a:p>
            <a:fld id="{91161DCD-B074-4F67-A069-B5AE393A19CE}" type="datetimeFigureOut">
              <a:rPr lang="fr-FR" smtClean="0"/>
              <a:pPr/>
              <a:t>22/11/2011</a:t>
            </a:fld>
            <a:endParaRPr lang="fr-FR"/>
          </a:p>
        </p:txBody>
      </p:sp>
      <p:sp>
        <p:nvSpPr>
          <p:cNvPr id="5" name="Espace réservé du pied de page 4"/>
          <p:cNvSpPr>
            <a:spLocks noGrp="1"/>
          </p:cNvSpPr>
          <p:nvPr>
            <p:ph type="ftr" sz="quarter" idx="11"/>
          </p:nvPr>
        </p:nvSpPr>
        <p:spPr/>
        <p:txBody>
          <a:bodyPr/>
          <a:lstStyle>
            <a:extLst/>
          </a:lstStyle>
          <a:p>
            <a:endParaRPr lang="fr-FR"/>
          </a:p>
        </p:txBody>
      </p:sp>
      <p:sp>
        <p:nvSpPr>
          <p:cNvPr id="6" name="Espace réservé du numéro de diapositive 5"/>
          <p:cNvSpPr>
            <a:spLocks noGrp="1"/>
          </p:cNvSpPr>
          <p:nvPr>
            <p:ph type="sldNum" sz="quarter" idx="12"/>
          </p:nvPr>
        </p:nvSpPr>
        <p:spPr/>
        <p:txBody>
          <a:bodyPr/>
          <a:lstStyle>
            <a:extLst/>
          </a:lstStyle>
          <a:p>
            <a:fld id="{19D342BB-E94C-46B3-8DFA-1209A1CE12C5}"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858000" y="274639"/>
            <a:ext cx="1828800" cy="5851525"/>
          </a:xfrm>
        </p:spPr>
        <p:txBody>
          <a:bodyPr vert="eaVert"/>
          <a:lstStyle>
            <a:extLs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a:xfrm>
            <a:off x="1143000" y="274640"/>
            <a:ext cx="5562600" cy="5851525"/>
          </a:xfrm>
        </p:spPr>
        <p:txBody>
          <a:bodyPr vert="eaVert"/>
          <a:lstStyle>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extLst/>
          </a:lstStyle>
          <a:p>
            <a:fld id="{91161DCD-B074-4F67-A069-B5AE393A19CE}" type="datetimeFigureOut">
              <a:rPr lang="fr-FR" smtClean="0"/>
              <a:pPr/>
              <a:t>22/11/2011</a:t>
            </a:fld>
            <a:endParaRPr lang="fr-FR"/>
          </a:p>
        </p:txBody>
      </p:sp>
      <p:sp>
        <p:nvSpPr>
          <p:cNvPr id="5" name="Espace réservé du pied de page 4"/>
          <p:cNvSpPr>
            <a:spLocks noGrp="1"/>
          </p:cNvSpPr>
          <p:nvPr>
            <p:ph type="ftr" sz="quarter" idx="11"/>
          </p:nvPr>
        </p:nvSpPr>
        <p:spPr/>
        <p:txBody>
          <a:bodyPr/>
          <a:lstStyle>
            <a:extLst/>
          </a:lstStyle>
          <a:p>
            <a:endParaRPr lang="fr-FR"/>
          </a:p>
        </p:txBody>
      </p:sp>
      <p:sp>
        <p:nvSpPr>
          <p:cNvPr id="6" name="Espace réservé du numéro de diapositive 5"/>
          <p:cNvSpPr>
            <a:spLocks noGrp="1"/>
          </p:cNvSpPr>
          <p:nvPr>
            <p:ph type="sldNum" sz="quarter" idx="12"/>
          </p:nvPr>
        </p:nvSpPr>
        <p:spPr/>
        <p:txBody>
          <a:bodyPr/>
          <a:lstStyle>
            <a:extLst/>
          </a:lstStyle>
          <a:p>
            <a:fld id="{19D342BB-E94C-46B3-8DFA-1209A1CE12C5}"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extLst/>
          </a:lstStyle>
          <a:p>
            <a:r>
              <a:rPr kumimoji="0" lang="fr-FR" smtClean="0"/>
              <a:t>Cliquez pour modifier le style du titre</a:t>
            </a:r>
            <a:endParaRPr kumimoji="0" lang="en-US"/>
          </a:p>
        </p:txBody>
      </p:sp>
      <p:sp>
        <p:nvSpPr>
          <p:cNvPr id="3" name="Espace réservé du contenu 2"/>
          <p:cNvSpPr>
            <a:spLocks noGrp="1"/>
          </p:cNvSpPr>
          <p:nvPr>
            <p:ph idx="1"/>
          </p:nvPr>
        </p:nvSpPr>
        <p:spPr/>
        <p:txBody>
          <a:bodyPr/>
          <a:lstStyle>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extLst/>
          </a:lstStyle>
          <a:p>
            <a:fld id="{91161DCD-B074-4F67-A069-B5AE393A19CE}" type="datetimeFigureOut">
              <a:rPr lang="fr-FR" smtClean="0"/>
              <a:pPr/>
              <a:t>22/11/2011</a:t>
            </a:fld>
            <a:endParaRPr lang="fr-FR"/>
          </a:p>
        </p:txBody>
      </p:sp>
      <p:sp>
        <p:nvSpPr>
          <p:cNvPr id="5" name="Espace réservé du pied de page 4"/>
          <p:cNvSpPr>
            <a:spLocks noGrp="1"/>
          </p:cNvSpPr>
          <p:nvPr>
            <p:ph type="ftr" sz="quarter" idx="11"/>
          </p:nvPr>
        </p:nvSpPr>
        <p:spPr/>
        <p:txBody>
          <a:bodyPr/>
          <a:lstStyle>
            <a:extLst/>
          </a:lstStyle>
          <a:p>
            <a:endParaRPr lang="fr-FR"/>
          </a:p>
        </p:txBody>
      </p:sp>
      <p:sp>
        <p:nvSpPr>
          <p:cNvPr id="6" name="Espace réservé du numéro de diapositive 5"/>
          <p:cNvSpPr>
            <a:spLocks noGrp="1"/>
          </p:cNvSpPr>
          <p:nvPr>
            <p:ph type="sldNum" sz="quarter" idx="12"/>
          </p:nvPr>
        </p:nvSpPr>
        <p:spPr/>
        <p:txBody>
          <a:bodyPr/>
          <a:lstStyle>
            <a:extLst/>
          </a:lstStyle>
          <a:p>
            <a:fld id="{19D342BB-E94C-46B3-8DFA-1209A1CE12C5}"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spTree>
      <p:nvGrpSpPr>
        <p:cNvPr id="1" name=""/>
        <p:cNvGrpSpPr/>
        <p:nvPr/>
      </p:nvGrpSpPr>
      <p:grpSpPr>
        <a:xfrm>
          <a:off x="0" y="0"/>
          <a:ext cx="0" cy="0"/>
          <a:chOff x="0" y="0"/>
          <a:chExt cx="0" cy="0"/>
        </a:xfrm>
      </p:grpSpPr>
      <p:sp>
        <p:nvSpPr>
          <p:cNvPr id="7" name="Rectangle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re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fr-FR" smtClean="0"/>
              <a:t>Cliquez pour modifier les styles du texte du masque</a:t>
            </a:r>
          </a:p>
        </p:txBody>
      </p:sp>
      <p:sp>
        <p:nvSpPr>
          <p:cNvPr id="4" name="Espace réservé de la date 3"/>
          <p:cNvSpPr>
            <a:spLocks noGrp="1"/>
          </p:cNvSpPr>
          <p:nvPr>
            <p:ph type="dt" sz="half" idx="10"/>
          </p:nvPr>
        </p:nvSpPr>
        <p:spPr/>
        <p:txBody>
          <a:bodyPr/>
          <a:lstStyle>
            <a:extLst/>
          </a:lstStyle>
          <a:p>
            <a:fld id="{91161DCD-B074-4F67-A069-B5AE393A19CE}" type="datetimeFigureOut">
              <a:rPr lang="fr-FR" smtClean="0"/>
              <a:pPr/>
              <a:t>22/11/2011</a:t>
            </a:fld>
            <a:endParaRPr lang="fr-FR"/>
          </a:p>
        </p:txBody>
      </p:sp>
      <p:sp>
        <p:nvSpPr>
          <p:cNvPr id="5" name="Espace réservé du pied de page 4"/>
          <p:cNvSpPr>
            <a:spLocks noGrp="1"/>
          </p:cNvSpPr>
          <p:nvPr>
            <p:ph type="ftr" sz="quarter" idx="11"/>
          </p:nvPr>
        </p:nvSpPr>
        <p:spPr/>
        <p:txBody>
          <a:bodyPr/>
          <a:lstStyle>
            <a:extLst/>
          </a:lstStyle>
          <a:p>
            <a:endParaRPr lang="fr-FR"/>
          </a:p>
        </p:txBody>
      </p:sp>
      <p:sp>
        <p:nvSpPr>
          <p:cNvPr id="6" name="Espace réservé du numéro de diapositive 5"/>
          <p:cNvSpPr>
            <a:spLocks noGrp="1"/>
          </p:cNvSpPr>
          <p:nvPr>
            <p:ph type="sldNum" sz="quarter" idx="12"/>
          </p:nvPr>
        </p:nvSpPr>
        <p:spPr/>
        <p:txBody>
          <a:bodyPr/>
          <a:lstStyle>
            <a:extLst/>
          </a:lstStyle>
          <a:p>
            <a:fld id="{19D342BB-E94C-46B3-8DFA-1209A1CE12C5}" type="slidenum">
              <a:rPr lang="fr-FR" smtClean="0"/>
              <a:pPr/>
              <a:t>‹N°›</a:t>
            </a:fld>
            <a:endParaRPr lang="fr-FR"/>
          </a:p>
        </p:txBody>
      </p:sp>
      <p:sp>
        <p:nvSpPr>
          <p:cNvPr id="10" name="Rectangle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Ellipse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Ellipse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a:xfrm>
            <a:off x="1435608" y="274320"/>
            <a:ext cx="7498080" cy="1143000"/>
          </a:xfrm>
        </p:spPr>
        <p:txBody>
          <a:bodyPr/>
          <a:lstStyle>
            <a:extLst/>
          </a:lstStyle>
          <a:p>
            <a:r>
              <a:rPr kumimoji="0" lang="fr-FR" smtClean="0"/>
              <a:t>Cliquez pour modifier le style du titre</a:t>
            </a:r>
            <a:endParaRPr kumimoji="0" lang="en-US"/>
          </a:p>
        </p:txBody>
      </p:sp>
      <p:sp>
        <p:nvSpPr>
          <p:cNvPr id="3" name="Espace réservé du contenu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u contenu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extLst/>
          </a:lstStyle>
          <a:p>
            <a:fld id="{91161DCD-B074-4F67-A069-B5AE393A19CE}" type="datetimeFigureOut">
              <a:rPr lang="fr-FR" smtClean="0"/>
              <a:pPr/>
              <a:t>22/11/2011</a:t>
            </a:fld>
            <a:endParaRPr lang="fr-FR"/>
          </a:p>
        </p:txBody>
      </p:sp>
      <p:sp>
        <p:nvSpPr>
          <p:cNvPr id="6" name="Espace réservé du pied de page 5"/>
          <p:cNvSpPr>
            <a:spLocks noGrp="1"/>
          </p:cNvSpPr>
          <p:nvPr>
            <p:ph type="ftr" sz="quarter" idx="11"/>
          </p:nvPr>
        </p:nvSpPr>
        <p:spPr/>
        <p:txBody>
          <a:bodyPr/>
          <a:lstStyle>
            <a:extLst/>
          </a:lstStyle>
          <a:p>
            <a:endParaRPr lang="fr-FR"/>
          </a:p>
        </p:txBody>
      </p:sp>
      <p:sp>
        <p:nvSpPr>
          <p:cNvPr id="7" name="Espace réservé du numéro de diapositive 6"/>
          <p:cNvSpPr>
            <a:spLocks noGrp="1"/>
          </p:cNvSpPr>
          <p:nvPr>
            <p:ph type="sldNum" sz="quarter" idx="12"/>
          </p:nvPr>
        </p:nvSpPr>
        <p:spPr/>
        <p:txBody>
          <a:bodyPr/>
          <a:lstStyle>
            <a:extLst/>
          </a:lstStyle>
          <a:p>
            <a:fld id="{19D342BB-E94C-46B3-8DFA-1209A1CE12C5}"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fr-FR" smtClean="0"/>
              <a:t>Cliquez pour modifier les styles du texte du masque</a:t>
            </a:r>
          </a:p>
        </p:txBody>
      </p:sp>
      <p:sp>
        <p:nvSpPr>
          <p:cNvPr id="4" name="Espace réservé du texte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fr-FR" smtClean="0"/>
              <a:t>Cliquez pour modifier les styles du texte du masque</a:t>
            </a:r>
          </a:p>
        </p:txBody>
      </p:sp>
      <p:sp>
        <p:nvSpPr>
          <p:cNvPr id="5" name="Espace réservé du contenu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6" name="Espace réservé du contenu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7" name="Espace réservé de la date 6"/>
          <p:cNvSpPr>
            <a:spLocks noGrp="1"/>
          </p:cNvSpPr>
          <p:nvPr>
            <p:ph type="dt" sz="half" idx="10"/>
          </p:nvPr>
        </p:nvSpPr>
        <p:spPr/>
        <p:txBody>
          <a:bodyPr/>
          <a:lstStyle>
            <a:extLst/>
          </a:lstStyle>
          <a:p>
            <a:fld id="{91161DCD-B074-4F67-A069-B5AE393A19CE}" type="datetimeFigureOut">
              <a:rPr lang="fr-FR" smtClean="0"/>
              <a:pPr/>
              <a:t>22/11/2011</a:t>
            </a:fld>
            <a:endParaRPr lang="fr-FR"/>
          </a:p>
        </p:txBody>
      </p:sp>
      <p:sp>
        <p:nvSpPr>
          <p:cNvPr id="8" name="Espace réservé du pied de page 7"/>
          <p:cNvSpPr>
            <a:spLocks noGrp="1"/>
          </p:cNvSpPr>
          <p:nvPr>
            <p:ph type="ftr" sz="quarter" idx="11"/>
          </p:nvPr>
        </p:nvSpPr>
        <p:spPr/>
        <p:txBody>
          <a:bodyPr/>
          <a:lstStyle>
            <a:extLst/>
          </a:lstStyle>
          <a:p>
            <a:endParaRPr lang="fr-FR"/>
          </a:p>
        </p:txBody>
      </p:sp>
      <p:sp>
        <p:nvSpPr>
          <p:cNvPr id="9" name="Espace réservé du numéro de diapositive 8"/>
          <p:cNvSpPr>
            <a:spLocks noGrp="1"/>
          </p:cNvSpPr>
          <p:nvPr>
            <p:ph type="sldNum" sz="quarter" idx="12"/>
          </p:nvPr>
        </p:nvSpPr>
        <p:spPr/>
        <p:txBody>
          <a:bodyPr/>
          <a:lstStyle>
            <a:extLst/>
          </a:lstStyle>
          <a:p>
            <a:fld id="{19D342BB-E94C-46B3-8DFA-1209A1CE12C5}"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a:xfrm>
            <a:off x="1435608" y="274320"/>
            <a:ext cx="7498080" cy="1143000"/>
          </a:xfrm>
        </p:spPr>
        <p:txBody>
          <a:bodyPr anchor="ctr"/>
          <a:lstStyle>
            <a:extLst/>
          </a:lstStyle>
          <a:p>
            <a:r>
              <a:rPr kumimoji="0" lang="fr-FR" smtClean="0"/>
              <a:t>Cliquez pour modifier le style du titre</a:t>
            </a:r>
            <a:endParaRPr kumimoji="0" lang="en-US"/>
          </a:p>
        </p:txBody>
      </p:sp>
      <p:sp>
        <p:nvSpPr>
          <p:cNvPr id="3" name="Espace réservé de la date 2"/>
          <p:cNvSpPr>
            <a:spLocks noGrp="1"/>
          </p:cNvSpPr>
          <p:nvPr>
            <p:ph type="dt" sz="half" idx="10"/>
          </p:nvPr>
        </p:nvSpPr>
        <p:spPr/>
        <p:txBody>
          <a:bodyPr/>
          <a:lstStyle>
            <a:extLst/>
          </a:lstStyle>
          <a:p>
            <a:fld id="{91161DCD-B074-4F67-A069-B5AE393A19CE}" type="datetimeFigureOut">
              <a:rPr lang="fr-FR" smtClean="0"/>
              <a:pPr/>
              <a:t>22/11/2011</a:t>
            </a:fld>
            <a:endParaRPr lang="fr-FR"/>
          </a:p>
        </p:txBody>
      </p:sp>
      <p:sp>
        <p:nvSpPr>
          <p:cNvPr id="4" name="Espace réservé du pied de page 3"/>
          <p:cNvSpPr>
            <a:spLocks noGrp="1"/>
          </p:cNvSpPr>
          <p:nvPr>
            <p:ph type="ftr" sz="quarter" idx="11"/>
          </p:nvPr>
        </p:nvSpPr>
        <p:spPr/>
        <p:txBody>
          <a:bodyPr/>
          <a:lstStyle>
            <a:extLst/>
          </a:lstStyle>
          <a:p>
            <a:endParaRPr lang="fr-FR"/>
          </a:p>
        </p:txBody>
      </p:sp>
      <p:sp>
        <p:nvSpPr>
          <p:cNvPr id="5" name="Espace réservé du numéro de diapositive 4"/>
          <p:cNvSpPr>
            <a:spLocks noGrp="1"/>
          </p:cNvSpPr>
          <p:nvPr>
            <p:ph type="sldNum" sz="quarter" idx="12"/>
          </p:nvPr>
        </p:nvSpPr>
        <p:spPr/>
        <p:txBody>
          <a:bodyPr/>
          <a:lstStyle>
            <a:extLst/>
          </a:lstStyle>
          <a:p>
            <a:fld id="{19D342BB-E94C-46B3-8DFA-1209A1CE12C5}"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Vide">
    <p:spTree>
      <p:nvGrpSpPr>
        <p:cNvPr id="1" name=""/>
        <p:cNvGrpSpPr/>
        <p:nvPr/>
      </p:nvGrpSpPr>
      <p:grpSpPr>
        <a:xfrm>
          <a:off x="0" y="0"/>
          <a:ext cx="0" cy="0"/>
          <a:chOff x="0" y="0"/>
          <a:chExt cx="0" cy="0"/>
        </a:xfrm>
      </p:grpSpPr>
      <p:sp>
        <p:nvSpPr>
          <p:cNvPr id="5" name="Rectangle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Espace réservé de la date 1"/>
          <p:cNvSpPr>
            <a:spLocks noGrp="1"/>
          </p:cNvSpPr>
          <p:nvPr>
            <p:ph type="dt" sz="half" idx="10"/>
          </p:nvPr>
        </p:nvSpPr>
        <p:spPr/>
        <p:txBody>
          <a:bodyPr/>
          <a:lstStyle>
            <a:extLst/>
          </a:lstStyle>
          <a:p>
            <a:fld id="{91161DCD-B074-4F67-A069-B5AE393A19CE}" type="datetimeFigureOut">
              <a:rPr lang="fr-FR" smtClean="0"/>
              <a:pPr/>
              <a:t>22/11/2011</a:t>
            </a:fld>
            <a:endParaRPr lang="fr-FR"/>
          </a:p>
        </p:txBody>
      </p:sp>
      <p:sp>
        <p:nvSpPr>
          <p:cNvPr id="3" name="Espace réservé du pied de page 2"/>
          <p:cNvSpPr>
            <a:spLocks noGrp="1"/>
          </p:cNvSpPr>
          <p:nvPr>
            <p:ph type="ftr" sz="quarter" idx="11"/>
          </p:nvPr>
        </p:nvSpPr>
        <p:spPr/>
        <p:txBody>
          <a:bodyPr/>
          <a:lstStyle>
            <a:extLst/>
          </a:lstStyle>
          <a:p>
            <a:endParaRPr lang="fr-FR"/>
          </a:p>
        </p:txBody>
      </p:sp>
      <p:sp>
        <p:nvSpPr>
          <p:cNvPr id="4" name="Espace réservé du numéro de diapositive 3"/>
          <p:cNvSpPr>
            <a:spLocks noGrp="1"/>
          </p:cNvSpPr>
          <p:nvPr>
            <p:ph type="sldNum" sz="quarter" idx="12"/>
          </p:nvPr>
        </p:nvSpPr>
        <p:spPr/>
        <p:txBody>
          <a:bodyPr/>
          <a:lstStyle>
            <a:extLst/>
          </a:lstStyle>
          <a:p>
            <a:fld id="{19D342BB-E94C-46B3-8DFA-1209A1CE12C5}" type="slidenum">
              <a:rPr lang="fr-FR" smtClean="0"/>
              <a:pPr/>
              <a:t>‹N°›</a:t>
            </a:fld>
            <a:endParaRPr lang="fr-FR"/>
          </a:p>
        </p:txBody>
      </p:sp>
      <p:sp>
        <p:nvSpPr>
          <p:cNvPr id="6" name="Rectangle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fr-FR" smtClean="0"/>
              <a:t>Cliquez pour modifier le style du titre</a:t>
            </a:r>
            <a:endParaRPr kumimoji="0" lang="en-US"/>
          </a:p>
        </p:txBody>
      </p:sp>
      <p:sp>
        <p:nvSpPr>
          <p:cNvPr id="3" name="Espace réservé du texte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fr-FR" smtClean="0"/>
              <a:t>Cliquez pour modifier les styles du texte du masque</a:t>
            </a:r>
          </a:p>
        </p:txBody>
      </p:sp>
      <p:sp>
        <p:nvSpPr>
          <p:cNvPr id="4" name="Espace réservé du contenu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extLst/>
          </a:lstStyle>
          <a:p>
            <a:fld id="{91161DCD-B074-4F67-A069-B5AE393A19CE}" type="datetimeFigureOut">
              <a:rPr lang="fr-FR" smtClean="0"/>
              <a:pPr/>
              <a:t>22/11/2011</a:t>
            </a:fld>
            <a:endParaRPr lang="fr-FR"/>
          </a:p>
        </p:txBody>
      </p:sp>
      <p:sp>
        <p:nvSpPr>
          <p:cNvPr id="6" name="Espace réservé du pied de page 5"/>
          <p:cNvSpPr>
            <a:spLocks noGrp="1"/>
          </p:cNvSpPr>
          <p:nvPr>
            <p:ph type="ftr" sz="quarter" idx="11"/>
          </p:nvPr>
        </p:nvSpPr>
        <p:spPr/>
        <p:txBody>
          <a:bodyPr/>
          <a:lstStyle>
            <a:extLst/>
          </a:lstStyle>
          <a:p>
            <a:endParaRPr lang="fr-FR"/>
          </a:p>
        </p:txBody>
      </p:sp>
      <p:sp>
        <p:nvSpPr>
          <p:cNvPr id="7" name="Espace réservé du numéro de diapositive 6"/>
          <p:cNvSpPr>
            <a:spLocks noGrp="1"/>
          </p:cNvSpPr>
          <p:nvPr>
            <p:ph type="sldNum" sz="quarter" idx="12"/>
          </p:nvPr>
        </p:nvSpPr>
        <p:spPr/>
        <p:txBody>
          <a:bodyPr/>
          <a:lstStyle>
            <a:extLst/>
          </a:lstStyle>
          <a:p>
            <a:fld id="{19D342BB-E94C-46B3-8DFA-1209A1CE12C5}"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fr-FR" smtClean="0"/>
              <a:t>Cliquez pour modifier le style du titre</a:t>
            </a:r>
            <a:endParaRPr kumimoji="0" lang="en-US"/>
          </a:p>
        </p:txBody>
      </p:sp>
      <p:sp>
        <p:nvSpPr>
          <p:cNvPr id="5" name="Espace réservé de la date 4"/>
          <p:cNvSpPr>
            <a:spLocks noGrp="1"/>
          </p:cNvSpPr>
          <p:nvPr>
            <p:ph type="dt" sz="half" idx="10"/>
          </p:nvPr>
        </p:nvSpPr>
        <p:spPr/>
        <p:txBody>
          <a:bodyPr/>
          <a:lstStyle>
            <a:extLst/>
          </a:lstStyle>
          <a:p>
            <a:fld id="{91161DCD-B074-4F67-A069-B5AE393A19CE}" type="datetimeFigureOut">
              <a:rPr lang="fr-FR" smtClean="0"/>
              <a:pPr/>
              <a:t>22/11/2011</a:t>
            </a:fld>
            <a:endParaRPr lang="fr-FR"/>
          </a:p>
        </p:txBody>
      </p:sp>
      <p:sp>
        <p:nvSpPr>
          <p:cNvPr id="6" name="Espace réservé du pied de page 5"/>
          <p:cNvSpPr>
            <a:spLocks noGrp="1"/>
          </p:cNvSpPr>
          <p:nvPr>
            <p:ph type="ftr" sz="quarter" idx="11"/>
          </p:nvPr>
        </p:nvSpPr>
        <p:spPr/>
        <p:txBody>
          <a:bodyPr/>
          <a:lstStyle>
            <a:extLst/>
          </a:lstStyle>
          <a:p>
            <a:endParaRPr lang="fr-FR"/>
          </a:p>
        </p:txBody>
      </p:sp>
      <p:sp>
        <p:nvSpPr>
          <p:cNvPr id="7" name="Espace réservé du numéro de diapositive 6"/>
          <p:cNvSpPr>
            <a:spLocks noGrp="1"/>
          </p:cNvSpPr>
          <p:nvPr>
            <p:ph type="sldNum" sz="quarter" idx="12"/>
          </p:nvPr>
        </p:nvSpPr>
        <p:spPr/>
        <p:txBody>
          <a:bodyPr/>
          <a:lstStyle>
            <a:extLst/>
          </a:lstStyle>
          <a:p>
            <a:fld id="{19D342BB-E94C-46B3-8DFA-1209A1CE12C5}" type="slidenum">
              <a:rPr lang="fr-FR" smtClean="0"/>
              <a:pPr/>
              <a:t>‹N°›</a:t>
            </a:fld>
            <a:endParaRPr lang="fr-FR"/>
          </a:p>
        </p:txBody>
      </p:sp>
      <p:sp>
        <p:nvSpPr>
          <p:cNvPr id="8" name="Rectangle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Espace réservé pour une image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fr-FR" smtClean="0"/>
              <a:t>Cliquez sur l'icône pour ajouter une image</a:t>
            </a:r>
            <a:endParaRPr kumimoji="0" lang="en-US" dirty="0"/>
          </a:p>
        </p:txBody>
      </p:sp>
      <p:sp>
        <p:nvSpPr>
          <p:cNvPr id="9" name="Organigramme : Processus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Organigramme : Processus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Espace réservé du texte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fr-FR" smtClean="0"/>
              <a:t>Cliquez pour modifier les styles du texte du masque</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Secteurs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Ellipse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Bouée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2" name="Rectangle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Espace réservé du titre 4"/>
          <p:cNvSpPr>
            <a:spLocks noGrp="1"/>
          </p:cNvSpPr>
          <p:nvPr>
            <p:ph type="title"/>
          </p:nvPr>
        </p:nvSpPr>
        <p:spPr>
          <a:xfrm>
            <a:off x="1435608" y="274638"/>
            <a:ext cx="7498080" cy="1143000"/>
          </a:xfrm>
          <a:prstGeom prst="rect">
            <a:avLst/>
          </a:prstGeom>
        </p:spPr>
        <p:txBody>
          <a:bodyPr anchor="ctr">
            <a:normAutofit/>
          </a:bodyPr>
          <a:lstStyle>
            <a:extLst/>
          </a:lstStyle>
          <a:p>
            <a:r>
              <a:rPr kumimoji="0" lang="fr-FR" smtClean="0"/>
              <a:t>Cliquez pour modifier le style du titre</a:t>
            </a:r>
            <a:endParaRPr kumimoji="0" lang="en-US"/>
          </a:p>
        </p:txBody>
      </p:sp>
      <p:sp>
        <p:nvSpPr>
          <p:cNvPr id="9" name="Espace réservé du texte 8"/>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fr-FR" smtClean="0"/>
              <a:t>Cliquez pour modifier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24" name="Espace réservé de la date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91161DCD-B074-4F67-A069-B5AE393A19CE}" type="datetimeFigureOut">
              <a:rPr lang="fr-FR" smtClean="0"/>
              <a:pPr/>
              <a:t>22/11/2011</a:t>
            </a:fld>
            <a:endParaRPr lang="fr-FR"/>
          </a:p>
        </p:txBody>
      </p:sp>
      <p:sp>
        <p:nvSpPr>
          <p:cNvPr id="10" name="Espace réservé du pied de page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fr-FR"/>
          </a:p>
        </p:txBody>
      </p:sp>
      <p:sp>
        <p:nvSpPr>
          <p:cNvPr id="22" name="Espace réservé du numéro de diapositive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19D342BB-E94C-46B3-8DFA-1209A1CE12C5}" type="slidenum">
              <a:rPr lang="fr-FR" smtClean="0"/>
              <a:pPr/>
              <a:t>‹N°›</a:t>
            </a:fld>
            <a:endParaRPr lang="fr-FR"/>
          </a:p>
        </p:txBody>
      </p:sp>
      <p:sp>
        <p:nvSpPr>
          <p:cNvPr id="15" name="Rectangle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1.xml"/><Relationship Id="rId1" Type="http://schemas.openxmlformats.org/officeDocument/2006/relationships/vmlDrawing" Target="../drawings/vmlDrawing1.vml"/><Relationship Id="rId6" Type="http://schemas.openxmlformats.org/officeDocument/2006/relationships/oleObject" Target="../embeddings/oleObject3.bin"/><Relationship Id="rId5" Type="http://schemas.openxmlformats.org/officeDocument/2006/relationships/oleObject" Target="../embeddings/oleObject2.bin"/><Relationship Id="rId4" Type="http://schemas.openxmlformats.org/officeDocument/2006/relationships/oleObject" Target="../embeddings/oleObject1.bin"/></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9.xml"/><Relationship Id="rId2" Type="http://schemas.openxmlformats.org/officeDocument/2006/relationships/slideLayout" Target="../slideLayouts/slideLayout1.xml"/><Relationship Id="rId1" Type="http://schemas.openxmlformats.org/officeDocument/2006/relationships/vmlDrawing" Target="../drawings/vmlDrawing2.vml"/><Relationship Id="rId6" Type="http://schemas.openxmlformats.org/officeDocument/2006/relationships/oleObject" Target="../embeddings/oleObject6.bin"/><Relationship Id="rId5" Type="http://schemas.openxmlformats.org/officeDocument/2006/relationships/oleObject" Target="../embeddings/oleObject5.bin"/><Relationship Id="rId4" Type="http://schemas.openxmlformats.org/officeDocument/2006/relationships/oleObject" Target="../embeddings/oleObject4.bin"/></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676108" y="2007997"/>
            <a:ext cx="6926576" cy="2643206"/>
          </a:xfrm>
        </p:spPr>
        <p:txBody>
          <a:bodyPr>
            <a:normAutofit fontScale="90000"/>
          </a:bodyPr>
          <a:lstStyle/>
          <a:p>
            <a:pPr algn="ctr"/>
            <a:r>
              <a:rPr lang="fr-FR" sz="4000" b="1" dirty="0" smtClean="0">
                <a:solidFill>
                  <a:schemeClr val="tx1"/>
                </a:solidFill>
              </a:rPr>
              <a:t>Croissance du secteur moderne et Chômage en Côte d’Ivoire:</a:t>
            </a:r>
            <a:br>
              <a:rPr lang="fr-FR" sz="4000" b="1" dirty="0" smtClean="0">
                <a:solidFill>
                  <a:schemeClr val="tx1"/>
                </a:solidFill>
              </a:rPr>
            </a:br>
            <a:r>
              <a:rPr lang="fr-FR" sz="4000" b="1" dirty="0" smtClean="0">
                <a:solidFill>
                  <a:schemeClr val="tx1"/>
                </a:solidFill>
              </a:rPr>
              <a:t>Un Test du modèle de Lewis</a:t>
            </a:r>
            <a:r>
              <a:rPr lang="fr-FR" sz="4400" b="1" dirty="0" smtClean="0"/>
              <a:t/>
            </a:r>
            <a:br>
              <a:rPr lang="fr-FR" sz="4400" b="1" dirty="0" smtClean="0"/>
            </a:br>
            <a:endParaRPr lang="fr-FR" dirty="0"/>
          </a:p>
        </p:txBody>
      </p:sp>
      <p:sp>
        <p:nvSpPr>
          <p:cNvPr id="3" name="Espace réservé du contenu 2"/>
          <p:cNvSpPr>
            <a:spLocks noGrp="1"/>
          </p:cNvSpPr>
          <p:nvPr>
            <p:ph idx="1"/>
          </p:nvPr>
        </p:nvSpPr>
        <p:spPr>
          <a:xfrm>
            <a:off x="1428728" y="4557311"/>
            <a:ext cx="4500594" cy="1390640"/>
          </a:xfrm>
        </p:spPr>
        <p:txBody>
          <a:bodyPr>
            <a:normAutofit fontScale="92500" lnSpcReduction="10000"/>
          </a:bodyPr>
          <a:lstStyle/>
          <a:p>
            <a:pPr>
              <a:buNone/>
            </a:pPr>
            <a:endParaRPr lang="fr-FR" sz="2400" b="1" dirty="0" smtClean="0">
              <a:solidFill>
                <a:srgbClr val="0070C0"/>
              </a:solidFill>
            </a:endParaRPr>
          </a:p>
          <a:p>
            <a:pPr>
              <a:buNone/>
            </a:pPr>
            <a:r>
              <a:rPr lang="fr-FR" sz="1800" b="1" dirty="0" smtClean="0">
                <a:solidFill>
                  <a:srgbClr val="0070C0"/>
                </a:solidFill>
              </a:rPr>
              <a:t>Second </a:t>
            </a:r>
            <a:r>
              <a:rPr lang="fr-FR" sz="1800" b="1" dirty="0" err="1" smtClean="0">
                <a:solidFill>
                  <a:srgbClr val="0070C0"/>
                </a:solidFill>
              </a:rPr>
              <a:t>Congress</a:t>
            </a:r>
            <a:r>
              <a:rPr lang="fr-FR" sz="1800" b="1" dirty="0" smtClean="0">
                <a:solidFill>
                  <a:srgbClr val="0070C0"/>
                </a:solidFill>
              </a:rPr>
              <a:t> of  </a:t>
            </a:r>
            <a:r>
              <a:rPr lang="fr-FR" sz="1800" b="1" dirty="0" err="1" smtClean="0">
                <a:solidFill>
                  <a:srgbClr val="0070C0"/>
                </a:solidFill>
              </a:rPr>
              <a:t>African</a:t>
            </a:r>
            <a:r>
              <a:rPr lang="fr-FR" sz="1800" b="1" dirty="0" smtClean="0">
                <a:solidFill>
                  <a:srgbClr val="0070C0"/>
                </a:solidFill>
              </a:rPr>
              <a:t> </a:t>
            </a:r>
            <a:r>
              <a:rPr lang="fr-FR" sz="1800" b="1" dirty="0" err="1" smtClean="0">
                <a:solidFill>
                  <a:srgbClr val="0070C0"/>
                </a:solidFill>
              </a:rPr>
              <a:t>Economists</a:t>
            </a:r>
            <a:r>
              <a:rPr lang="fr-FR" sz="1800" b="1" dirty="0" smtClean="0">
                <a:solidFill>
                  <a:srgbClr val="0070C0"/>
                </a:solidFill>
              </a:rPr>
              <a:t>           </a:t>
            </a:r>
          </a:p>
          <a:p>
            <a:pPr>
              <a:buNone/>
            </a:pPr>
            <a:r>
              <a:rPr lang="fr-FR" sz="1800" dirty="0" smtClean="0">
                <a:solidFill>
                  <a:srgbClr val="0070C0"/>
                </a:solidFill>
              </a:rPr>
              <a:t>Abidjan, Côte d’Ivoire, </a:t>
            </a:r>
          </a:p>
          <a:p>
            <a:pPr>
              <a:buNone/>
            </a:pPr>
            <a:r>
              <a:rPr lang="fr-FR" sz="1800" dirty="0" err="1" smtClean="0">
                <a:solidFill>
                  <a:srgbClr val="0070C0"/>
                </a:solidFill>
              </a:rPr>
              <a:t>November</a:t>
            </a:r>
            <a:r>
              <a:rPr lang="fr-FR" sz="1800" dirty="0" smtClean="0">
                <a:solidFill>
                  <a:srgbClr val="0070C0"/>
                </a:solidFill>
              </a:rPr>
              <a:t>,  24-26,  2011</a:t>
            </a:r>
            <a:endParaRPr lang="fr-FR" sz="1800" dirty="0"/>
          </a:p>
        </p:txBody>
      </p:sp>
      <p:pic>
        <p:nvPicPr>
          <p:cNvPr id="1026" name="Picture 2"/>
          <p:cNvPicPr>
            <a:picLocks noChangeAspect="1" noChangeArrowheads="1"/>
          </p:cNvPicPr>
          <p:nvPr/>
        </p:nvPicPr>
        <p:blipFill>
          <a:blip r:embed="rId3" cstate="print"/>
          <a:srcRect/>
          <a:stretch>
            <a:fillRect/>
          </a:stretch>
        </p:blipFill>
        <p:spPr bwMode="auto">
          <a:xfrm>
            <a:off x="1520169" y="390232"/>
            <a:ext cx="2643206" cy="1285884"/>
          </a:xfrm>
          <a:prstGeom prst="rect">
            <a:avLst/>
          </a:prstGeom>
          <a:noFill/>
          <a:ln w="9525">
            <a:noFill/>
            <a:miter lim="800000"/>
            <a:headEnd/>
            <a:tailEnd/>
          </a:ln>
          <a:effectLst/>
        </p:spPr>
      </p:pic>
      <p:pic>
        <p:nvPicPr>
          <p:cNvPr id="5" name="Picture 1"/>
          <p:cNvPicPr>
            <a:picLocks noChangeAspect="1" noChangeArrowheads="1"/>
          </p:cNvPicPr>
          <p:nvPr/>
        </p:nvPicPr>
        <p:blipFill>
          <a:blip r:embed="rId4" cstate="print">
            <a:lum contrast="12000"/>
          </a:blip>
          <a:srcRect/>
          <a:stretch>
            <a:fillRect/>
          </a:stretch>
        </p:blipFill>
        <p:spPr bwMode="auto">
          <a:xfrm>
            <a:off x="6501643" y="460853"/>
            <a:ext cx="2093913" cy="1000132"/>
          </a:xfrm>
          <a:prstGeom prst="rect">
            <a:avLst/>
          </a:prstGeom>
          <a:noFill/>
        </p:spPr>
      </p:pic>
      <p:sp>
        <p:nvSpPr>
          <p:cNvPr id="6" name="ZoneTexte 5"/>
          <p:cNvSpPr txBox="1"/>
          <p:nvPr/>
        </p:nvSpPr>
        <p:spPr>
          <a:xfrm>
            <a:off x="6072198" y="4964210"/>
            <a:ext cx="2857520" cy="1107996"/>
          </a:xfrm>
          <a:prstGeom prst="rect">
            <a:avLst/>
          </a:prstGeom>
          <a:noFill/>
        </p:spPr>
        <p:txBody>
          <a:bodyPr wrap="square" rtlCol="0">
            <a:spAutoFit/>
          </a:bodyPr>
          <a:lstStyle/>
          <a:p>
            <a:r>
              <a:rPr lang="fr-FR" sz="1600" b="1" i="1" dirty="0" smtClean="0">
                <a:solidFill>
                  <a:srgbClr val="0070C0"/>
                </a:solidFill>
                <a:latin typeface="Times New Roman" pitchFamily="18" charset="0"/>
                <a:cs typeface="Times New Roman" pitchFamily="18" charset="0"/>
              </a:rPr>
              <a:t>Tite </a:t>
            </a:r>
            <a:r>
              <a:rPr lang="fr-FR" sz="1600" b="1" i="1" dirty="0" err="1" smtClean="0">
                <a:solidFill>
                  <a:srgbClr val="0070C0"/>
                </a:solidFill>
                <a:latin typeface="Times New Roman" pitchFamily="18" charset="0"/>
                <a:cs typeface="Times New Roman" pitchFamily="18" charset="0"/>
              </a:rPr>
              <a:t>Ehuitché</a:t>
            </a:r>
            <a:r>
              <a:rPr lang="fr-FR" sz="1600" b="1" i="1" dirty="0" smtClean="0">
                <a:solidFill>
                  <a:srgbClr val="0070C0"/>
                </a:solidFill>
                <a:latin typeface="Times New Roman" pitchFamily="18" charset="0"/>
                <a:cs typeface="Times New Roman" pitchFamily="18" charset="0"/>
              </a:rPr>
              <a:t> BEKE</a:t>
            </a:r>
          </a:p>
          <a:p>
            <a:endParaRPr lang="fr-FR" sz="1600" b="1" i="1" dirty="0" smtClean="0">
              <a:solidFill>
                <a:srgbClr val="0070C0"/>
              </a:solidFill>
              <a:latin typeface="Times New Roman" pitchFamily="18" charset="0"/>
              <a:cs typeface="Times New Roman" pitchFamily="18" charset="0"/>
            </a:endParaRPr>
          </a:p>
          <a:p>
            <a:r>
              <a:rPr lang="fr-FR" sz="1600" b="1" i="1" dirty="0" smtClean="0">
                <a:solidFill>
                  <a:srgbClr val="0070C0"/>
                </a:solidFill>
                <a:latin typeface="Times New Roman" pitchFamily="18" charset="0"/>
                <a:cs typeface="Times New Roman" pitchFamily="18" charset="0"/>
              </a:rPr>
              <a:t>Université de </a:t>
            </a:r>
            <a:r>
              <a:rPr lang="fr-FR" sz="1600" b="1" i="1" dirty="0" err="1" smtClean="0">
                <a:solidFill>
                  <a:srgbClr val="0070C0"/>
                </a:solidFill>
                <a:latin typeface="Times New Roman" pitchFamily="18" charset="0"/>
                <a:cs typeface="Times New Roman" pitchFamily="18" charset="0"/>
              </a:rPr>
              <a:t>Cocody</a:t>
            </a:r>
            <a:r>
              <a:rPr lang="fr-FR" sz="1600" b="1" i="1" dirty="0" smtClean="0">
                <a:solidFill>
                  <a:srgbClr val="0070C0"/>
                </a:solidFill>
                <a:latin typeface="Times New Roman" pitchFamily="18" charset="0"/>
                <a:cs typeface="Times New Roman" pitchFamily="18" charset="0"/>
              </a:rPr>
              <a:t>-Abidjan </a:t>
            </a:r>
          </a:p>
          <a:p>
            <a:endParaRPr lang="fr-FR"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1428728" y="248990"/>
            <a:ext cx="7029472" cy="629061"/>
          </a:xfrm>
        </p:spPr>
        <p:txBody>
          <a:bodyPr>
            <a:normAutofit fontScale="90000"/>
          </a:bodyPr>
          <a:lstStyle/>
          <a:p>
            <a:pPr algn="ctr"/>
            <a:r>
              <a:rPr lang="fr-FR" sz="3600" b="1" dirty="0" smtClean="0">
                <a:solidFill>
                  <a:srgbClr val="0070C0"/>
                </a:solidFill>
                <a:effectLst/>
              </a:rPr>
              <a:t>5. Conclusion et recommandations </a:t>
            </a:r>
            <a:endParaRPr lang="en-US" sz="3600" dirty="0"/>
          </a:p>
        </p:txBody>
      </p:sp>
      <p:sp>
        <p:nvSpPr>
          <p:cNvPr id="3" name="Sous-titre 2"/>
          <p:cNvSpPr>
            <a:spLocks noGrp="1"/>
          </p:cNvSpPr>
          <p:nvPr>
            <p:ph type="subTitle" idx="1"/>
          </p:nvPr>
        </p:nvSpPr>
        <p:spPr>
          <a:xfrm>
            <a:off x="1021082" y="1285860"/>
            <a:ext cx="8020080" cy="5357851"/>
          </a:xfrm>
        </p:spPr>
        <p:txBody>
          <a:bodyPr>
            <a:normAutofit fontScale="92500" lnSpcReduction="20000"/>
          </a:bodyPr>
          <a:lstStyle/>
          <a:p>
            <a:pPr marL="484632" indent="-457200" algn="ctr">
              <a:spcAft>
                <a:spcPts val="600"/>
              </a:spcAft>
              <a:buFont typeface="Wingdings" pitchFamily="2" charset="2"/>
              <a:buChar char="q"/>
            </a:pPr>
            <a:r>
              <a:rPr lang="fr-FR" sz="2800" b="1" dirty="0" smtClean="0">
                <a:solidFill>
                  <a:schemeClr val="tx1"/>
                </a:solidFill>
              </a:rPr>
              <a:t>Conclusion</a:t>
            </a:r>
          </a:p>
          <a:p>
            <a:pPr algn="just">
              <a:lnSpc>
                <a:spcPct val="120000"/>
              </a:lnSpc>
              <a:spcBef>
                <a:spcPts val="0"/>
              </a:spcBef>
            </a:pPr>
            <a:r>
              <a:rPr lang="fr-FR" sz="2400" dirty="0" smtClean="0">
                <a:solidFill>
                  <a:schemeClr val="tx1"/>
                </a:solidFill>
              </a:rPr>
              <a:t>Les résultats des estimations montrent que l’expansion du secteur moderne est associée à une baisse du chômage en Côte d’Ivoire confirmant la thèse de Lewis. Sur la base de ce résultat, il importe d’améliorer les capacités du secteur moderne et lui donner les moyens de jouer pleinement son rôle de pourvoyeur d’emplois</a:t>
            </a:r>
            <a:r>
              <a:rPr lang="fr-FR" sz="2400" i="1" dirty="0" smtClean="0">
                <a:solidFill>
                  <a:schemeClr val="tx1"/>
                </a:solidFill>
              </a:rPr>
              <a:t>.</a:t>
            </a:r>
          </a:p>
          <a:p>
            <a:pPr algn="ctr">
              <a:spcBef>
                <a:spcPts val="1800"/>
              </a:spcBef>
              <a:spcAft>
                <a:spcPts val="1200"/>
              </a:spcAft>
              <a:buFont typeface="Wingdings" pitchFamily="2" charset="2"/>
              <a:buChar char="q"/>
            </a:pPr>
            <a:r>
              <a:rPr lang="fr-FR" sz="2800" b="1" dirty="0" smtClean="0">
                <a:solidFill>
                  <a:schemeClr val="tx1"/>
                </a:solidFill>
              </a:rPr>
              <a:t>  Recommandations</a:t>
            </a:r>
          </a:p>
          <a:p>
            <a:pPr algn="ctr">
              <a:spcAft>
                <a:spcPts val="1200"/>
              </a:spcAft>
              <a:buFont typeface="Wingdings" pitchFamily="2" charset="2"/>
              <a:buChar char="Ø"/>
            </a:pPr>
            <a:r>
              <a:rPr lang="fr-FR" sz="2400" dirty="0" smtClean="0">
                <a:solidFill>
                  <a:schemeClr val="tx1"/>
                </a:solidFill>
              </a:rPr>
              <a:t> Développer une politique de promotion du secteur privé;</a:t>
            </a:r>
          </a:p>
          <a:p>
            <a:pPr algn="ctr">
              <a:spcAft>
                <a:spcPts val="1200"/>
              </a:spcAft>
              <a:buFont typeface="Wingdings" pitchFamily="2" charset="2"/>
              <a:buChar char="Ø"/>
            </a:pPr>
            <a:r>
              <a:rPr lang="fr-FR" sz="2400" dirty="0" smtClean="0">
                <a:solidFill>
                  <a:schemeClr val="tx1"/>
                </a:solidFill>
              </a:rPr>
              <a:t> Accroître l’accès au crédit pour les PME;</a:t>
            </a:r>
          </a:p>
          <a:p>
            <a:pPr algn="ctr">
              <a:spcAft>
                <a:spcPts val="1200"/>
              </a:spcAft>
              <a:buFont typeface="Wingdings" pitchFamily="2" charset="2"/>
              <a:buChar char="Ø"/>
            </a:pPr>
            <a:r>
              <a:rPr lang="fr-FR" sz="2400" dirty="0" smtClean="0">
                <a:solidFill>
                  <a:schemeClr val="tx1"/>
                </a:solidFill>
              </a:rPr>
              <a:t> Promouvoir un climat d’investissement et un environnement des affaires favorables au secteur privé;</a:t>
            </a:r>
          </a:p>
          <a:p>
            <a:pPr algn="ctr">
              <a:spcAft>
                <a:spcPts val="1200"/>
              </a:spcAft>
              <a:buFont typeface="Wingdings" pitchFamily="2" charset="2"/>
              <a:buChar char="Ø"/>
            </a:pPr>
            <a:r>
              <a:rPr lang="fr-FR" sz="2400" dirty="0" smtClean="0">
                <a:solidFill>
                  <a:schemeClr val="tx1"/>
                </a:solidFill>
              </a:rPr>
              <a:t>Améliorer les capacités financière et technique des PME.</a:t>
            </a:r>
          </a:p>
          <a:p>
            <a:pPr algn="ctr"/>
            <a:endParaRPr lang="fr-FR" sz="2400" b="1" i="1" dirty="0" smtClean="0">
              <a:solidFill>
                <a:schemeClr val="tx1"/>
              </a:solidFill>
            </a:endParaRPr>
          </a:p>
          <a:p>
            <a:endParaRPr lang="fr-FR" sz="1400" b="1" dirty="0" smtClean="0"/>
          </a:p>
        </p:txBody>
      </p:sp>
      <p:cxnSp>
        <p:nvCxnSpPr>
          <p:cNvPr id="28" name="Connecteur droit 27"/>
          <p:cNvCxnSpPr/>
          <p:nvPr/>
        </p:nvCxnSpPr>
        <p:spPr>
          <a:xfrm>
            <a:off x="1357290" y="1056359"/>
            <a:ext cx="7358114" cy="1588"/>
          </a:xfrm>
          <a:prstGeom prst="line">
            <a:avLst/>
          </a:prstGeom>
          <a:ln w="28575">
            <a:solidFill>
              <a:srgbClr val="C00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714480" y="925280"/>
            <a:ext cx="6786610" cy="4297427"/>
          </a:xfrm>
        </p:spPr>
        <p:txBody>
          <a:bodyPr/>
          <a:lstStyle/>
          <a:p>
            <a:endParaRPr lang="fr-FR" dirty="0" smtClean="0"/>
          </a:p>
          <a:p>
            <a:pPr algn="ctr">
              <a:buNone/>
            </a:pPr>
            <a:endParaRPr lang="fr-FR" dirty="0" smtClean="0"/>
          </a:p>
          <a:p>
            <a:pPr algn="ctr">
              <a:buNone/>
            </a:pPr>
            <a:endParaRPr lang="fr-FR" sz="5400" b="1" i="1" dirty="0" smtClean="0">
              <a:solidFill>
                <a:srgbClr val="0070C0"/>
              </a:solidFill>
              <a:latin typeface="Bell MT" pitchFamily="18" charset="0"/>
            </a:endParaRPr>
          </a:p>
          <a:p>
            <a:pPr algn="ctr">
              <a:buNone/>
            </a:pPr>
            <a:r>
              <a:rPr lang="fr-FR" sz="5400" b="1" i="1" dirty="0" smtClean="0">
                <a:solidFill>
                  <a:srgbClr val="0070C0"/>
                </a:solidFill>
                <a:latin typeface="Bell MT" pitchFamily="18" charset="0"/>
              </a:rPr>
              <a:t>MERCI</a:t>
            </a:r>
            <a:endParaRPr lang="fr-FR" sz="5400" b="1" i="1" dirty="0">
              <a:solidFill>
                <a:srgbClr val="0070C0"/>
              </a:solidFill>
              <a:latin typeface="Bell MT" pitchFamily="18"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1164336" y="304804"/>
            <a:ext cx="7772400" cy="792374"/>
          </a:xfrm>
        </p:spPr>
        <p:txBody>
          <a:bodyPr>
            <a:normAutofit/>
          </a:bodyPr>
          <a:lstStyle/>
          <a:p>
            <a:pPr algn="ctr"/>
            <a:r>
              <a:rPr lang="fr-FR" sz="3600" b="1" dirty="0" smtClean="0">
                <a:solidFill>
                  <a:srgbClr val="0070C0"/>
                </a:solidFill>
                <a:effectLst/>
              </a:rPr>
              <a:t>Plan de la présentation</a:t>
            </a:r>
            <a:endParaRPr lang="fr-FR" sz="3600" dirty="0">
              <a:solidFill>
                <a:srgbClr val="0070C0"/>
              </a:solidFill>
              <a:effectLst/>
            </a:endParaRPr>
          </a:p>
        </p:txBody>
      </p:sp>
      <p:sp>
        <p:nvSpPr>
          <p:cNvPr id="3" name="Sous-titre 2"/>
          <p:cNvSpPr>
            <a:spLocks noGrp="1"/>
          </p:cNvSpPr>
          <p:nvPr>
            <p:ph type="subTitle" idx="1"/>
          </p:nvPr>
        </p:nvSpPr>
        <p:spPr>
          <a:xfrm>
            <a:off x="1282424" y="1428736"/>
            <a:ext cx="7406640" cy="4857784"/>
          </a:xfrm>
          <a:ln>
            <a:solidFill>
              <a:schemeClr val="accent1"/>
            </a:solidFill>
          </a:ln>
        </p:spPr>
        <p:txBody>
          <a:bodyPr>
            <a:noAutofit/>
          </a:bodyPr>
          <a:lstStyle/>
          <a:p>
            <a:pPr marL="541782" indent="-514350" algn="just">
              <a:lnSpc>
                <a:spcPct val="150000"/>
              </a:lnSpc>
            </a:pPr>
            <a:r>
              <a:rPr lang="fr-FR" sz="2400" b="1" dirty="0" smtClean="0">
                <a:solidFill>
                  <a:srgbClr val="C00000"/>
                </a:solidFill>
              </a:rPr>
              <a:t>1. </a:t>
            </a:r>
            <a:r>
              <a:rPr lang="fr-FR" sz="2800" b="1" dirty="0" smtClean="0">
                <a:solidFill>
                  <a:schemeClr val="tx1"/>
                </a:solidFill>
              </a:rPr>
              <a:t>Contexte et question d’intérêt</a:t>
            </a:r>
          </a:p>
          <a:p>
            <a:pPr marL="541782" indent="-514350" algn="just">
              <a:lnSpc>
                <a:spcPct val="150000"/>
              </a:lnSpc>
            </a:pPr>
            <a:r>
              <a:rPr lang="fr-FR" sz="2400" b="1" dirty="0" smtClean="0">
                <a:solidFill>
                  <a:srgbClr val="C00000"/>
                </a:solidFill>
              </a:rPr>
              <a:t>2. </a:t>
            </a:r>
            <a:r>
              <a:rPr lang="fr-FR" sz="2800" b="1" dirty="0" smtClean="0">
                <a:solidFill>
                  <a:schemeClr val="tx1"/>
                </a:solidFill>
              </a:rPr>
              <a:t>Objectif de l’étude</a:t>
            </a:r>
          </a:p>
          <a:p>
            <a:pPr marL="541782" indent="-514350" algn="just">
              <a:lnSpc>
                <a:spcPct val="150000"/>
              </a:lnSpc>
            </a:pPr>
            <a:r>
              <a:rPr lang="fr-FR" sz="2400" b="1" dirty="0" smtClean="0">
                <a:solidFill>
                  <a:srgbClr val="C00000"/>
                </a:solidFill>
              </a:rPr>
              <a:t>3.</a:t>
            </a:r>
            <a:r>
              <a:rPr lang="fr-FR" sz="2800" b="1" dirty="0" smtClean="0">
                <a:solidFill>
                  <a:schemeClr val="tx1"/>
                </a:solidFill>
              </a:rPr>
              <a:t> Méthodologie </a:t>
            </a:r>
          </a:p>
          <a:p>
            <a:pPr marL="541782" indent="-514350" algn="just">
              <a:lnSpc>
                <a:spcPct val="150000"/>
              </a:lnSpc>
            </a:pPr>
            <a:r>
              <a:rPr lang="fr-FR" sz="2000" b="1" dirty="0" smtClean="0">
                <a:solidFill>
                  <a:srgbClr val="C00000"/>
                </a:solidFill>
              </a:rPr>
              <a:t>      3.1.  </a:t>
            </a:r>
            <a:r>
              <a:rPr lang="fr-FR" sz="2000" b="1" dirty="0" smtClean="0">
                <a:solidFill>
                  <a:schemeClr val="tx1"/>
                </a:solidFill>
              </a:rPr>
              <a:t>Les modèles théoriques</a:t>
            </a:r>
          </a:p>
          <a:p>
            <a:pPr marL="541782" indent="-514350" algn="just">
              <a:lnSpc>
                <a:spcPct val="150000"/>
              </a:lnSpc>
            </a:pPr>
            <a:r>
              <a:rPr lang="fr-FR" sz="2800" b="1" dirty="0" smtClean="0"/>
              <a:t>    </a:t>
            </a:r>
            <a:r>
              <a:rPr lang="fr-FR" sz="2000" b="1" dirty="0" smtClean="0">
                <a:solidFill>
                  <a:srgbClr val="C00000"/>
                </a:solidFill>
              </a:rPr>
              <a:t>3.2.  </a:t>
            </a:r>
            <a:r>
              <a:rPr lang="fr-FR" sz="2000" b="1" dirty="0" smtClean="0">
                <a:solidFill>
                  <a:schemeClr val="tx1"/>
                </a:solidFill>
              </a:rPr>
              <a:t>Le modèle empirique: le cas de la Côte d’Ivoire</a:t>
            </a:r>
          </a:p>
          <a:p>
            <a:pPr marL="541782" indent="-514350" algn="just">
              <a:lnSpc>
                <a:spcPct val="150000"/>
              </a:lnSpc>
            </a:pPr>
            <a:r>
              <a:rPr lang="fr-FR" sz="2400" b="1" dirty="0" smtClean="0">
                <a:solidFill>
                  <a:srgbClr val="C00000"/>
                </a:solidFill>
              </a:rPr>
              <a:t>4. </a:t>
            </a:r>
            <a:r>
              <a:rPr lang="fr-FR" sz="2800" b="1" dirty="0" smtClean="0">
                <a:solidFill>
                  <a:schemeClr val="tx1"/>
                </a:solidFill>
              </a:rPr>
              <a:t>Résultats des estimations </a:t>
            </a:r>
          </a:p>
          <a:p>
            <a:pPr marL="541782" indent="-514350" algn="just">
              <a:lnSpc>
                <a:spcPct val="150000"/>
              </a:lnSpc>
            </a:pPr>
            <a:r>
              <a:rPr lang="fr-FR" sz="2400" b="1" dirty="0" smtClean="0">
                <a:solidFill>
                  <a:srgbClr val="C00000"/>
                </a:solidFill>
              </a:rPr>
              <a:t>5. </a:t>
            </a:r>
            <a:r>
              <a:rPr lang="fr-FR" sz="2800" b="1" dirty="0" smtClean="0">
                <a:solidFill>
                  <a:schemeClr val="tx1"/>
                </a:solidFill>
              </a:rPr>
              <a:t>Conclusion et recommandations</a:t>
            </a:r>
          </a:p>
          <a:p>
            <a:pPr marL="541782" indent="-514350" algn="just"/>
            <a:endParaRPr lang="fr-FR" sz="2800" b="1" dirty="0" smtClean="0"/>
          </a:p>
        </p:txBody>
      </p:sp>
      <p:cxnSp>
        <p:nvCxnSpPr>
          <p:cNvPr id="5" name="Connecteur droit 4"/>
          <p:cNvCxnSpPr/>
          <p:nvPr/>
        </p:nvCxnSpPr>
        <p:spPr>
          <a:xfrm>
            <a:off x="1357290" y="1252304"/>
            <a:ext cx="7358114" cy="1588"/>
          </a:xfrm>
          <a:prstGeom prst="line">
            <a:avLst/>
          </a:prstGeom>
          <a:ln w="28575">
            <a:solidFill>
              <a:srgbClr val="C00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1428728" y="165859"/>
            <a:ext cx="7029472" cy="671370"/>
          </a:xfrm>
        </p:spPr>
        <p:txBody>
          <a:bodyPr>
            <a:normAutofit/>
          </a:bodyPr>
          <a:lstStyle/>
          <a:p>
            <a:pPr algn="ctr"/>
            <a:r>
              <a:rPr lang="fr-FR" sz="3200" b="1" dirty="0" smtClean="0">
                <a:solidFill>
                  <a:srgbClr val="0070C0"/>
                </a:solidFill>
                <a:effectLst/>
              </a:rPr>
              <a:t>1. Contexte de l’étude</a:t>
            </a:r>
            <a:endParaRPr lang="en-US" sz="3200" dirty="0"/>
          </a:p>
        </p:txBody>
      </p:sp>
      <p:sp>
        <p:nvSpPr>
          <p:cNvPr id="3" name="Sous-titre 2"/>
          <p:cNvSpPr>
            <a:spLocks noGrp="1"/>
          </p:cNvSpPr>
          <p:nvPr>
            <p:ph type="subTitle" idx="1"/>
          </p:nvPr>
        </p:nvSpPr>
        <p:spPr>
          <a:xfrm>
            <a:off x="1021082" y="922547"/>
            <a:ext cx="8020080" cy="5786478"/>
          </a:xfrm>
        </p:spPr>
        <p:txBody>
          <a:bodyPr>
            <a:normAutofit fontScale="77500" lnSpcReduction="20000"/>
          </a:bodyPr>
          <a:lstStyle/>
          <a:p>
            <a:endParaRPr lang="fr-FR" sz="1400" dirty="0" smtClean="0"/>
          </a:p>
          <a:p>
            <a:pPr algn="ctr">
              <a:buFont typeface="Arial" pitchFamily="34" charset="0"/>
              <a:buChar char="•"/>
            </a:pPr>
            <a:r>
              <a:rPr lang="fr-FR" sz="2300" b="1" dirty="0" smtClean="0">
                <a:solidFill>
                  <a:schemeClr val="tx1"/>
                </a:solidFill>
              </a:rPr>
              <a:t> Evolution de l’économie et de l’emploi en Côte d’Ivoire</a:t>
            </a:r>
          </a:p>
          <a:p>
            <a:endParaRPr lang="fr-FR" sz="1400" dirty="0"/>
          </a:p>
          <a:p>
            <a:endParaRPr lang="fr-FR" sz="1400" dirty="0" smtClean="0"/>
          </a:p>
          <a:p>
            <a:pPr algn="l"/>
            <a:r>
              <a:rPr lang="fr-FR" sz="1400" dirty="0" smtClean="0"/>
              <a:t>        </a:t>
            </a:r>
          </a:p>
          <a:p>
            <a:endParaRPr lang="fr-FR" sz="1400" b="1" dirty="0" smtClean="0"/>
          </a:p>
          <a:p>
            <a:r>
              <a:rPr lang="fr-FR" sz="2100" b="1" dirty="0" smtClean="0"/>
              <a:t>          Phase 1             Phase 2                     Phase 3               Phase 4</a:t>
            </a:r>
            <a:endParaRPr lang="fr-FR" sz="2100" dirty="0" smtClean="0"/>
          </a:p>
          <a:p>
            <a:pPr algn="l"/>
            <a:endParaRPr lang="fr-FR" sz="1400" dirty="0" smtClean="0"/>
          </a:p>
          <a:p>
            <a:pPr algn="l"/>
            <a:r>
              <a:rPr lang="fr-FR" sz="1400" b="1" dirty="0" smtClean="0"/>
              <a:t>           </a:t>
            </a:r>
            <a:r>
              <a:rPr lang="fr-FR" sz="1800" b="1" dirty="0" smtClean="0"/>
              <a:t>1960 - 1980               </a:t>
            </a:r>
            <a:r>
              <a:rPr lang="fr-FR" sz="1800" b="1" dirty="0" err="1" smtClean="0"/>
              <a:t>1980</a:t>
            </a:r>
            <a:r>
              <a:rPr lang="fr-FR" sz="1800" b="1" dirty="0" smtClean="0"/>
              <a:t> - 1993                    1999 – 2010           Après 2010    </a:t>
            </a:r>
          </a:p>
          <a:p>
            <a:pPr algn="l"/>
            <a:endParaRPr lang="fr-FR" sz="1400" b="1" dirty="0" smtClean="0"/>
          </a:p>
          <a:p>
            <a:pPr algn="l"/>
            <a:endParaRPr lang="fr-FR" sz="1400" b="1" dirty="0" smtClean="0"/>
          </a:p>
          <a:p>
            <a:pPr algn="l"/>
            <a:endParaRPr lang="fr-FR" sz="1400" b="1" dirty="0" smtClean="0"/>
          </a:p>
          <a:p>
            <a:pPr algn="l"/>
            <a:endParaRPr lang="fr-FR" sz="1400" b="1" dirty="0" smtClean="0"/>
          </a:p>
          <a:p>
            <a:pPr algn="l"/>
            <a:endParaRPr lang="fr-FR" sz="1400" b="1" dirty="0" smtClean="0"/>
          </a:p>
          <a:p>
            <a:pPr algn="l"/>
            <a:r>
              <a:rPr lang="fr-FR" sz="1800" b="1" dirty="0" smtClean="0"/>
              <a:t>  </a:t>
            </a:r>
            <a:r>
              <a:rPr lang="fr-FR" sz="2300" b="1" dirty="0" smtClean="0"/>
              <a:t>Croissance économique et stabilité politique </a:t>
            </a:r>
          </a:p>
          <a:p>
            <a:pPr algn="l"/>
            <a:r>
              <a:rPr lang="fr-FR" sz="1400" b="1" dirty="0"/>
              <a:t> </a:t>
            </a:r>
            <a:r>
              <a:rPr lang="fr-FR" sz="1400" b="1" dirty="0" smtClean="0"/>
              <a:t>              </a:t>
            </a:r>
          </a:p>
          <a:p>
            <a:pPr algn="l"/>
            <a:r>
              <a:rPr lang="fr-FR" sz="1400" b="1" dirty="0"/>
              <a:t> </a:t>
            </a:r>
            <a:r>
              <a:rPr lang="fr-FR" sz="1400" b="1" dirty="0" smtClean="0"/>
              <a:t>         </a:t>
            </a:r>
          </a:p>
          <a:p>
            <a:pPr algn="l"/>
            <a:r>
              <a:rPr lang="fr-FR" sz="1400" b="1" dirty="0" smtClean="0"/>
              <a:t>             </a:t>
            </a:r>
            <a:r>
              <a:rPr lang="fr-FR" sz="2300" b="1" dirty="0" smtClean="0"/>
              <a:t>Récession et mise en œuvre des PAS</a:t>
            </a:r>
          </a:p>
          <a:p>
            <a:pPr algn="l"/>
            <a:endParaRPr lang="fr-FR" sz="1400" b="1" dirty="0"/>
          </a:p>
          <a:p>
            <a:pPr algn="l"/>
            <a:r>
              <a:rPr lang="fr-FR" sz="1900" b="1" dirty="0" smtClean="0"/>
              <a:t>                                                                  </a:t>
            </a:r>
            <a:r>
              <a:rPr lang="fr-FR" sz="2300" b="1" dirty="0" smtClean="0"/>
              <a:t>Période des crises</a:t>
            </a:r>
          </a:p>
          <a:p>
            <a:pPr algn="l"/>
            <a:endParaRPr lang="fr-FR" sz="1400" b="1" dirty="0"/>
          </a:p>
          <a:p>
            <a:pPr algn="l"/>
            <a:r>
              <a:rPr lang="fr-FR" sz="1400" b="1" dirty="0" smtClean="0"/>
              <a:t>                                                </a:t>
            </a:r>
          </a:p>
          <a:p>
            <a:pPr algn="l"/>
            <a:r>
              <a:rPr lang="fr-FR" sz="1400" b="1" dirty="0" smtClean="0"/>
              <a:t>                                                                                        </a:t>
            </a:r>
            <a:r>
              <a:rPr lang="fr-FR" sz="2300" b="1" dirty="0" smtClean="0"/>
              <a:t>Perspective de reprise économique</a:t>
            </a:r>
          </a:p>
          <a:p>
            <a:pPr algn="l"/>
            <a:endParaRPr lang="fr-FR" sz="1400" b="1" dirty="0" smtClean="0"/>
          </a:p>
          <a:p>
            <a:pPr algn="l"/>
            <a:r>
              <a:rPr lang="fr-FR" sz="1400" b="1" dirty="0"/>
              <a:t> </a:t>
            </a:r>
            <a:r>
              <a:rPr lang="fr-FR" sz="1400" b="1" dirty="0" smtClean="0"/>
              <a:t>                            </a:t>
            </a:r>
          </a:p>
        </p:txBody>
      </p:sp>
      <p:sp>
        <p:nvSpPr>
          <p:cNvPr id="4" name="Flèche vers le bas 3"/>
          <p:cNvSpPr/>
          <p:nvPr/>
        </p:nvSpPr>
        <p:spPr>
          <a:xfrm rot="16200000">
            <a:off x="3887624" y="-1080779"/>
            <a:ext cx="2034147" cy="7429552"/>
          </a:xfrm>
          <a:prstGeom prst="downArrow">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400" dirty="0"/>
          </a:p>
        </p:txBody>
      </p:sp>
      <p:cxnSp>
        <p:nvCxnSpPr>
          <p:cNvPr id="6" name="Connecteur droit avec flèche 5"/>
          <p:cNvCxnSpPr/>
          <p:nvPr/>
        </p:nvCxnSpPr>
        <p:spPr>
          <a:xfrm rot="5400000">
            <a:off x="1542825" y="3607595"/>
            <a:ext cx="928694" cy="1588"/>
          </a:xfrm>
          <a:prstGeom prst="straightConnector1">
            <a:avLst/>
          </a:prstGeom>
          <a:ln w="57150">
            <a:solidFill>
              <a:srgbClr val="FFC000"/>
            </a:solidFill>
            <a:tailEnd type="arrow"/>
          </a:ln>
        </p:spPr>
        <p:style>
          <a:lnRef idx="1">
            <a:schemeClr val="accent1"/>
          </a:lnRef>
          <a:fillRef idx="0">
            <a:schemeClr val="accent1"/>
          </a:fillRef>
          <a:effectRef idx="0">
            <a:schemeClr val="accent1"/>
          </a:effectRef>
          <a:fontRef idx="minor">
            <a:schemeClr val="tx1"/>
          </a:fontRef>
        </p:style>
      </p:cxnSp>
      <p:cxnSp>
        <p:nvCxnSpPr>
          <p:cNvPr id="10" name="Connecteur droit avec flèche 9"/>
          <p:cNvCxnSpPr/>
          <p:nvPr/>
        </p:nvCxnSpPr>
        <p:spPr>
          <a:xfrm rot="5400000">
            <a:off x="2839505" y="3948658"/>
            <a:ext cx="1642282" cy="33045"/>
          </a:xfrm>
          <a:prstGeom prst="straightConnector1">
            <a:avLst/>
          </a:prstGeom>
          <a:ln w="57150">
            <a:solidFill>
              <a:srgbClr val="92D050"/>
            </a:solidFill>
            <a:tailEnd type="arrow"/>
          </a:ln>
        </p:spPr>
        <p:style>
          <a:lnRef idx="1">
            <a:schemeClr val="accent1"/>
          </a:lnRef>
          <a:fillRef idx="0">
            <a:schemeClr val="accent1"/>
          </a:fillRef>
          <a:effectRef idx="0">
            <a:schemeClr val="accent1"/>
          </a:effectRef>
          <a:fontRef idx="minor">
            <a:schemeClr val="tx1"/>
          </a:fontRef>
        </p:style>
      </p:cxnSp>
      <p:cxnSp>
        <p:nvCxnSpPr>
          <p:cNvPr id="18" name="Connecteur droit avec flèche 17"/>
          <p:cNvCxnSpPr/>
          <p:nvPr/>
        </p:nvCxnSpPr>
        <p:spPr>
          <a:xfrm rot="5400000">
            <a:off x="4549426" y="4216714"/>
            <a:ext cx="2119322" cy="20025"/>
          </a:xfrm>
          <a:prstGeom prst="straightConnector1">
            <a:avLst/>
          </a:prstGeom>
          <a:ln w="5715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24" name="Connecteur droit avec flèche 23"/>
          <p:cNvCxnSpPr/>
          <p:nvPr/>
        </p:nvCxnSpPr>
        <p:spPr>
          <a:xfrm rot="16200000" flipH="1">
            <a:off x="5735010" y="4572007"/>
            <a:ext cx="2857520" cy="1"/>
          </a:xfrm>
          <a:prstGeom prst="straightConnector1">
            <a:avLst/>
          </a:prstGeom>
          <a:ln w="57150">
            <a:solidFill>
              <a:srgbClr val="7030A0"/>
            </a:solidFill>
            <a:tailEnd type="arrow"/>
          </a:ln>
        </p:spPr>
        <p:style>
          <a:lnRef idx="1">
            <a:schemeClr val="accent1"/>
          </a:lnRef>
          <a:fillRef idx="0">
            <a:schemeClr val="accent1"/>
          </a:fillRef>
          <a:effectRef idx="0">
            <a:schemeClr val="accent1"/>
          </a:effectRef>
          <a:fontRef idx="minor">
            <a:schemeClr val="tx1"/>
          </a:fontRef>
        </p:style>
      </p:cxnSp>
      <p:cxnSp>
        <p:nvCxnSpPr>
          <p:cNvPr id="28" name="Connecteur droit 27"/>
          <p:cNvCxnSpPr/>
          <p:nvPr/>
        </p:nvCxnSpPr>
        <p:spPr>
          <a:xfrm>
            <a:off x="1357290" y="821225"/>
            <a:ext cx="7358114" cy="1588"/>
          </a:xfrm>
          <a:prstGeom prst="line">
            <a:avLst/>
          </a:prstGeom>
          <a:ln w="28575">
            <a:solidFill>
              <a:srgbClr val="C00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1428728" y="165859"/>
            <a:ext cx="7029472" cy="671370"/>
          </a:xfrm>
        </p:spPr>
        <p:txBody>
          <a:bodyPr>
            <a:normAutofit/>
          </a:bodyPr>
          <a:lstStyle/>
          <a:p>
            <a:pPr algn="ctr"/>
            <a:r>
              <a:rPr lang="fr-FR" sz="3200" b="1" dirty="0" smtClean="0">
                <a:solidFill>
                  <a:srgbClr val="0070C0"/>
                </a:solidFill>
                <a:effectLst/>
              </a:rPr>
              <a:t>1. Contexte de l’étude (fin)</a:t>
            </a:r>
            <a:endParaRPr lang="en-US" sz="3200" dirty="0"/>
          </a:p>
        </p:txBody>
      </p:sp>
      <p:sp>
        <p:nvSpPr>
          <p:cNvPr id="3" name="Sous-titre 2"/>
          <p:cNvSpPr>
            <a:spLocks noGrp="1"/>
          </p:cNvSpPr>
          <p:nvPr>
            <p:ph type="subTitle" idx="1"/>
          </p:nvPr>
        </p:nvSpPr>
        <p:spPr>
          <a:xfrm>
            <a:off x="1021082" y="1013988"/>
            <a:ext cx="8020080" cy="5629722"/>
          </a:xfrm>
        </p:spPr>
        <p:txBody>
          <a:bodyPr>
            <a:normAutofit fontScale="92500" lnSpcReduction="20000"/>
          </a:bodyPr>
          <a:lstStyle/>
          <a:p>
            <a:endParaRPr lang="fr-FR" sz="1400" dirty="0" smtClean="0"/>
          </a:p>
          <a:p>
            <a:pPr algn="ctr">
              <a:buFont typeface="Arial" pitchFamily="34" charset="0"/>
              <a:buChar char="•"/>
            </a:pPr>
            <a:endParaRPr lang="fr-FR" sz="2300" b="1" dirty="0" smtClean="0">
              <a:solidFill>
                <a:schemeClr val="tx1"/>
              </a:solidFill>
            </a:endParaRPr>
          </a:p>
          <a:p>
            <a:pPr algn="ctr">
              <a:buFont typeface="Arial" pitchFamily="34" charset="0"/>
              <a:buChar char="•"/>
            </a:pPr>
            <a:endParaRPr lang="fr-FR" sz="2300" b="1" dirty="0" smtClean="0">
              <a:solidFill>
                <a:schemeClr val="tx1"/>
              </a:solidFill>
            </a:endParaRPr>
          </a:p>
          <a:p>
            <a:pPr algn="ctr">
              <a:buFont typeface="Arial" pitchFamily="34" charset="0"/>
              <a:buChar char="•"/>
            </a:pPr>
            <a:endParaRPr lang="fr-FR" sz="2300" b="1" dirty="0" smtClean="0">
              <a:solidFill>
                <a:schemeClr val="tx1"/>
              </a:solidFill>
            </a:endParaRPr>
          </a:p>
          <a:p>
            <a:pPr algn="ctr">
              <a:buFont typeface="Arial" pitchFamily="34" charset="0"/>
              <a:buChar char="•"/>
            </a:pPr>
            <a:r>
              <a:rPr lang="fr-FR" sz="2300" b="1" dirty="0" smtClean="0">
                <a:solidFill>
                  <a:schemeClr val="tx1"/>
                </a:solidFill>
              </a:rPr>
              <a:t> </a:t>
            </a:r>
          </a:p>
          <a:p>
            <a:pPr algn="ctr">
              <a:buFont typeface="Arial" pitchFamily="34" charset="0"/>
              <a:buChar char="•"/>
            </a:pPr>
            <a:endParaRPr lang="fr-FR" sz="2300" b="1" dirty="0" smtClean="0">
              <a:solidFill>
                <a:schemeClr val="tx1"/>
              </a:solidFill>
            </a:endParaRPr>
          </a:p>
          <a:p>
            <a:pPr algn="ctr">
              <a:buFont typeface="Arial" pitchFamily="34" charset="0"/>
              <a:buChar char="•"/>
            </a:pPr>
            <a:endParaRPr lang="fr-FR" sz="2300" b="1" dirty="0" smtClean="0">
              <a:solidFill>
                <a:schemeClr val="tx1"/>
              </a:solidFill>
            </a:endParaRPr>
          </a:p>
          <a:p>
            <a:pPr algn="ctr">
              <a:buFont typeface="Arial" pitchFamily="34" charset="0"/>
              <a:buChar char="•"/>
            </a:pPr>
            <a:endParaRPr lang="fr-FR" sz="2400" b="1" dirty="0" smtClean="0">
              <a:solidFill>
                <a:schemeClr val="tx1"/>
              </a:solidFill>
            </a:endParaRPr>
          </a:p>
          <a:p>
            <a:pPr algn="just">
              <a:spcBef>
                <a:spcPts val="1800"/>
              </a:spcBef>
            </a:pPr>
            <a:endParaRPr lang="fr-FR" sz="1600" dirty="0" smtClean="0">
              <a:solidFill>
                <a:schemeClr val="tx1"/>
              </a:solidFill>
            </a:endParaRPr>
          </a:p>
          <a:p>
            <a:pPr algn="just">
              <a:spcBef>
                <a:spcPts val="1800"/>
              </a:spcBef>
            </a:pPr>
            <a:endParaRPr lang="fr-FR" sz="1600" dirty="0" smtClean="0">
              <a:solidFill>
                <a:schemeClr val="tx1"/>
              </a:solidFill>
            </a:endParaRPr>
          </a:p>
          <a:p>
            <a:pPr algn="just">
              <a:spcBef>
                <a:spcPts val="1800"/>
              </a:spcBef>
            </a:pPr>
            <a:endParaRPr lang="fr-FR" sz="1600" dirty="0" smtClean="0">
              <a:solidFill>
                <a:schemeClr val="tx1"/>
              </a:solidFill>
            </a:endParaRPr>
          </a:p>
          <a:p>
            <a:pPr algn="just">
              <a:spcBef>
                <a:spcPts val="1800"/>
              </a:spcBef>
              <a:spcAft>
                <a:spcPts val="1200"/>
              </a:spcAft>
            </a:pPr>
            <a:r>
              <a:rPr lang="fr-FR" sz="1600" dirty="0" smtClean="0">
                <a:solidFill>
                  <a:schemeClr val="tx1"/>
                </a:solidFill>
              </a:rPr>
              <a:t>Source:  Construction de l’auteur à partir du DSRP,  2009</a:t>
            </a:r>
          </a:p>
          <a:p>
            <a:pPr algn="ctr">
              <a:spcBef>
                <a:spcPts val="1200"/>
              </a:spcBef>
              <a:spcAft>
                <a:spcPts val="600"/>
              </a:spcAft>
              <a:buFont typeface="Arial" pitchFamily="34" charset="0"/>
              <a:buChar char="•"/>
            </a:pPr>
            <a:r>
              <a:rPr lang="fr-FR" sz="2400" b="1" dirty="0" smtClean="0">
                <a:solidFill>
                  <a:schemeClr val="tx1"/>
                </a:solidFill>
              </a:rPr>
              <a:t>Question posée</a:t>
            </a:r>
          </a:p>
          <a:p>
            <a:pPr algn="ctr"/>
            <a:r>
              <a:rPr lang="fr-FR" sz="2400" dirty="0" smtClean="0">
                <a:solidFill>
                  <a:schemeClr val="tx1"/>
                </a:solidFill>
              </a:rPr>
              <a:t>Le secteur moderne est-il un outil de réduction du chômage en Côte d’Ivoire? </a:t>
            </a:r>
            <a:r>
              <a:rPr lang="fr-FR" sz="2400" b="1" dirty="0" smtClean="0">
                <a:solidFill>
                  <a:schemeClr val="tx1"/>
                </a:solidFill>
              </a:rPr>
              <a:t> </a:t>
            </a:r>
          </a:p>
          <a:p>
            <a:pPr algn="ctr"/>
            <a:endParaRPr lang="fr-FR" sz="2000" dirty="0" smtClean="0">
              <a:solidFill>
                <a:schemeClr val="tx1"/>
              </a:solidFill>
            </a:endParaRPr>
          </a:p>
          <a:p>
            <a:endParaRPr lang="fr-FR" sz="1400" b="1" dirty="0" smtClean="0"/>
          </a:p>
        </p:txBody>
      </p:sp>
      <p:cxnSp>
        <p:nvCxnSpPr>
          <p:cNvPr id="28" name="Connecteur droit 27"/>
          <p:cNvCxnSpPr/>
          <p:nvPr/>
        </p:nvCxnSpPr>
        <p:spPr>
          <a:xfrm>
            <a:off x="1357290" y="951855"/>
            <a:ext cx="7358114" cy="1588"/>
          </a:xfrm>
          <a:prstGeom prst="line">
            <a:avLst/>
          </a:prstGeom>
          <a:ln w="28575">
            <a:solidFill>
              <a:srgbClr val="C00000"/>
            </a:solidFill>
          </a:ln>
        </p:spPr>
        <p:style>
          <a:lnRef idx="1">
            <a:schemeClr val="accent1"/>
          </a:lnRef>
          <a:fillRef idx="0">
            <a:schemeClr val="accent1"/>
          </a:fillRef>
          <a:effectRef idx="0">
            <a:schemeClr val="accent1"/>
          </a:effectRef>
          <a:fontRef idx="minor">
            <a:schemeClr val="tx1"/>
          </a:fontRef>
        </p:style>
      </p:cxnSp>
      <p:graphicFrame>
        <p:nvGraphicFramePr>
          <p:cNvPr id="11" name="Tableau 10"/>
          <p:cNvGraphicFramePr>
            <a:graphicFrameLocks noGrp="1"/>
          </p:cNvGraphicFramePr>
          <p:nvPr/>
        </p:nvGraphicFramePr>
        <p:xfrm>
          <a:off x="1714480" y="1241365"/>
          <a:ext cx="6858048" cy="3374091"/>
        </p:xfrm>
        <a:graphic>
          <a:graphicData uri="http://schemas.openxmlformats.org/drawingml/2006/table">
            <a:tbl>
              <a:tblPr firstRow="1" bandRow="1">
                <a:tableStyleId>{EB344D84-9AFB-497E-A393-DC336BA19D2E}</a:tableStyleId>
              </a:tblPr>
              <a:tblGrid>
                <a:gridCol w="1714512"/>
                <a:gridCol w="1714512"/>
                <a:gridCol w="1714512"/>
                <a:gridCol w="1714512"/>
              </a:tblGrid>
              <a:tr h="698954">
                <a:tc>
                  <a:txBody>
                    <a:bodyPr/>
                    <a:lstStyle/>
                    <a:p>
                      <a:endParaRPr lang="fr-FR" sz="2000" dirty="0"/>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tc gridSpan="3">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fr-FR" sz="2000" b="1" dirty="0" smtClean="0">
                        <a:solidFill>
                          <a:schemeClr val="tx1"/>
                        </a:solidFill>
                      </a:endParaRPr>
                    </a:p>
                    <a:p>
                      <a:pPr marL="0" marR="0" indent="0" algn="ctr" defTabSz="914400" rtl="0" eaLnBrk="1" fontAlgn="auto" latinLnBrk="0" hangingPunct="1">
                        <a:lnSpc>
                          <a:spcPct val="100000"/>
                        </a:lnSpc>
                        <a:spcBef>
                          <a:spcPts val="0"/>
                        </a:spcBef>
                        <a:spcAft>
                          <a:spcPts val="0"/>
                        </a:spcAft>
                        <a:buClrTx/>
                        <a:buSzTx/>
                        <a:buFontTx/>
                        <a:buNone/>
                        <a:tabLst/>
                        <a:defRPr/>
                      </a:pPr>
                      <a:r>
                        <a:rPr lang="fr-FR" sz="2000" b="1" dirty="0" smtClean="0">
                          <a:solidFill>
                            <a:schemeClr val="tx1"/>
                          </a:solidFill>
                        </a:rPr>
                        <a:t>Phases</a:t>
                      </a:r>
                      <a:r>
                        <a:rPr lang="fr-FR" sz="2000" b="1" baseline="0" dirty="0" smtClean="0">
                          <a:solidFill>
                            <a:schemeClr val="tx1"/>
                          </a:solidFill>
                        </a:rPr>
                        <a:t> de l’économie </a:t>
                      </a:r>
                      <a:endParaRPr lang="fr-FR" sz="2000" b="1" dirty="0" smtClean="0">
                        <a:solidFill>
                          <a:schemeClr val="tx1"/>
                        </a:solidFill>
                      </a:endParaRPr>
                    </a:p>
                    <a:p>
                      <a:pPr algn="ctr"/>
                      <a:endParaRPr lang="fr-FR" sz="2000" b="1"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fr-FR"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fr-FR"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661371">
                <a:tc>
                  <a:txBody>
                    <a:bodyPr/>
                    <a:lstStyle/>
                    <a:p>
                      <a:pPr algn="ctr"/>
                      <a:endParaRPr lang="fr-FR" sz="2000" dirty="0"/>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fr-FR" sz="2000" dirty="0" smtClean="0"/>
                        <a:t>Croissance</a:t>
                      </a:r>
                      <a:endParaRPr lang="fr-FR" sz="2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fr-FR" sz="2000" dirty="0" smtClean="0"/>
                        <a:t>Récession </a:t>
                      </a:r>
                      <a:endParaRPr lang="fr-FR" sz="2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fr-FR" sz="2000" dirty="0" smtClean="0"/>
                        <a:t>Crise politique</a:t>
                      </a:r>
                      <a:endParaRPr lang="fr-FR" sz="2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944816">
                <a:tc>
                  <a:txBody>
                    <a:bodyPr/>
                    <a:lstStyle/>
                    <a:p>
                      <a:r>
                        <a:rPr lang="fr-FR" sz="2000" dirty="0" smtClean="0"/>
                        <a:t>Evolution du</a:t>
                      </a:r>
                    </a:p>
                    <a:p>
                      <a:r>
                        <a:rPr lang="fr-FR" sz="2000" dirty="0" smtClean="0"/>
                        <a:t>Secteur moderne</a:t>
                      </a:r>
                      <a:endParaRPr lang="fr-FR" sz="2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fr-FR" sz="2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fr-FR" sz="2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fr-FR" sz="2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660240">
                <a:tc>
                  <a:txBody>
                    <a:bodyPr/>
                    <a:lstStyle/>
                    <a:p>
                      <a:r>
                        <a:rPr lang="fr-FR" sz="2000" dirty="0" smtClean="0"/>
                        <a:t>Niveau</a:t>
                      </a:r>
                      <a:r>
                        <a:rPr lang="fr-FR" sz="2000" baseline="0" dirty="0" smtClean="0"/>
                        <a:t> général de l’emploi</a:t>
                      </a:r>
                      <a:endParaRPr lang="fr-FR" sz="2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fr-FR" sz="2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fr-FR" sz="2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fr-FR" sz="2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cxnSp>
        <p:nvCxnSpPr>
          <p:cNvPr id="7" name="Connecteur droit avec flèche 6"/>
          <p:cNvCxnSpPr/>
          <p:nvPr/>
        </p:nvCxnSpPr>
        <p:spPr>
          <a:xfrm flipV="1">
            <a:off x="3714744" y="3143248"/>
            <a:ext cx="1143008" cy="642942"/>
          </a:xfrm>
          <a:prstGeom prst="straightConnector1">
            <a:avLst/>
          </a:prstGeom>
          <a:ln>
            <a:solidFill>
              <a:srgbClr val="0070C0"/>
            </a:solidFill>
            <a:tailEnd type="arrow"/>
          </a:ln>
        </p:spPr>
        <p:style>
          <a:lnRef idx="1">
            <a:schemeClr val="accent1"/>
          </a:lnRef>
          <a:fillRef idx="0">
            <a:schemeClr val="accent1"/>
          </a:fillRef>
          <a:effectRef idx="0">
            <a:schemeClr val="accent1"/>
          </a:effectRef>
          <a:fontRef idx="minor">
            <a:schemeClr val="tx1"/>
          </a:fontRef>
        </p:style>
      </p:cxnSp>
      <p:cxnSp>
        <p:nvCxnSpPr>
          <p:cNvPr id="12" name="Connecteur droit avec flèche 11"/>
          <p:cNvCxnSpPr/>
          <p:nvPr/>
        </p:nvCxnSpPr>
        <p:spPr>
          <a:xfrm>
            <a:off x="5500694" y="3357562"/>
            <a:ext cx="1071570" cy="285752"/>
          </a:xfrm>
          <a:prstGeom prst="straightConnector1">
            <a:avLst/>
          </a:prstGeom>
          <a:ln>
            <a:solidFill>
              <a:srgbClr val="0070C0"/>
            </a:solidFill>
            <a:tailEnd type="arrow"/>
          </a:ln>
        </p:spPr>
        <p:style>
          <a:lnRef idx="1">
            <a:schemeClr val="accent1"/>
          </a:lnRef>
          <a:fillRef idx="0">
            <a:schemeClr val="accent1"/>
          </a:fillRef>
          <a:effectRef idx="0">
            <a:schemeClr val="accent1"/>
          </a:effectRef>
          <a:fontRef idx="minor">
            <a:schemeClr val="tx1"/>
          </a:fontRef>
        </p:style>
      </p:cxnSp>
      <p:cxnSp>
        <p:nvCxnSpPr>
          <p:cNvPr id="13" name="Connecteur droit avec flèche 12"/>
          <p:cNvCxnSpPr/>
          <p:nvPr/>
        </p:nvCxnSpPr>
        <p:spPr>
          <a:xfrm>
            <a:off x="7072330" y="3143248"/>
            <a:ext cx="1357322" cy="714380"/>
          </a:xfrm>
          <a:prstGeom prst="straightConnector1">
            <a:avLst/>
          </a:prstGeom>
          <a:ln>
            <a:solidFill>
              <a:srgbClr val="0070C0"/>
            </a:solidFill>
            <a:tailEnd type="arrow"/>
          </a:ln>
        </p:spPr>
        <p:style>
          <a:lnRef idx="1">
            <a:schemeClr val="accent1"/>
          </a:lnRef>
          <a:fillRef idx="0">
            <a:schemeClr val="accent1"/>
          </a:fillRef>
          <a:effectRef idx="0">
            <a:schemeClr val="accent1"/>
          </a:effectRef>
          <a:fontRef idx="minor">
            <a:schemeClr val="tx1"/>
          </a:fontRef>
        </p:style>
      </p:cxnSp>
      <p:cxnSp>
        <p:nvCxnSpPr>
          <p:cNvPr id="22" name="Connecteur droit avec flèche 21"/>
          <p:cNvCxnSpPr/>
          <p:nvPr/>
        </p:nvCxnSpPr>
        <p:spPr>
          <a:xfrm flipV="1">
            <a:off x="3714744" y="4143380"/>
            <a:ext cx="1214446" cy="357190"/>
          </a:xfrm>
          <a:prstGeom prst="straightConnector1">
            <a:avLst/>
          </a:prstGeom>
          <a:ln>
            <a:solidFill>
              <a:srgbClr val="0070C0"/>
            </a:solidFill>
            <a:tailEnd type="arrow"/>
          </a:ln>
        </p:spPr>
        <p:style>
          <a:lnRef idx="1">
            <a:schemeClr val="accent1"/>
          </a:lnRef>
          <a:fillRef idx="0">
            <a:schemeClr val="accent1"/>
          </a:fillRef>
          <a:effectRef idx="0">
            <a:schemeClr val="accent1"/>
          </a:effectRef>
          <a:fontRef idx="minor">
            <a:schemeClr val="tx1"/>
          </a:fontRef>
        </p:style>
      </p:cxnSp>
      <p:cxnSp>
        <p:nvCxnSpPr>
          <p:cNvPr id="26" name="Connecteur droit avec flèche 25"/>
          <p:cNvCxnSpPr/>
          <p:nvPr/>
        </p:nvCxnSpPr>
        <p:spPr>
          <a:xfrm>
            <a:off x="5429256" y="4143380"/>
            <a:ext cx="1000132" cy="285752"/>
          </a:xfrm>
          <a:prstGeom prst="straightConnector1">
            <a:avLst/>
          </a:prstGeom>
          <a:ln>
            <a:solidFill>
              <a:srgbClr val="0070C0"/>
            </a:solidFill>
            <a:tailEnd type="arrow"/>
          </a:ln>
        </p:spPr>
        <p:style>
          <a:lnRef idx="1">
            <a:schemeClr val="accent1"/>
          </a:lnRef>
          <a:fillRef idx="0">
            <a:schemeClr val="accent1"/>
          </a:fillRef>
          <a:effectRef idx="0">
            <a:schemeClr val="accent1"/>
          </a:effectRef>
          <a:fontRef idx="minor">
            <a:schemeClr val="tx1"/>
          </a:fontRef>
        </p:style>
      </p:cxnSp>
      <p:cxnSp>
        <p:nvCxnSpPr>
          <p:cNvPr id="27" name="Connecteur droit avec flèche 26"/>
          <p:cNvCxnSpPr/>
          <p:nvPr/>
        </p:nvCxnSpPr>
        <p:spPr>
          <a:xfrm>
            <a:off x="7143768" y="4143380"/>
            <a:ext cx="1285884" cy="428628"/>
          </a:xfrm>
          <a:prstGeom prst="straightConnector1">
            <a:avLst/>
          </a:prstGeom>
          <a:ln>
            <a:solidFill>
              <a:srgbClr val="0070C0"/>
            </a:solidFill>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1428728" y="165858"/>
            <a:ext cx="7029472" cy="977125"/>
          </a:xfrm>
        </p:spPr>
        <p:txBody>
          <a:bodyPr>
            <a:normAutofit/>
          </a:bodyPr>
          <a:lstStyle/>
          <a:p>
            <a:pPr algn="ctr"/>
            <a:r>
              <a:rPr lang="fr-FR" sz="3200" b="1" dirty="0" smtClean="0">
                <a:solidFill>
                  <a:srgbClr val="0070C0"/>
                </a:solidFill>
                <a:effectLst/>
              </a:rPr>
              <a:t>2. Objectif de l’étude</a:t>
            </a:r>
            <a:endParaRPr lang="en-US" sz="3200" dirty="0"/>
          </a:p>
        </p:txBody>
      </p:sp>
      <p:sp>
        <p:nvSpPr>
          <p:cNvPr id="3" name="Sous-titre 2"/>
          <p:cNvSpPr>
            <a:spLocks noGrp="1"/>
          </p:cNvSpPr>
          <p:nvPr>
            <p:ph type="subTitle" idx="1"/>
          </p:nvPr>
        </p:nvSpPr>
        <p:spPr>
          <a:xfrm>
            <a:off x="1021082" y="1285859"/>
            <a:ext cx="8020080" cy="5423165"/>
          </a:xfrm>
        </p:spPr>
        <p:txBody>
          <a:bodyPr>
            <a:normAutofit/>
          </a:bodyPr>
          <a:lstStyle/>
          <a:p>
            <a:endParaRPr lang="fr-FR" sz="1400" dirty="0" smtClean="0"/>
          </a:p>
          <a:p>
            <a:pPr algn="ctr">
              <a:spcAft>
                <a:spcPts val="600"/>
              </a:spcAft>
              <a:buFont typeface="Wingdings" pitchFamily="2" charset="2"/>
              <a:buChar char="q"/>
            </a:pPr>
            <a:r>
              <a:rPr lang="fr-FR" sz="2400" b="1" dirty="0" smtClean="0">
                <a:solidFill>
                  <a:schemeClr val="tx1"/>
                </a:solidFill>
              </a:rPr>
              <a:t> Objectif</a:t>
            </a:r>
          </a:p>
          <a:p>
            <a:pPr algn="just">
              <a:buFont typeface="Arial" pitchFamily="34" charset="0"/>
              <a:buChar char="•"/>
            </a:pPr>
            <a:r>
              <a:rPr lang="fr-FR" sz="2400" b="1" dirty="0" smtClean="0">
                <a:solidFill>
                  <a:schemeClr val="tx1"/>
                </a:solidFill>
              </a:rPr>
              <a:t> </a:t>
            </a:r>
            <a:r>
              <a:rPr lang="fr-FR" sz="2400" dirty="0" smtClean="0">
                <a:solidFill>
                  <a:schemeClr val="tx1"/>
                </a:solidFill>
              </a:rPr>
              <a:t>L’objectif de l’étude est de tester l’hypothèse que la croissance du secteur moderne est associée à un faible taux de chômage en utilisant les données de la Côte d’Ivoire.</a:t>
            </a:r>
          </a:p>
          <a:p>
            <a:pPr algn="ctr">
              <a:buFont typeface="Arial" pitchFamily="34" charset="0"/>
              <a:buChar char="•"/>
            </a:pPr>
            <a:endParaRPr lang="fr-FR" sz="2400" b="1" dirty="0" smtClean="0">
              <a:solidFill>
                <a:schemeClr val="tx1"/>
              </a:solidFill>
            </a:endParaRPr>
          </a:p>
          <a:p>
            <a:pPr algn="ctr">
              <a:spcAft>
                <a:spcPts val="600"/>
              </a:spcAft>
              <a:buFont typeface="Wingdings" pitchFamily="2" charset="2"/>
              <a:buChar char="q"/>
            </a:pPr>
            <a:r>
              <a:rPr lang="fr-FR" sz="2400" b="1" dirty="0" smtClean="0">
                <a:solidFill>
                  <a:schemeClr val="tx1"/>
                </a:solidFill>
              </a:rPr>
              <a:t> Intérêt</a:t>
            </a:r>
          </a:p>
          <a:p>
            <a:pPr algn="just"/>
            <a:r>
              <a:rPr lang="fr-FR" sz="2400" dirty="0" smtClean="0">
                <a:solidFill>
                  <a:schemeClr val="tx1"/>
                </a:solidFill>
              </a:rPr>
              <a:t>L’étude présente un intérêt dans la perspective d’une reprise économique. En effet, le secteur moderne peut dans le contexte de la relance jouer un rôle moteur dans la réduction du chômage.</a:t>
            </a:r>
          </a:p>
          <a:p>
            <a:endParaRPr lang="fr-FR" sz="1400" dirty="0"/>
          </a:p>
          <a:p>
            <a:endParaRPr lang="fr-FR" sz="1400" dirty="0" smtClean="0"/>
          </a:p>
          <a:p>
            <a:pPr algn="l"/>
            <a:r>
              <a:rPr lang="fr-FR" sz="1400" dirty="0" smtClean="0"/>
              <a:t>        </a:t>
            </a:r>
          </a:p>
          <a:p>
            <a:endParaRPr lang="fr-FR" sz="1400" b="1" dirty="0" smtClean="0"/>
          </a:p>
        </p:txBody>
      </p:sp>
      <p:cxnSp>
        <p:nvCxnSpPr>
          <p:cNvPr id="28" name="Connecteur droit 27"/>
          <p:cNvCxnSpPr/>
          <p:nvPr/>
        </p:nvCxnSpPr>
        <p:spPr>
          <a:xfrm>
            <a:off x="1357290" y="1278430"/>
            <a:ext cx="7358114" cy="1588"/>
          </a:xfrm>
          <a:prstGeom prst="line">
            <a:avLst/>
          </a:prstGeom>
          <a:ln w="28575">
            <a:solidFill>
              <a:srgbClr val="C00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1428728" y="165858"/>
            <a:ext cx="7029472" cy="977125"/>
          </a:xfrm>
        </p:spPr>
        <p:txBody>
          <a:bodyPr>
            <a:normAutofit/>
          </a:bodyPr>
          <a:lstStyle/>
          <a:p>
            <a:pPr algn="ctr"/>
            <a:r>
              <a:rPr lang="fr-FR" sz="3200" b="1" dirty="0" smtClean="0">
                <a:solidFill>
                  <a:srgbClr val="0070C0"/>
                </a:solidFill>
                <a:effectLst/>
              </a:rPr>
              <a:t>3. Méthodologie</a:t>
            </a:r>
            <a:endParaRPr lang="en-US" sz="3200" dirty="0"/>
          </a:p>
        </p:txBody>
      </p:sp>
      <p:sp>
        <p:nvSpPr>
          <p:cNvPr id="3" name="Sous-titre 2"/>
          <p:cNvSpPr>
            <a:spLocks noGrp="1"/>
          </p:cNvSpPr>
          <p:nvPr>
            <p:ph type="subTitle" idx="1"/>
          </p:nvPr>
        </p:nvSpPr>
        <p:spPr>
          <a:xfrm>
            <a:off x="1021082" y="1285859"/>
            <a:ext cx="8020080" cy="5423165"/>
          </a:xfrm>
        </p:spPr>
        <p:txBody>
          <a:bodyPr>
            <a:normAutofit fontScale="92500" lnSpcReduction="10000"/>
          </a:bodyPr>
          <a:lstStyle/>
          <a:p>
            <a:endParaRPr lang="fr-FR" sz="1400" dirty="0" smtClean="0"/>
          </a:p>
          <a:p>
            <a:pPr algn="ctr">
              <a:spcAft>
                <a:spcPts val="600"/>
              </a:spcAft>
              <a:buFont typeface="Wingdings" pitchFamily="2" charset="2"/>
              <a:buChar char="q"/>
            </a:pPr>
            <a:r>
              <a:rPr lang="fr-FR" sz="3000" b="1" dirty="0" smtClean="0">
                <a:solidFill>
                  <a:schemeClr val="tx1"/>
                </a:solidFill>
              </a:rPr>
              <a:t> Les modèles théoriques</a:t>
            </a:r>
          </a:p>
          <a:p>
            <a:pPr marL="484632" indent="-457200" algn="ctr">
              <a:spcAft>
                <a:spcPts val="1800"/>
              </a:spcAft>
            </a:pPr>
            <a:r>
              <a:rPr lang="fr-FR" sz="2400" b="1" dirty="0" smtClean="0">
                <a:solidFill>
                  <a:schemeClr val="tx1"/>
                </a:solidFill>
              </a:rPr>
              <a:t>I. Le Modèle d’Arthur Lewis (Prix Nobel, 1979)</a:t>
            </a:r>
          </a:p>
          <a:p>
            <a:pPr algn="ctr">
              <a:buFont typeface="Wingdings" pitchFamily="2" charset="2"/>
              <a:buChar char="§"/>
            </a:pPr>
            <a:r>
              <a:rPr lang="fr-FR" sz="2400" b="1" i="1" dirty="0" smtClean="0">
                <a:solidFill>
                  <a:schemeClr val="tx1"/>
                </a:solidFill>
              </a:rPr>
              <a:t> Hypothèses</a:t>
            </a:r>
          </a:p>
          <a:p>
            <a:pPr algn="just">
              <a:spcAft>
                <a:spcPts val="1200"/>
              </a:spcAft>
            </a:pPr>
            <a:r>
              <a:rPr lang="fr-FR" sz="2400" dirty="0" smtClean="0">
                <a:solidFill>
                  <a:schemeClr val="tx1"/>
                </a:solidFill>
              </a:rPr>
              <a:t>Deux secteurs dans l’économie sous-développée: un secteur traditionnel de subsistance avec un excédent structurel de main d’œuvre et d’autre part le secteur capitaliste qui utilise les technologies modernes</a:t>
            </a:r>
          </a:p>
          <a:p>
            <a:pPr algn="ctr">
              <a:buFont typeface="Wingdings" pitchFamily="2" charset="2"/>
              <a:buChar char="§"/>
            </a:pPr>
            <a:r>
              <a:rPr lang="fr-FR" sz="2400" b="1" i="1" dirty="0" smtClean="0">
                <a:solidFill>
                  <a:schemeClr val="tx1"/>
                </a:solidFill>
              </a:rPr>
              <a:t> Idée Centrale</a:t>
            </a:r>
          </a:p>
          <a:p>
            <a:pPr algn="ctr"/>
            <a:r>
              <a:rPr lang="fr-FR" sz="2400" dirty="0" smtClean="0">
                <a:solidFill>
                  <a:schemeClr val="tx1"/>
                </a:solidFill>
              </a:rPr>
              <a:t>La croissance du secteur moderne constitue un moyen de réduire le chômage dû à un excès de main d’œuvre dans le secteur traditionnel</a:t>
            </a:r>
          </a:p>
          <a:p>
            <a:pPr algn="just">
              <a:buFont typeface="Arial" pitchFamily="34" charset="0"/>
              <a:buChar char="•"/>
            </a:pPr>
            <a:endParaRPr lang="fr-FR" sz="2400" dirty="0" smtClean="0">
              <a:solidFill>
                <a:schemeClr val="tx1"/>
              </a:solidFill>
            </a:endParaRPr>
          </a:p>
          <a:p>
            <a:endParaRPr lang="fr-FR" sz="1400" dirty="0"/>
          </a:p>
          <a:p>
            <a:endParaRPr lang="fr-FR" sz="1400" dirty="0" smtClean="0"/>
          </a:p>
          <a:p>
            <a:pPr algn="l"/>
            <a:r>
              <a:rPr lang="fr-FR" sz="1400" dirty="0" smtClean="0"/>
              <a:t>        </a:t>
            </a:r>
          </a:p>
          <a:p>
            <a:endParaRPr lang="fr-FR" sz="1400" b="1" dirty="0" smtClean="0"/>
          </a:p>
        </p:txBody>
      </p:sp>
      <p:cxnSp>
        <p:nvCxnSpPr>
          <p:cNvPr id="28" name="Connecteur droit 27"/>
          <p:cNvCxnSpPr/>
          <p:nvPr/>
        </p:nvCxnSpPr>
        <p:spPr>
          <a:xfrm>
            <a:off x="1357290" y="1278430"/>
            <a:ext cx="7358114" cy="1588"/>
          </a:xfrm>
          <a:prstGeom prst="line">
            <a:avLst/>
          </a:prstGeom>
          <a:ln w="28575">
            <a:solidFill>
              <a:srgbClr val="C00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1428728" y="165858"/>
            <a:ext cx="7029472" cy="977125"/>
          </a:xfrm>
        </p:spPr>
        <p:txBody>
          <a:bodyPr>
            <a:normAutofit/>
          </a:bodyPr>
          <a:lstStyle/>
          <a:p>
            <a:pPr algn="ctr"/>
            <a:r>
              <a:rPr lang="fr-FR" sz="3200" b="1" dirty="0" smtClean="0">
                <a:solidFill>
                  <a:srgbClr val="0070C0"/>
                </a:solidFill>
                <a:effectLst/>
              </a:rPr>
              <a:t>3. Méthodologie (suite)</a:t>
            </a:r>
            <a:endParaRPr lang="en-US" sz="3200" dirty="0"/>
          </a:p>
        </p:txBody>
      </p:sp>
      <p:sp>
        <p:nvSpPr>
          <p:cNvPr id="3" name="Sous-titre 2"/>
          <p:cNvSpPr>
            <a:spLocks noGrp="1"/>
          </p:cNvSpPr>
          <p:nvPr>
            <p:ph type="subTitle" idx="1"/>
          </p:nvPr>
        </p:nvSpPr>
        <p:spPr>
          <a:xfrm>
            <a:off x="1021082" y="1468741"/>
            <a:ext cx="8020080" cy="5389259"/>
          </a:xfrm>
        </p:spPr>
        <p:txBody>
          <a:bodyPr>
            <a:normAutofit lnSpcReduction="10000"/>
          </a:bodyPr>
          <a:lstStyle/>
          <a:p>
            <a:pPr marL="484632" indent="-457200" algn="ctr">
              <a:spcAft>
                <a:spcPts val="600"/>
              </a:spcAft>
            </a:pPr>
            <a:r>
              <a:rPr lang="fr-FR" sz="2400" b="1" dirty="0" smtClean="0">
                <a:solidFill>
                  <a:schemeClr val="tx1"/>
                </a:solidFill>
              </a:rPr>
              <a:t>2. Le Modèle de Harris et </a:t>
            </a:r>
            <a:r>
              <a:rPr lang="fr-FR" sz="2400" b="1" dirty="0" err="1" smtClean="0">
                <a:solidFill>
                  <a:schemeClr val="tx1"/>
                </a:solidFill>
              </a:rPr>
              <a:t>Todaro</a:t>
            </a:r>
            <a:endParaRPr lang="fr-FR" sz="2400" b="1" dirty="0" smtClean="0">
              <a:solidFill>
                <a:schemeClr val="tx1"/>
              </a:solidFill>
            </a:endParaRPr>
          </a:p>
          <a:p>
            <a:pPr algn="ctr">
              <a:spcBef>
                <a:spcPts val="0"/>
              </a:spcBef>
              <a:buFont typeface="Wingdings" pitchFamily="2" charset="2"/>
              <a:buChar char="§"/>
            </a:pPr>
            <a:r>
              <a:rPr lang="fr-FR" sz="2400" b="1" i="1" dirty="0" smtClean="0">
                <a:solidFill>
                  <a:schemeClr val="tx1"/>
                </a:solidFill>
              </a:rPr>
              <a:t>Idée Centrale</a:t>
            </a:r>
          </a:p>
          <a:p>
            <a:pPr algn="ctr">
              <a:spcAft>
                <a:spcPts val="1200"/>
              </a:spcAft>
            </a:pPr>
            <a:r>
              <a:rPr lang="fr-FR" sz="2400" dirty="0" smtClean="0">
                <a:solidFill>
                  <a:schemeClr val="tx1"/>
                </a:solidFill>
              </a:rPr>
              <a:t>Une expansion du secteur moderne entraînerait une augmentation du chômage (</a:t>
            </a:r>
            <a:r>
              <a:rPr lang="fr-FR" sz="2400" b="1" dirty="0" smtClean="0">
                <a:solidFill>
                  <a:schemeClr val="tx1"/>
                </a:solidFill>
              </a:rPr>
              <a:t>Paradoxe de </a:t>
            </a:r>
            <a:r>
              <a:rPr lang="fr-FR" sz="2400" b="1" dirty="0" err="1" smtClean="0">
                <a:solidFill>
                  <a:schemeClr val="tx1"/>
                </a:solidFill>
              </a:rPr>
              <a:t>Todaro</a:t>
            </a:r>
            <a:r>
              <a:rPr lang="fr-FR" sz="2400" dirty="0" smtClean="0">
                <a:solidFill>
                  <a:schemeClr val="tx1"/>
                </a:solidFill>
              </a:rPr>
              <a:t>).</a:t>
            </a:r>
          </a:p>
          <a:p>
            <a:pPr algn="ctr"/>
            <a:r>
              <a:rPr lang="fr-FR" sz="2400" b="1" dirty="0" smtClean="0">
                <a:solidFill>
                  <a:schemeClr val="tx1"/>
                </a:solidFill>
              </a:rPr>
              <a:t>3. Le Modèle de </a:t>
            </a:r>
            <a:r>
              <a:rPr lang="fr-FR" sz="2400" b="1" dirty="0" err="1" smtClean="0">
                <a:solidFill>
                  <a:schemeClr val="tx1"/>
                </a:solidFill>
              </a:rPr>
              <a:t>Cahuc</a:t>
            </a:r>
            <a:r>
              <a:rPr lang="fr-FR" sz="2400" b="1" dirty="0" smtClean="0">
                <a:solidFill>
                  <a:schemeClr val="tx1"/>
                </a:solidFill>
              </a:rPr>
              <a:t> et Célimène (1993)</a:t>
            </a:r>
          </a:p>
          <a:p>
            <a:pPr algn="ctr">
              <a:buFont typeface="Wingdings" pitchFamily="2" charset="2"/>
              <a:buChar char="§"/>
            </a:pPr>
            <a:r>
              <a:rPr lang="fr-FR" sz="2400" b="1" i="1" dirty="0" smtClean="0">
                <a:solidFill>
                  <a:schemeClr val="tx1"/>
                </a:solidFill>
              </a:rPr>
              <a:t>Hypothèse</a:t>
            </a:r>
          </a:p>
          <a:p>
            <a:pPr algn="ctr">
              <a:buFontTx/>
              <a:buChar char="-"/>
            </a:pPr>
            <a:r>
              <a:rPr lang="fr-FR" sz="2200" dirty="0" smtClean="0">
                <a:solidFill>
                  <a:schemeClr val="tx1"/>
                </a:solidFill>
              </a:rPr>
              <a:t>Un secteur moderne: Industrie, Tertiaire privé et Administration</a:t>
            </a:r>
          </a:p>
          <a:p>
            <a:pPr algn="ctr">
              <a:spcAft>
                <a:spcPts val="600"/>
              </a:spcAft>
              <a:buFontTx/>
              <a:buChar char="-"/>
            </a:pPr>
            <a:r>
              <a:rPr lang="fr-FR" sz="2200" dirty="0" smtClean="0">
                <a:solidFill>
                  <a:schemeClr val="tx1"/>
                </a:solidFill>
              </a:rPr>
              <a:t>Un secteur traditionnel: Agriculture et activités informelles</a:t>
            </a:r>
          </a:p>
          <a:p>
            <a:pPr algn="ctr">
              <a:spcBef>
                <a:spcPts val="0"/>
              </a:spcBef>
              <a:buFont typeface="Wingdings" pitchFamily="2" charset="2"/>
              <a:buChar char="§"/>
            </a:pPr>
            <a:r>
              <a:rPr lang="fr-FR" sz="2400" b="1" i="1" dirty="0" smtClean="0">
                <a:solidFill>
                  <a:schemeClr val="tx1"/>
                </a:solidFill>
              </a:rPr>
              <a:t>Idée Centrale</a:t>
            </a:r>
          </a:p>
          <a:p>
            <a:pPr algn="ctr"/>
            <a:r>
              <a:rPr lang="fr-FR" sz="2400" dirty="0" smtClean="0">
                <a:solidFill>
                  <a:schemeClr val="tx1"/>
                </a:solidFill>
              </a:rPr>
              <a:t>- </a:t>
            </a:r>
            <a:r>
              <a:rPr lang="fr-FR" sz="2200" dirty="0" smtClean="0">
                <a:solidFill>
                  <a:schemeClr val="tx1"/>
                </a:solidFill>
              </a:rPr>
              <a:t>L’antagonisme des conclusions de Lewis et </a:t>
            </a:r>
            <a:r>
              <a:rPr lang="fr-FR" sz="2200" dirty="0" err="1" smtClean="0">
                <a:solidFill>
                  <a:schemeClr val="tx1"/>
                </a:solidFill>
              </a:rPr>
              <a:t>Todaro</a:t>
            </a:r>
            <a:r>
              <a:rPr lang="fr-FR" sz="2200" dirty="0" smtClean="0">
                <a:solidFill>
                  <a:schemeClr val="tx1"/>
                </a:solidFill>
              </a:rPr>
              <a:t> s’explique par les spécificités  structurelles des différentes économies</a:t>
            </a:r>
          </a:p>
          <a:p>
            <a:pPr algn="ctr"/>
            <a:r>
              <a:rPr lang="fr-FR" sz="2200" b="1" dirty="0" smtClean="0">
                <a:solidFill>
                  <a:schemeClr val="tx1"/>
                </a:solidFill>
              </a:rPr>
              <a:t>- </a:t>
            </a:r>
            <a:r>
              <a:rPr lang="fr-FR" sz="2200" dirty="0" smtClean="0">
                <a:solidFill>
                  <a:schemeClr val="tx1"/>
                </a:solidFill>
              </a:rPr>
              <a:t>Les conclusions de Lewis ou </a:t>
            </a:r>
            <a:r>
              <a:rPr lang="fr-FR" sz="2200" dirty="0" err="1" smtClean="0">
                <a:solidFill>
                  <a:schemeClr val="tx1"/>
                </a:solidFill>
              </a:rPr>
              <a:t>Todaro</a:t>
            </a:r>
            <a:r>
              <a:rPr lang="fr-FR" sz="2200" dirty="0" smtClean="0">
                <a:solidFill>
                  <a:schemeClr val="tx1"/>
                </a:solidFill>
              </a:rPr>
              <a:t> dépendent fortement des rendements d’échelle de chaque secteur</a:t>
            </a:r>
          </a:p>
          <a:p>
            <a:pPr algn="ctr">
              <a:buFontTx/>
              <a:buChar char="-"/>
            </a:pPr>
            <a:endParaRPr lang="fr-FR" sz="2400" b="1" i="1" dirty="0" smtClean="0">
              <a:solidFill>
                <a:schemeClr val="tx1"/>
              </a:solidFill>
            </a:endParaRPr>
          </a:p>
          <a:p>
            <a:endParaRPr lang="fr-FR" sz="1400" b="1" dirty="0" smtClean="0"/>
          </a:p>
        </p:txBody>
      </p:sp>
      <p:cxnSp>
        <p:nvCxnSpPr>
          <p:cNvPr id="28" name="Connecteur droit 27"/>
          <p:cNvCxnSpPr/>
          <p:nvPr/>
        </p:nvCxnSpPr>
        <p:spPr>
          <a:xfrm>
            <a:off x="1357290" y="1278430"/>
            <a:ext cx="7358114" cy="1588"/>
          </a:xfrm>
          <a:prstGeom prst="line">
            <a:avLst/>
          </a:prstGeom>
          <a:ln w="28575">
            <a:solidFill>
              <a:srgbClr val="C00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1428728" y="142035"/>
            <a:ext cx="7029472" cy="857255"/>
          </a:xfrm>
        </p:spPr>
        <p:txBody>
          <a:bodyPr>
            <a:normAutofit/>
          </a:bodyPr>
          <a:lstStyle/>
          <a:p>
            <a:pPr algn="ctr"/>
            <a:r>
              <a:rPr lang="fr-FR" sz="3200" b="1" dirty="0" smtClean="0">
                <a:solidFill>
                  <a:srgbClr val="0070C0"/>
                </a:solidFill>
                <a:effectLst/>
              </a:rPr>
              <a:t>3. Méthodologie (suite et fin)</a:t>
            </a:r>
            <a:endParaRPr lang="en-US" sz="3200" dirty="0"/>
          </a:p>
        </p:txBody>
      </p:sp>
      <p:sp>
        <p:nvSpPr>
          <p:cNvPr id="3" name="Sous-titre 2"/>
          <p:cNvSpPr>
            <a:spLocks noGrp="1"/>
          </p:cNvSpPr>
          <p:nvPr>
            <p:ph type="subTitle" idx="1"/>
          </p:nvPr>
        </p:nvSpPr>
        <p:spPr>
          <a:xfrm>
            <a:off x="1021082" y="1344235"/>
            <a:ext cx="8020080" cy="5286413"/>
          </a:xfrm>
        </p:spPr>
        <p:txBody>
          <a:bodyPr>
            <a:normAutofit/>
          </a:bodyPr>
          <a:lstStyle/>
          <a:p>
            <a:pPr marL="484632" indent="-457200" algn="ctr">
              <a:spcAft>
                <a:spcPts val="600"/>
              </a:spcAft>
              <a:buFont typeface="Wingdings" pitchFamily="2" charset="2"/>
              <a:buChar char="q"/>
            </a:pPr>
            <a:r>
              <a:rPr lang="fr-FR" sz="2800" b="1" dirty="0" smtClean="0">
                <a:solidFill>
                  <a:schemeClr val="tx1"/>
                </a:solidFill>
              </a:rPr>
              <a:t>Le Modèle Empirique</a:t>
            </a:r>
          </a:p>
          <a:p>
            <a:pPr algn="ctr">
              <a:spcBef>
                <a:spcPts val="0"/>
              </a:spcBef>
              <a:buFont typeface="Wingdings" pitchFamily="2" charset="2"/>
              <a:buChar char="§"/>
            </a:pPr>
            <a:r>
              <a:rPr lang="fr-FR" sz="2400" b="1" i="1" u="sng" dirty="0" smtClean="0">
                <a:solidFill>
                  <a:schemeClr val="tx1"/>
                </a:solidFill>
              </a:rPr>
              <a:t>Etape 1</a:t>
            </a:r>
            <a:r>
              <a:rPr lang="fr-FR" sz="2400" b="1" i="1" dirty="0" smtClean="0">
                <a:solidFill>
                  <a:schemeClr val="tx1"/>
                </a:solidFill>
              </a:rPr>
              <a:t>: la nature des rendements d’échelle</a:t>
            </a:r>
          </a:p>
          <a:p>
            <a:pPr algn="ctr">
              <a:spcAft>
                <a:spcPts val="1800"/>
              </a:spcAft>
            </a:pPr>
            <a:r>
              <a:rPr lang="fr-FR" sz="2400" dirty="0" smtClean="0">
                <a:solidFill>
                  <a:schemeClr val="tx1"/>
                </a:solidFill>
              </a:rPr>
              <a:t>Secteur moderne</a:t>
            </a:r>
          </a:p>
          <a:p>
            <a:pPr algn="ctr">
              <a:spcBef>
                <a:spcPts val="0"/>
              </a:spcBef>
            </a:pPr>
            <a:endParaRPr lang="fr-FR" sz="2400" dirty="0" smtClean="0">
              <a:solidFill>
                <a:schemeClr val="tx1"/>
              </a:solidFill>
            </a:endParaRPr>
          </a:p>
          <a:p>
            <a:pPr algn="ctr">
              <a:spcBef>
                <a:spcPts val="0"/>
              </a:spcBef>
            </a:pPr>
            <a:r>
              <a:rPr lang="fr-FR" sz="2400" dirty="0" smtClean="0">
                <a:solidFill>
                  <a:schemeClr val="tx1"/>
                </a:solidFill>
              </a:rPr>
              <a:t>Secteur traditionnel</a:t>
            </a:r>
          </a:p>
          <a:p>
            <a:pPr algn="ctr">
              <a:spcAft>
                <a:spcPts val="1800"/>
              </a:spcAft>
            </a:pPr>
            <a:endParaRPr lang="fr-FR" sz="2400" b="1" i="1" dirty="0" smtClean="0">
              <a:solidFill>
                <a:schemeClr val="tx1"/>
              </a:solidFill>
            </a:endParaRPr>
          </a:p>
          <a:p>
            <a:pPr algn="ctr">
              <a:spcBef>
                <a:spcPts val="1800"/>
              </a:spcBef>
              <a:spcAft>
                <a:spcPts val="1200"/>
              </a:spcAft>
              <a:buFont typeface="Wingdings" pitchFamily="2" charset="2"/>
              <a:buChar char="§"/>
            </a:pPr>
            <a:r>
              <a:rPr lang="fr-FR" sz="2400" b="1" i="1" u="sng" dirty="0" smtClean="0">
                <a:solidFill>
                  <a:schemeClr val="tx1"/>
                </a:solidFill>
              </a:rPr>
              <a:t>Etape 2</a:t>
            </a:r>
            <a:r>
              <a:rPr lang="fr-FR" sz="2400" b="1" i="1" dirty="0" smtClean="0">
                <a:solidFill>
                  <a:schemeClr val="tx1"/>
                </a:solidFill>
              </a:rPr>
              <a:t>: Effet de l’expansion du secteur moderne sur le chômage</a:t>
            </a:r>
          </a:p>
          <a:p>
            <a:pPr algn="ctr">
              <a:spcAft>
                <a:spcPts val="1200"/>
              </a:spcAft>
            </a:pPr>
            <a:endParaRPr lang="fr-FR" sz="2400" dirty="0" smtClean="0">
              <a:solidFill>
                <a:schemeClr val="tx1"/>
              </a:solidFill>
            </a:endParaRPr>
          </a:p>
          <a:p>
            <a:pPr algn="ctr">
              <a:buFontTx/>
              <a:buChar char="-"/>
            </a:pPr>
            <a:endParaRPr lang="fr-FR" sz="2400" b="1" i="1" dirty="0" smtClean="0">
              <a:solidFill>
                <a:schemeClr val="tx1"/>
              </a:solidFill>
            </a:endParaRPr>
          </a:p>
          <a:p>
            <a:endParaRPr lang="fr-FR" sz="1400" b="1" dirty="0" smtClean="0"/>
          </a:p>
        </p:txBody>
      </p:sp>
      <p:cxnSp>
        <p:nvCxnSpPr>
          <p:cNvPr id="28" name="Connecteur droit 27"/>
          <p:cNvCxnSpPr/>
          <p:nvPr/>
        </p:nvCxnSpPr>
        <p:spPr>
          <a:xfrm>
            <a:off x="1357290" y="1160863"/>
            <a:ext cx="7358114" cy="1588"/>
          </a:xfrm>
          <a:prstGeom prst="line">
            <a:avLst/>
          </a:prstGeom>
          <a:ln w="28575">
            <a:solidFill>
              <a:srgbClr val="C00000"/>
            </a:solidFill>
          </a:ln>
        </p:spPr>
        <p:style>
          <a:lnRef idx="1">
            <a:schemeClr val="accent1"/>
          </a:lnRef>
          <a:fillRef idx="0">
            <a:schemeClr val="accent1"/>
          </a:fillRef>
          <a:effectRef idx="0">
            <a:schemeClr val="accent1"/>
          </a:effectRef>
          <a:fontRef idx="minor">
            <a:schemeClr val="tx1"/>
          </a:fontRef>
        </p:style>
      </p:cxnSp>
      <p:graphicFrame>
        <p:nvGraphicFramePr>
          <p:cNvPr id="5" name="Objet 4"/>
          <p:cNvGraphicFramePr>
            <a:graphicFrameLocks noChangeAspect="1"/>
          </p:cNvGraphicFramePr>
          <p:nvPr/>
        </p:nvGraphicFramePr>
        <p:xfrm>
          <a:off x="2428860" y="2719926"/>
          <a:ext cx="5110162" cy="428625"/>
        </p:xfrm>
        <a:graphic>
          <a:graphicData uri="http://schemas.openxmlformats.org/presentationml/2006/ole">
            <p:oleObj spid="_x0000_s1026" name="Équation" r:id="rId4" imgW="2361960" imgH="228600" progId="Equation.3">
              <p:embed/>
            </p:oleObj>
          </a:graphicData>
        </a:graphic>
      </p:graphicFrame>
      <p:graphicFrame>
        <p:nvGraphicFramePr>
          <p:cNvPr id="1027" name="Object 3"/>
          <p:cNvGraphicFramePr>
            <a:graphicFrameLocks noChangeAspect="1"/>
          </p:cNvGraphicFramePr>
          <p:nvPr/>
        </p:nvGraphicFramePr>
        <p:xfrm>
          <a:off x="2446338" y="3722460"/>
          <a:ext cx="5275262" cy="428625"/>
        </p:xfrm>
        <a:graphic>
          <a:graphicData uri="http://schemas.openxmlformats.org/presentationml/2006/ole">
            <p:oleObj spid="_x0000_s1027" name="Équation" r:id="rId5" imgW="2438280" imgH="228600" progId="Equation.3">
              <p:embed/>
            </p:oleObj>
          </a:graphicData>
        </a:graphic>
      </p:graphicFrame>
      <p:graphicFrame>
        <p:nvGraphicFramePr>
          <p:cNvPr id="1028" name="Object 4"/>
          <p:cNvGraphicFramePr>
            <a:graphicFrameLocks noChangeAspect="1"/>
          </p:cNvGraphicFramePr>
          <p:nvPr/>
        </p:nvGraphicFramePr>
        <p:xfrm>
          <a:off x="2308225" y="5495383"/>
          <a:ext cx="5549900" cy="428625"/>
        </p:xfrm>
        <a:graphic>
          <a:graphicData uri="http://schemas.openxmlformats.org/presentationml/2006/ole">
            <p:oleObj spid="_x0000_s1028" name="Équation" r:id="rId6" imgW="2565360" imgH="228600" progId="Equation.3">
              <p:embed/>
            </p:oleObj>
          </a:graphicData>
        </a:graphic>
      </p:graphicFrame>
    </p:spTree>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1428728" y="182041"/>
            <a:ext cx="7029472" cy="856438"/>
          </a:xfrm>
        </p:spPr>
        <p:txBody>
          <a:bodyPr>
            <a:normAutofit/>
          </a:bodyPr>
          <a:lstStyle/>
          <a:p>
            <a:pPr algn="ctr"/>
            <a:r>
              <a:rPr lang="fr-FR" sz="3400" b="1" dirty="0" smtClean="0">
                <a:solidFill>
                  <a:srgbClr val="0070C0"/>
                </a:solidFill>
                <a:effectLst/>
              </a:rPr>
              <a:t>4. Résultats</a:t>
            </a:r>
            <a:endParaRPr lang="en-US" sz="3400" dirty="0"/>
          </a:p>
        </p:txBody>
      </p:sp>
      <p:sp>
        <p:nvSpPr>
          <p:cNvPr id="3" name="Sous-titre 2"/>
          <p:cNvSpPr>
            <a:spLocks noGrp="1"/>
          </p:cNvSpPr>
          <p:nvPr>
            <p:ph type="subTitle" idx="1"/>
          </p:nvPr>
        </p:nvSpPr>
        <p:spPr>
          <a:xfrm>
            <a:off x="1021082" y="1534057"/>
            <a:ext cx="8020080" cy="5109654"/>
          </a:xfrm>
        </p:spPr>
        <p:txBody>
          <a:bodyPr>
            <a:normAutofit/>
          </a:bodyPr>
          <a:lstStyle/>
          <a:p>
            <a:pPr marL="484632" indent="-457200" algn="ctr">
              <a:spcAft>
                <a:spcPts val="600"/>
              </a:spcAft>
              <a:buFont typeface="Wingdings" pitchFamily="2" charset="2"/>
              <a:buChar char="q"/>
            </a:pPr>
            <a:r>
              <a:rPr lang="fr-FR" sz="2800" b="1" dirty="0" smtClean="0">
                <a:solidFill>
                  <a:schemeClr val="tx1"/>
                </a:solidFill>
              </a:rPr>
              <a:t>Application aux données de la Côte d’Ivoire</a:t>
            </a:r>
          </a:p>
          <a:p>
            <a:pPr algn="ctr">
              <a:spcBef>
                <a:spcPts val="0"/>
              </a:spcBef>
              <a:buFont typeface="Wingdings" pitchFamily="2" charset="2"/>
              <a:buChar char="§"/>
            </a:pPr>
            <a:r>
              <a:rPr lang="fr-FR" sz="2400" b="1" i="1" u="sng" dirty="0" smtClean="0">
                <a:solidFill>
                  <a:schemeClr val="tx1"/>
                </a:solidFill>
              </a:rPr>
              <a:t>Etape 1</a:t>
            </a:r>
            <a:r>
              <a:rPr lang="fr-FR" sz="2400" b="1" i="1" dirty="0" smtClean="0">
                <a:solidFill>
                  <a:schemeClr val="tx1"/>
                </a:solidFill>
              </a:rPr>
              <a:t>: la nature des rendements d’échelle</a:t>
            </a:r>
          </a:p>
          <a:p>
            <a:pPr algn="ctr">
              <a:spcAft>
                <a:spcPts val="2400"/>
              </a:spcAft>
            </a:pPr>
            <a:r>
              <a:rPr lang="fr-FR" sz="2400" dirty="0" smtClean="0">
                <a:solidFill>
                  <a:schemeClr val="tx1"/>
                </a:solidFill>
              </a:rPr>
              <a:t>Secteur moderne</a:t>
            </a:r>
          </a:p>
          <a:p>
            <a:pPr algn="ctr">
              <a:spcBef>
                <a:spcPts val="0"/>
              </a:spcBef>
            </a:pPr>
            <a:endParaRPr lang="fr-FR" sz="2400" dirty="0" smtClean="0">
              <a:solidFill>
                <a:schemeClr val="tx1"/>
              </a:solidFill>
            </a:endParaRPr>
          </a:p>
          <a:p>
            <a:pPr algn="ctr">
              <a:spcBef>
                <a:spcPts val="0"/>
              </a:spcBef>
            </a:pPr>
            <a:r>
              <a:rPr lang="fr-FR" sz="2400" dirty="0" smtClean="0">
                <a:solidFill>
                  <a:schemeClr val="tx1"/>
                </a:solidFill>
              </a:rPr>
              <a:t>Secteur traditionnel</a:t>
            </a:r>
          </a:p>
          <a:p>
            <a:pPr algn="ctr">
              <a:spcAft>
                <a:spcPts val="1200"/>
              </a:spcAft>
            </a:pPr>
            <a:endParaRPr lang="fr-FR" sz="2400" b="1" i="1" dirty="0" smtClean="0">
              <a:solidFill>
                <a:schemeClr val="tx1"/>
              </a:solidFill>
            </a:endParaRPr>
          </a:p>
          <a:p>
            <a:pPr algn="ctr">
              <a:spcBef>
                <a:spcPts val="1800"/>
              </a:spcBef>
              <a:spcAft>
                <a:spcPts val="1200"/>
              </a:spcAft>
              <a:buFont typeface="Wingdings" pitchFamily="2" charset="2"/>
              <a:buChar char="§"/>
            </a:pPr>
            <a:r>
              <a:rPr lang="fr-FR" sz="2400" b="1" i="1" u="sng" dirty="0" smtClean="0">
                <a:solidFill>
                  <a:schemeClr val="tx1"/>
                </a:solidFill>
              </a:rPr>
              <a:t>Etape 2</a:t>
            </a:r>
            <a:r>
              <a:rPr lang="fr-FR" sz="2400" b="1" i="1" dirty="0" smtClean="0">
                <a:solidFill>
                  <a:schemeClr val="tx1"/>
                </a:solidFill>
              </a:rPr>
              <a:t>: Effet de l’expansion du secteur moderne sur le chômage</a:t>
            </a:r>
          </a:p>
          <a:p>
            <a:pPr algn="ctr">
              <a:spcAft>
                <a:spcPts val="1200"/>
              </a:spcAft>
            </a:pPr>
            <a:endParaRPr lang="fr-FR" sz="2400" dirty="0" smtClean="0">
              <a:solidFill>
                <a:schemeClr val="tx1"/>
              </a:solidFill>
            </a:endParaRPr>
          </a:p>
          <a:p>
            <a:pPr algn="ctr">
              <a:buFontTx/>
              <a:buChar char="-"/>
            </a:pPr>
            <a:endParaRPr lang="fr-FR" sz="2400" b="1" i="1" dirty="0" smtClean="0">
              <a:solidFill>
                <a:schemeClr val="tx1"/>
              </a:solidFill>
            </a:endParaRPr>
          </a:p>
          <a:p>
            <a:endParaRPr lang="fr-FR" sz="1400" b="1" dirty="0" smtClean="0"/>
          </a:p>
        </p:txBody>
      </p:sp>
      <p:cxnSp>
        <p:nvCxnSpPr>
          <p:cNvPr id="28" name="Connecteur droit 27"/>
          <p:cNvCxnSpPr/>
          <p:nvPr/>
        </p:nvCxnSpPr>
        <p:spPr>
          <a:xfrm>
            <a:off x="1357290" y="1213115"/>
            <a:ext cx="7358114" cy="1588"/>
          </a:xfrm>
          <a:prstGeom prst="line">
            <a:avLst/>
          </a:prstGeom>
          <a:ln w="28575">
            <a:solidFill>
              <a:srgbClr val="C00000"/>
            </a:solidFill>
          </a:ln>
        </p:spPr>
        <p:style>
          <a:lnRef idx="1">
            <a:schemeClr val="accent1"/>
          </a:lnRef>
          <a:fillRef idx="0">
            <a:schemeClr val="accent1"/>
          </a:fillRef>
          <a:effectRef idx="0">
            <a:schemeClr val="accent1"/>
          </a:effectRef>
          <a:fontRef idx="minor">
            <a:schemeClr val="tx1"/>
          </a:fontRef>
        </p:style>
      </p:cxnSp>
      <p:graphicFrame>
        <p:nvGraphicFramePr>
          <p:cNvPr id="5" name="Objet 4"/>
          <p:cNvGraphicFramePr>
            <a:graphicFrameLocks noChangeAspect="1"/>
          </p:cNvGraphicFramePr>
          <p:nvPr/>
        </p:nvGraphicFramePr>
        <p:xfrm>
          <a:off x="2006600" y="2948937"/>
          <a:ext cx="5989638" cy="428625"/>
        </p:xfrm>
        <a:graphic>
          <a:graphicData uri="http://schemas.openxmlformats.org/presentationml/2006/ole">
            <p:oleObj spid="_x0000_s2050" name="Équation" r:id="rId4" imgW="2768400" imgH="228600" progId="Equation.3">
              <p:embed/>
            </p:oleObj>
          </a:graphicData>
        </a:graphic>
      </p:graphicFrame>
      <p:graphicFrame>
        <p:nvGraphicFramePr>
          <p:cNvPr id="1027" name="Object 3"/>
          <p:cNvGraphicFramePr>
            <a:graphicFrameLocks noChangeAspect="1"/>
          </p:cNvGraphicFramePr>
          <p:nvPr/>
        </p:nvGraphicFramePr>
        <p:xfrm>
          <a:off x="2001523" y="4008259"/>
          <a:ext cx="6154738" cy="428625"/>
        </p:xfrm>
        <a:graphic>
          <a:graphicData uri="http://schemas.openxmlformats.org/presentationml/2006/ole">
            <p:oleObj spid="_x0000_s2051" name="Équation" r:id="rId5" imgW="2844720" imgH="228600" progId="Equation.3">
              <p:embed/>
            </p:oleObj>
          </a:graphicData>
        </a:graphic>
      </p:graphicFrame>
      <p:graphicFrame>
        <p:nvGraphicFramePr>
          <p:cNvPr id="1028" name="Object 4"/>
          <p:cNvGraphicFramePr>
            <a:graphicFrameLocks noChangeAspect="1"/>
          </p:cNvGraphicFramePr>
          <p:nvPr/>
        </p:nvGraphicFramePr>
        <p:xfrm>
          <a:off x="1457325" y="5573713"/>
          <a:ext cx="7280275" cy="428625"/>
        </p:xfrm>
        <a:graphic>
          <a:graphicData uri="http://schemas.openxmlformats.org/presentationml/2006/ole">
            <p:oleObj spid="_x0000_s2052" name="Équation" r:id="rId6" imgW="3365280" imgH="228600" progId="Equation.3">
              <p:embed/>
            </p:oleObj>
          </a:graphicData>
        </a:graphic>
      </p:graphicFrame>
    </p:spTree>
  </p:cSld>
  <p:clrMapOvr>
    <a:masterClrMapping/>
  </p:clrMapOvr>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olstice">
  <a:themeElements>
    <a:clrScheme name="Civil">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Solstice">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Solstice">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2195</TotalTime>
  <Words>625</Words>
  <Application>Microsoft Office PowerPoint</Application>
  <PresentationFormat>Affichage à l'écran (4:3)</PresentationFormat>
  <Paragraphs>146</Paragraphs>
  <Slides>11</Slides>
  <Notes>10</Notes>
  <HiddenSlides>0</HiddenSlides>
  <MMClips>0</MMClips>
  <ScaleCrop>false</ScaleCrop>
  <HeadingPairs>
    <vt:vector size="6" baseType="variant">
      <vt:variant>
        <vt:lpstr>Thème</vt:lpstr>
      </vt:variant>
      <vt:variant>
        <vt:i4>1</vt:i4>
      </vt:variant>
      <vt:variant>
        <vt:lpstr>Serveurs OLE incorporés</vt:lpstr>
      </vt:variant>
      <vt:variant>
        <vt:i4>1</vt:i4>
      </vt:variant>
      <vt:variant>
        <vt:lpstr>Titres des diapositives</vt:lpstr>
      </vt:variant>
      <vt:variant>
        <vt:i4>11</vt:i4>
      </vt:variant>
    </vt:vector>
  </HeadingPairs>
  <TitlesOfParts>
    <vt:vector size="13" baseType="lpstr">
      <vt:lpstr>Solstice</vt:lpstr>
      <vt:lpstr>Équation</vt:lpstr>
      <vt:lpstr>Croissance du secteur moderne et Chômage en Côte d’Ivoire: Un Test du modèle de Lewis </vt:lpstr>
      <vt:lpstr>Plan de la présentation</vt:lpstr>
      <vt:lpstr>1. Contexte de l’étude</vt:lpstr>
      <vt:lpstr>1. Contexte de l’étude (fin)</vt:lpstr>
      <vt:lpstr>2. Objectif de l’étude</vt:lpstr>
      <vt:lpstr>3. Méthodologie</vt:lpstr>
      <vt:lpstr>3. Méthodologie (suite)</vt:lpstr>
      <vt:lpstr>3. Méthodologie (suite et fin)</vt:lpstr>
      <vt:lpstr>4. Résultats</vt:lpstr>
      <vt:lpstr>5. Conclusion et recommandations </vt:lpstr>
      <vt:lpstr>Diapositive 11</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FULGENCE</dc:creator>
  <cp:lastModifiedBy>FULGENCE</cp:lastModifiedBy>
  <cp:revision>107</cp:revision>
  <dcterms:created xsi:type="dcterms:W3CDTF">2011-11-11T16:49:18Z</dcterms:created>
  <dcterms:modified xsi:type="dcterms:W3CDTF">2011-11-22T13:06:35Z</dcterms:modified>
</cp:coreProperties>
</file>