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21" r:id="rId1"/>
  </p:sldMasterIdLst>
  <p:notesMasterIdLst>
    <p:notesMasterId r:id="rId47"/>
  </p:notesMasterIdLst>
  <p:handoutMasterIdLst>
    <p:handoutMasterId r:id="rId48"/>
  </p:handoutMasterIdLst>
  <p:sldIdLst>
    <p:sldId id="546" r:id="rId2"/>
    <p:sldId id="538" r:id="rId3"/>
    <p:sldId id="478" r:id="rId4"/>
    <p:sldId id="539" r:id="rId5"/>
    <p:sldId id="540" r:id="rId6"/>
    <p:sldId id="541" r:id="rId7"/>
    <p:sldId id="542" r:id="rId8"/>
    <p:sldId id="413" r:id="rId9"/>
    <p:sldId id="545" r:id="rId10"/>
    <p:sldId id="446" r:id="rId11"/>
    <p:sldId id="520" r:id="rId12"/>
    <p:sldId id="268" r:id="rId13"/>
    <p:sldId id="269" r:id="rId14"/>
    <p:sldId id="521" r:id="rId15"/>
    <p:sldId id="415" r:id="rId16"/>
    <p:sldId id="449" r:id="rId17"/>
    <p:sldId id="450" r:id="rId18"/>
    <p:sldId id="522" r:id="rId19"/>
    <p:sldId id="452" r:id="rId20"/>
    <p:sldId id="535" r:id="rId21"/>
    <p:sldId id="536" r:id="rId22"/>
    <p:sldId id="455" r:id="rId23"/>
    <p:sldId id="456" r:id="rId24"/>
    <p:sldId id="543" r:id="rId25"/>
    <p:sldId id="482" r:id="rId26"/>
    <p:sldId id="537" r:id="rId27"/>
    <p:sldId id="484" r:id="rId28"/>
    <p:sldId id="485" r:id="rId29"/>
    <p:sldId id="486" r:id="rId30"/>
    <p:sldId id="487" r:id="rId31"/>
    <p:sldId id="267" r:id="rId32"/>
    <p:sldId id="524" r:id="rId33"/>
    <p:sldId id="525" r:id="rId34"/>
    <p:sldId id="526" r:id="rId35"/>
    <p:sldId id="527" r:id="rId36"/>
    <p:sldId id="523" r:id="rId37"/>
    <p:sldId id="528" r:id="rId38"/>
    <p:sldId id="529" r:id="rId39"/>
    <p:sldId id="531" r:id="rId40"/>
    <p:sldId id="533" r:id="rId41"/>
    <p:sldId id="544" r:id="rId42"/>
    <p:sldId id="307" r:id="rId43"/>
    <p:sldId id="308" r:id="rId44"/>
    <p:sldId id="548" r:id="rId45"/>
    <p:sldId id="547" r:id="rId46"/>
  </p:sldIdLst>
  <p:sldSz cx="9144000" cy="6858000" type="screen4x3"/>
  <p:notesSz cx="6781800" cy="99187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5E77"/>
    <a:srgbClr val="FAFD00"/>
    <a:srgbClr val="81C2FE"/>
    <a:srgbClr val="7A7A5A"/>
    <a:srgbClr val="00B17A"/>
    <a:srgbClr val="02996A"/>
    <a:srgbClr val="0000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62" tIns="0" rIns="19362" bIns="0" numCol="1" anchor="t" anchorCtr="0" compatLnSpc="1">
            <a:prstTxWarp prst="textNoShape">
              <a:avLst/>
            </a:prstTxWarp>
          </a:bodyPr>
          <a:lstStyle>
            <a:lvl1pPr defTabSz="928688">
              <a:defRPr sz="1000" b="0" i="1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3338" y="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62" tIns="0" rIns="19362" bIns="0" numCol="1" anchor="t" anchorCtr="0" compatLnSpc="1">
            <a:prstTxWarp prst="textNoShape">
              <a:avLst/>
            </a:prstTxWarp>
          </a:bodyPr>
          <a:lstStyle>
            <a:lvl1pPr algn="r" defTabSz="928688">
              <a:defRPr sz="1000" b="0" i="1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340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62" tIns="0" rIns="19362" bIns="0" numCol="1" anchor="b" anchorCtr="0" compatLnSpc="1">
            <a:prstTxWarp prst="textNoShape">
              <a:avLst/>
            </a:prstTxWarp>
          </a:bodyPr>
          <a:lstStyle>
            <a:lvl1pPr defTabSz="928688">
              <a:defRPr sz="1000" b="0" i="1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3338" y="942340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62" tIns="0" rIns="19362" bIns="0" numCol="1" anchor="b" anchorCtr="0" compatLnSpc="1">
            <a:prstTxWarp prst="textNoShape">
              <a:avLst/>
            </a:prstTxWarp>
          </a:bodyPr>
          <a:lstStyle>
            <a:lvl1pPr algn="r" defTabSz="928688">
              <a:defRPr sz="1000" b="0" i="1"/>
            </a:lvl1pPr>
          </a:lstStyle>
          <a:p>
            <a:fld id="{8D644F65-20E4-49E9-B703-52954815DB83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62" tIns="0" rIns="19362" bIns="0" numCol="1" anchor="t" anchorCtr="0" compatLnSpc="1">
            <a:prstTxWarp prst="textNoShape">
              <a:avLst/>
            </a:prstTxWarp>
          </a:bodyPr>
          <a:lstStyle>
            <a:lvl1pPr defTabSz="928688">
              <a:defRPr sz="1000" b="0" i="1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3338" y="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62" tIns="0" rIns="19362" bIns="0" numCol="1" anchor="t" anchorCtr="0" compatLnSpc="1">
            <a:prstTxWarp prst="textNoShape">
              <a:avLst/>
            </a:prstTxWarp>
          </a:bodyPr>
          <a:lstStyle>
            <a:lvl1pPr algn="r" defTabSz="928688">
              <a:defRPr sz="1000" b="0" i="1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340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62" tIns="0" rIns="19362" bIns="0" numCol="1" anchor="b" anchorCtr="0" compatLnSpc="1">
            <a:prstTxWarp prst="textNoShape">
              <a:avLst/>
            </a:prstTxWarp>
          </a:bodyPr>
          <a:lstStyle>
            <a:lvl1pPr defTabSz="928688">
              <a:defRPr sz="1000" b="0" i="1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3338" y="942340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62" tIns="0" rIns="19362" bIns="0" numCol="1" anchor="b" anchorCtr="0" compatLnSpc="1">
            <a:prstTxWarp prst="textNoShape">
              <a:avLst/>
            </a:prstTxWarp>
          </a:bodyPr>
          <a:lstStyle>
            <a:lvl1pPr algn="r" defTabSz="928688">
              <a:defRPr sz="1000" b="0" i="1">
                <a:latin typeface="Times New Roman" pitchFamily="18" charset="0"/>
              </a:defRPr>
            </a:lvl1pPr>
          </a:lstStyle>
          <a:p>
            <a:fld id="{79D9C8B9-5B98-4CEA-926A-9D1BF111C676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175375" y="9551988"/>
            <a:ext cx="3429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8744" tIns="45179" rIns="88744" bIns="45179">
            <a:spAutoFit/>
          </a:bodyPr>
          <a:lstStyle/>
          <a:p>
            <a:pPr algn="ctr" defTabSz="882650">
              <a:lnSpc>
                <a:spcPct val="90000"/>
              </a:lnSpc>
            </a:pPr>
            <a:r>
              <a:rPr lang="en-GB" sz="900" b="0"/>
              <a:t> </a:t>
            </a:r>
            <a:fld id="{C8705478-59AC-4765-A6D0-83E03A0FB4AA}" type="slidenum">
              <a:rPr lang="en-GB" sz="900" b="0"/>
              <a:pPr algn="ctr" defTabSz="882650">
                <a:lnSpc>
                  <a:spcPct val="90000"/>
                </a:lnSpc>
              </a:pPr>
              <a:t>‹#›</a:t>
            </a:fld>
            <a:endParaRPr lang="en-GB" sz="900" b="0"/>
          </a:p>
        </p:txBody>
      </p:sp>
      <p:sp>
        <p:nvSpPr>
          <p:cNvPr id="18439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8875" y="495300"/>
            <a:ext cx="4408488" cy="3306763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3288" y="4049713"/>
            <a:ext cx="4975225" cy="512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85" tIns="46793" rIns="93585" bIns="467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Body Text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4219575" y="9547225"/>
            <a:ext cx="1903413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3585" tIns="46793" rIns="93585" bIns="46793">
            <a:spAutoFit/>
          </a:bodyPr>
          <a:lstStyle/>
          <a:p>
            <a:pPr algn="r" defTabSz="928688">
              <a:spcBef>
                <a:spcPct val="50000"/>
              </a:spcBef>
              <a:defRPr/>
            </a:pPr>
            <a:r>
              <a:rPr lang="en-GB" sz="900" b="0">
                <a:latin typeface="Arial" charset="0"/>
                <a:ea typeface="+mn-ea"/>
              </a:rPr>
              <a:t>0683_03F7_c2.scr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1143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ＭＳ Ｐゴシック" pitchFamily="-84" charset="-128"/>
        <a:cs typeface="ＭＳ Ｐゴシック" pitchFamily="-84" charset="-128"/>
      </a:defRPr>
    </a:lvl1pPr>
    <a:lvl2pPr marL="5715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10287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4859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9431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4B9456-9752-4B3A-BCAF-916F04E082F2}" type="slidenum">
              <a:rPr lang="en-GB"/>
              <a:pPr/>
              <a:t>1</a:t>
            </a:fld>
            <a:endParaRPr lang="en-GB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2AB6D9-EC1A-400A-A886-B8447D7ED4E4}" type="slidenum">
              <a:rPr lang="en-GB"/>
              <a:pPr/>
              <a:t>10</a:t>
            </a:fld>
            <a:endParaRPr lang="en-GB"/>
          </a:p>
        </p:txBody>
      </p:sp>
      <p:sp>
        <p:nvSpPr>
          <p:cNvPr id="38915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6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32</a:t>
            </a: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8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8920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5BDFAC-22A4-4240-806E-EF70407B8A3D}" type="slidenum">
              <a:rPr lang="en-GB"/>
              <a:pPr/>
              <a:t>11</a:t>
            </a:fld>
            <a:endParaRPr lang="en-GB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3BC0BE-2D02-4B5B-B106-6CA71AA3A3A5}" type="slidenum">
              <a:rPr lang="en-GB"/>
              <a:pPr/>
              <a:t>12</a:t>
            </a:fld>
            <a:endParaRPr lang="en-GB"/>
          </a:p>
        </p:txBody>
      </p:sp>
      <p:sp>
        <p:nvSpPr>
          <p:cNvPr id="43011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2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18</a:t>
            </a:r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4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3016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4BF889-A84B-433F-B7D0-4A7507D28AD2}" type="slidenum">
              <a:rPr lang="en-GB"/>
              <a:pPr/>
              <a:t>13</a:t>
            </a:fld>
            <a:endParaRPr lang="en-GB"/>
          </a:p>
        </p:txBody>
      </p:sp>
      <p:sp>
        <p:nvSpPr>
          <p:cNvPr id="45059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19</a:t>
            </a:r>
          </a:p>
        </p:txBody>
      </p:sp>
      <p:sp>
        <p:nvSpPr>
          <p:cNvPr id="45061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5064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2AFD2A-049E-4F1D-80F6-AC59D6040CB2}" type="slidenum">
              <a:rPr lang="en-GB"/>
              <a:pPr/>
              <a:t>14</a:t>
            </a:fld>
            <a:endParaRPr lang="en-GB"/>
          </a:p>
        </p:txBody>
      </p:sp>
      <p:sp>
        <p:nvSpPr>
          <p:cNvPr id="47107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8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19</a:t>
            </a:r>
          </a:p>
        </p:txBody>
      </p:sp>
      <p:sp>
        <p:nvSpPr>
          <p:cNvPr id="47109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0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7112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281C4B-9BE6-4680-88CE-4DD8315E059B}" type="slidenum">
              <a:rPr lang="en-GB"/>
              <a:pPr/>
              <a:t>15</a:t>
            </a:fld>
            <a:endParaRPr lang="en-GB"/>
          </a:p>
        </p:txBody>
      </p:sp>
      <p:sp>
        <p:nvSpPr>
          <p:cNvPr id="49155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30</a:t>
            </a:r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9160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3B03C0-7385-4D32-B7D1-1110BBBF60B5}" type="slidenum">
              <a:rPr lang="en-GB"/>
              <a:pPr/>
              <a:t>16</a:t>
            </a:fld>
            <a:endParaRPr lang="en-GB"/>
          </a:p>
        </p:txBody>
      </p:sp>
      <p:sp>
        <p:nvSpPr>
          <p:cNvPr id="51203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4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38</a:t>
            </a:r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6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51208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9B7222-5762-4A99-9D8E-E3E62D580095}" type="slidenum">
              <a:rPr lang="en-GB"/>
              <a:pPr/>
              <a:t>17</a:t>
            </a:fld>
            <a:endParaRPr lang="en-GB"/>
          </a:p>
        </p:txBody>
      </p:sp>
      <p:sp>
        <p:nvSpPr>
          <p:cNvPr id="53251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39</a:t>
            </a:r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53256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EBF48D-53FE-4BDF-AAB8-3007A2E114B1}" type="slidenum">
              <a:rPr lang="en-GB"/>
              <a:pPr/>
              <a:t>18</a:t>
            </a:fld>
            <a:endParaRPr lang="en-GB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2F54F0-D9C1-4E8C-98B2-B986C258D9F0}" type="slidenum">
              <a:rPr lang="en-GB"/>
              <a:pPr/>
              <a:t>19</a:t>
            </a:fld>
            <a:endParaRPr lang="en-GB"/>
          </a:p>
        </p:txBody>
      </p:sp>
      <p:sp>
        <p:nvSpPr>
          <p:cNvPr id="57347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41</a:t>
            </a:r>
          </a:p>
        </p:txBody>
      </p:sp>
      <p:sp>
        <p:nvSpPr>
          <p:cNvPr id="57349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57352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B57DD8-45F0-4B19-9F02-76C2CC32CAC5}" type="slidenum">
              <a:rPr lang="en-GB"/>
              <a:pPr/>
              <a:t>2</a:t>
            </a:fld>
            <a:endParaRPr lang="en-GB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FE6CAE-C35B-4391-AF23-10F6E7B4DC54}" type="slidenum">
              <a:rPr lang="en-GB"/>
              <a:pPr/>
              <a:t>20</a:t>
            </a:fld>
            <a:endParaRPr lang="en-GB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B4D638-FB68-4AF6-9320-57E1A47F30E4}" type="slidenum">
              <a:rPr lang="en-GB"/>
              <a:pPr/>
              <a:t>21</a:t>
            </a:fld>
            <a:endParaRPr lang="en-GB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3362DE-3F22-43EC-B639-2D84C19B353B}" type="slidenum">
              <a:rPr lang="en-GB"/>
              <a:pPr/>
              <a:t>22</a:t>
            </a:fld>
            <a:endParaRPr lang="en-GB"/>
          </a:p>
        </p:txBody>
      </p:sp>
      <p:sp>
        <p:nvSpPr>
          <p:cNvPr id="63491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2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44</a:t>
            </a:r>
          </a:p>
        </p:txBody>
      </p:sp>
      <p:sp>
        <p:nvSpPr>
          <p:cNvPr id="63493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4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63496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71783E-DD2D-48CD-AFD0-97400090F2A9}" type="slidenum">
              <a:rPr lang="en-GB"/>
              <a:pPr/>
              <a:t>23</a:t>
            </a:fld>
            <a:endParaRPr lang="en-GB"/>
          </a:p>
        </p:txBody>
      </p:sp>
      <p:sp>
        <p:nvSpPr>
          <p:cNvPr id="65539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40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45</a:t>
            </a:r>
          </a:p>
        </p:txBody>
      </p:sp>
      <p:sp>
        <p:nvSpPr>
          <p:cNvPr id="65541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42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4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65544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3F7C2B-FF17-487E-B963-927F88AA23EF}" type="slidenum">
              <a:rPr lang="en-GB"/>
              <a:pPr/>
              <a:t>24</a:t>
            </a:fld>
            <a:endParaRPr lang="en-GB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6969D5-228B-422A-B8C1-618C3987D81C}" type="slidenum">
              <a:rPr lang="en-GB"/>
              <a:pPr/>
              <a:t>25</a:t>
            </a:fld>
            <a:endParaRPr lang="en-GB"/>
          </a:p>
        </p:txBody>
      </p:sp>
      <p:sp>
        <p:nvSpPr>
          <p:cNvPr id="69635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6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/>
              <a:t>5</a:t>
            </a:r>
          </a:p>
        </p:txBody>
      </p:sp>
      <p:sp>
        <p:nvSpPr>
          <p:cNvPr id="69637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8" name="Rectangle 5"/>
          <p:cNvSpPr>
            <a:spLocks noChangeArrowheads="1"/>
          </p:cNvSpPr>
          <p:nvPr/>
        </p:nvSpPr>
        <p:spPr bwMode="auto">
          <a:xfrm>
            <a:off x="0" y="0"/>
            <a:ext cx="2938463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6964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198" tIns="48406" rIns="95198" bIns="48406"/>
          <a:lstStyle/>
          <a:p>
            <a:pPr>
              <a:lnSpc>
                <a:spcPct val="89000"/>
              </a:lnSpc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4F2D18-3146-4CEB-B87B-AE5542345AD6}" type="slidenum">
              <a:rPr lang="en-GB"/>
              <a:pPr/>
              <a:t>26</a:t>
            </a:fld>
            <a:endParaRPr lang="en-GB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E233FD-5A44-4A44-ABA9-D7F1F838F9C8}" type="slidenum">
              <a:rPr lang="en-GB"/>
              <a:pPr/>
              <a:t>27</a:t>
            </a:fld>
            <a:endParaRPr lang="en-GB"/>
          </a:p>
        </p:txBody>
      </p:sp>
      <p:sp>
        <p:nvSpPr>
          <p:cNvPr id="73731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2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/>
              <a:t>21</a:t>
            </a:r>
          </a:p>
        </p:txBody>
      </p:sp>
      <p:sp>
        <p:nvSpPr>
          <p:cNvPr id="73733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4" name="Rectangle 5"/>
          <p:cNvSpPr>
            <a:spLocks noChangeArrowheads="1"/>
          </p:cNvSpPr>
          <p:nvPr/>
        </p:nvSpPr>
        <p:spPr bwMode="auto">
          <a:xfrm>
            <a:off x="0" y="0"/>
            <a:ext cx="2938463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73736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198" tIns="48406" rIns="95198" bIns="48406"/>
          <a:lstStyle/>
          <a:p>
            <a:pPr>
              <a:lnSpc>
                <a:spcPct val="89000"/>
              </a:lnSpc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F1E823-8FBB-4541-90C0-EF074B7A9D38}" type="slidenum">
              <a:rPr lang="en-GB"/>
              <a:pPr/>
              <a:t>28</a:t>
            </a:fld>
            <a:endParaRPr lang="en-GB"/>
          </a:p>
        </p:txBody>
      </p:sp>
      <p:sp>
        <p:nvSpPr>
          <p:cNvPr id="75779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0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/>
              <a:t>25</a:t>
            </a:r>
          </a:p>
        </p:txBody>
      </p:sp>
      <p:sp>
        <p:nvSpPr>
          <p:cNvPr id="75781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2" name="Rectangle 5"/>
          <p:cNvSpPr>
            <a:spLocks noChangeArrowheads="1"/>
          </p:cNvSpPr>
          <p:nvPr/>
        </p:nvSpPr>
        <p:spPr bwMode="auto">
          <a:xfrm>
            <a:off x="0" y="0"/>
            <a:ext cx="2938463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75784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198" tIns="48406" rIns="95198" bIns="48406"/>
          <a:lstStyle/>
          <a:p>
            <a:pPr>
              <a:lnSpc>
                <a:spcPct val="89000"/>
              </a:lnSpc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E33A9B-E722-4826-A6C6-B8882FB52F03}" type="slidenum">
              <a:rPr lang="en-GB"/>
              <a:pPr/>
              <a:t>29</a:t>
            </a:fld>
            <a:endParaRPr lang="en-GB"/>
          </a:p>
        </p:txBody>
      </p:sp>
      <p:sp>
        <p:nvSpPr>
          <p:cNvPr id="77827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28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/>
              <a:t>28</a:t>
            </a:r>
          </a:p>
        </p:txBody>
      </p:sp>
      <p:sp>
        <p:nvSpPr>
          <p:cNvPr id="77829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0" name="Rectangle 5"/>
          <p:cNvSpPr>
            <a:spLocks noChangeArrowheads="1"/>
          </p:cNvSpPr>
          <p:nvPr/>
        </p:nvSpPr>
        <p:spPr bwMode="auto">
          <a:xfrm>
            <a:off x="0" y="0"/>
            <a:ext cx="2938463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3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77832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198" tIns="48406" rIns="95198" bIns="48406"/>
          <a:lstStyle/>
          <a:p>
            <a:pPr>
              <a:lnSpc>
                <a:spcPct val="89000"/>
              </a:lnSpc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F91FEF-0042-47EE-8A3B-8113CB205C54}" type="slidenum">
              <a:rPr lang="en-GB"/>
              <a:pPr/>
              <a:t>3</a:t>
            </a:fld>
            <a:endParaRPr lang="en-GB"/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3843338" y="0"/>
            <a:ext cx="2938462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843338" y="9423400"/>
            <a:ext cx="2938462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359" tIns="0" rIns="19359" bIns="0" anchor="b"/>
          <a:lstStyle/>
          <a:p>
            <a:pPr algn="r" defTabSz="963613"/>
            <a:r>
              <a:rPr lang="en-GB" sz="1000" b="0" i="1">
                <a:latin typeface="Times New Roman" pitchFamily="18" charset="0"/>
              </a:rPr>
              <a:t>44</a:t>
            </a:r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0" y="9423400"/>
            <a:ext cx="2936875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Rectangle 5"/>
          <p:cNvSpPr>
            <a:spLocks noChangeArrowheads="1"/>
          </p:cNvSpPr>
          <p:nvPr/>
        </p:nvSpPr>
        <p:spPr bwMode="auto">
          <a:xfrm>
            <a:off x="0" y="0"/>
            <a:ext cx="2936875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22400" y="646113"/>
            <a:ext cx="3816350" cy="2862262"/>
          </a:xfrm>
          <a:ln w="12700" cap="flat"/>
        </p:spPr>
      </p:sp>
      <p:sp>
        <p:nvSpPr>
          <p:cNvPr id="2458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3288" y="4048125"/>
            <a:ext cx="4973637" cy="5127625"/>
          </a:xfrm>
          <a:noFill/>
          <a:ln/>
        </p:spPr>
        <p:txBody>
          <a:bodyPr lIns="91959" tIns="45172" rIns="91959" bIns="45172"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375657-7F10-46D0-99F2-5BC826FE3247}" type="slidenum">
              <a:rPr lang="en-GB"/>
              <a:pPr/>
              <a:t>30</a:t>
            </a:fld>
            <a:endParaRPr lang="en-GB"/>
          </a:p>
        </p:txBody>
      </p:sp>
      <p:sp>
        <p:nvSpPr>
          <p:cNvPr id="79875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6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/>
              <a:t>32</a:t>
            </a:r>
          </a:p>
        </p:txBody>
      </p:sp>
      <p:sp>
        <p:nvSpPr>
          <p:cNvPr id="79877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8" name="Rectangle 5"/>
          <p:cNvSpPr>
            <a:spLocks noChangeArrowheads="1"/>
          </p:cNvSpPr>
          <p:nvPr/>
        </p:nvSpPr>
        <p:spPr bwMode="auto">
          <a:xfrm>
            <a:off x="0" y="0"/>
            <a:ext cx="2938463" cy="493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/>
        </p:spPr>
      </p:sp>
      <p:sp>
        <p:nvSpPr>
          <p:cNvPr id="79880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198" tIns="48406" rIns="95198" bIns="48406"/>
          <a:lstStyle/>
          <a:p>
            <a:pPr>
              <a:lnSpc>
                <a:spcPct val="89000"/>
              </a:lnSpc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A0F1C3-C367-42C7-AB96-1985E75C395C}" type="slidenum">
              <a:rPr lang="en-GB"/>
              <a:pPr/>
              <a:t>31</a:t>
            </a:fld>
            <a:endParaRPr lang="en-GB"/>
          </a:p>
        </p:txBody>
      </p:sp>
      <p:sp>
        <p:nvSpPr>
          <p:cNvPr id="81923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4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16</a:t>
            </a:r>
          </a:p>
        </p:txBody>
      </p:sp>
      <p:sp>
        <p:nvSpPr>
          <p:cNvPr id="81925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6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81928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8DC69B-E1CF-4660-96C9-587854EDA783}" type="slidenum">
              <a:rPr lang="en-GB"/>
              <a:pPr/>
              <a:t>32</a:t>
            </a:fld>
            <a:endParaRPr lang="en-GB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05E256-0A4B-4F2C-B911-865ECB313252}" type="slidenum">
              <a:rPr lang="en-GB"/>
              <a:pPr/>
              <a:t>33</a:t>
            </a:fld>
            <a:endParaRPr lang="en-GB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55BBC1-3B54-4535-B466-5959F93B6A2F}" type="slidenum">
              <a:rPr lang="en-GB"/>
              <a:pPr/>
              <a:t>34</a:t>
            </a:fld>
            <a:endParaRPr lang="en-GB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D9869B-549F-4185-B1A4-637B2F8C64B6}" type="slidenum">
              <a:rPr lang="en-GB"/>
              <a:pPr/>
              <a:t>35</a:t>
            </a:fld>
            <a:endParaRPr lang="en-GB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AEDDDA-8723-4A49-BF4F-5214E9186D5E}" type="slidenum">
              <a:rPr lang="en-GB"/>
              <a:pPr/>
              <a:t>36</a:t>
            </a:fld>
            <a:endParaRPr lang="en-GB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5F2CE2-4BA8-4184-A971-E0EECDA6EC53}" type="slidenum">
              <a:rPr lang="en-GB"/>
              <a:pPr/>
              <a:t>37</a:t>
            </a:fld>
            <a:endParaRPr lang="en-GB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E08994-F2A1-432D-82AA-9B9B095304AB}" type="slidenum">
              <a:rPr lang="en-GB"/>
              <a:pPr/>
              <a:t>38</a:t>
            </a:fld>
            <a:endParaRPr lang="en-GB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7C5071-DA97-4CCC-9D5F-2ACE2A44BAF5}" type="slidenum">
              <a:rPr lang="en-GB"/>
              <a:pPr/>
              <a:t>39</a:t>
            </a:fld>
            <a:endParaRPr lang="en-GB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CE000D-4B26-41D3-8EF9-32229A5ECDB0}" type="slidenum">
              <a:rPr lang="en-GB"/>
              <a:pPr/>
              <a:t>4</a:t>
            </a:fld>
            <a:endParaRPr lang="en-GB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049FFC-621D-49B9-849B-7C3A3B9E1568}" type="slidenum">
              <a:rPr lang="en-GB"/>
              <a:pPr/>
              <a:t>40</a:t>
            </a:fld>
            <a:endParaRPr lang="en-GB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DC8D2B-5F8F-4418-9FC9-F996B37EB5BD}" type="slidenum">
              <a:rPr lang="en-GB"/>
              <a:pPr/>
              <a:t>41</a:t>
            </a:fld>
            <a:endParaRPr lang="en-GB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055913-3C26-416E-A8FA-F1686F1FB58E}" type="slidenum">
              <a:rPr lang="en-GB"/>
              <a:pPr/>
              <a:t>42</a:t>
            </a:fld>
            <a:endParaRPr lang="en-GB"/>
          </a:p>
        </p:txBody>
      </p:sp>
      <p:sp>
        <p:nvSpPr>
          <p:cNvPr id="104451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452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69</a:t>
            </a:r>
          </a:p>
        </p:txBody>
      </p:sp>
      <p:sp>
        <p:nvSpPr>
          <p:cNvPr id="104453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454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45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04456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30AC1A-4F4C-4C69-B363-2261D16BEF5F}" type="slidenum">
              <a:rPr lang="en-GB"/>
              <a:pPr/>
              <a:t>43</a:t>
            </a:fld>
            <a:endParaRPr lang="en-GB"/>
          </a:p>
        </p:txBody>
      </p:sp>
      <p:sp>
        <p:nvSpPr>
          <p:cNvPr id="106499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500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73</a:t>
            </a:r>
          </a:p>
        </p:txBody>
      </p:sp>
      <p:sp>
        <p:nvSpPr>
          <p:cNvPr id="106501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502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50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06504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674336-F503-4BC3-AA8F-CACB842C92F6}" type="slidenum">
              <a:rPr lang="en-GB"/>
              <a:pPr/>
              <a:t>45</a:t>
            </a:fld>
            <a:endParaRPr lang="en-GB"/>
          </a:p>
        </p:txBody>
      </p:sp>
      <p:sp>
        <p:nvSpPr>
          <p:cNvPr id="10957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8A9607-320E-4EC4-B133-BCDBAECE44EB}" type="slidenum">
              <a:rPr lang="en-GB"/>
              <a:pPr/>
              <a:t>5</a:t>
            </a:fld>
            <a:endParaRPr lang="en-GB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A20D6B-A92C-4E41-8715-7129D4CDD7DC}" type="slidenum">
              <a:rPr lang="en-GB"/>
              <a:pPr/>
              <a:t>6</a:t>
            </a:fld>
            <a:endParaRPr lang="en-GB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CBDD6D-D84B-41FA-9C14-1A5C2B47C803}" type="slidenum">
              <a:rPr lang="en-GB"/>
              <a:pPr/>
              <a:t>7</a:t>
            </a:fld>
            <a:endParaRPr lang="en-GB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DFED5B-B439-476A-95CE-78E0E86EC56E}" type="slidenum">
              <a:rPr lang="en-GB"/>
              <a:pPr/>
              <a:t>8</a:t>
            </a:fld>
            <a:endParaRPr lang="en-GB"/>
          </a:p>
        </p:txBody>
      </p:sp>
      <p:sp>
        <p:nvSpPr>
          <p:cNvPr id="34819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0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27</a:t>
            </a:r>
          </a:p>
        </p:txBody>
      </p:sp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2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4824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6146CB-FFAE-404E-BCBC-30630CE30941}" type="slidenum">
              <a:rPr lang="en-GB"/>
              <a:pPr/>
              <a:t>9</a:t>
            </a:fld>
            <a:endParaRPr lang="en-GB"/>
          </a:p>
        </p:txBody>
      </p:sp>
      <p:sp>
        <p:nvSpPr>
          <p:cNvPr id="36867" name="Rectangle 2"/>
          <p:cNvSpPr>
            <a:spLocks noChangeArrowheads="1"/>
          </p:cNvSpPr>
          <p:nvPr/>
        </p:nvSpPr>
        <p:spPr bwMode="auto">
          <a:xfrm>
            <a:off x="3841750" y="0"/>
            <a:ext cx="29400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Rectangle 3"/>
          <p:cNvSpPr>
            <a:spLocks noChangeArrowheads="1"/>
          </p:cNvSpPr>
          <p:nvPr/>
        </p:nvSpPr>
        <p:spPr bwMode="auto">
          <a:xfrm>
            <a:off x="3841750" y="9421813"/>
            <a:ext cx="29400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362" tIns="0" rIns="19362" bIns="0" anchor="b"/>
          <a:lstStyle/>
          <a:p>
            <a:pPr algn="r" defTabSz="965200"/>
            <a:r>
              <a:rPr lang="en-GB" sz="1000" b="0" i="1">
                <a:latin typeface="Times New Roman" pitchFamily="18" charset="0"/>
              </a:rPr>
              <a:t>27</a:t>
            </a:r>
          </a:p>
        </p:txBody>
      </p:sp>
      <p:sp>
        <p:nvSpPr>
          <p:cNvPr id="36869" name="Rectangle 4"/>
          <p:cNvSpPr>
            <a:spLocks noChangeArrowheads="1"/>
          </p:cNvSpPr>
          <p:nvPr/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Rectangle 5"/>
          <p:cNvSpPr>
            <a:spLocks noChangeArrowheads="1"/>
          </p:cNvSpPr>
          <p:nvPr/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01700" y="2809875"/>
            <a:ext cx="4976813" cy="6364288"/>
          </a:xfrm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6872" name="Rectangle 7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68400" y="915988"/>
            <a:ext cx="4445000" cy="333375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2B63D5-586E-4EC5-8F3C-5FBCFB29EF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785CF2-F114-47A6-95CD-447CD28CC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2C8F5-97DA-4B0E-B472-2A7467944A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1FD95E-CFA9-4A79-B72B-2D17A06789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3072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40B38D-7E7D-4D29-947E-44A235B6FA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F652E5-74D6-4C37-80A6-0646730B26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F89B4-9812-4476-B3B4-DC8E63318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1FFBE8-2EDB-4E79-891B-3A038B5767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4DBE0A-B7B4-4531-9389-3836FF6128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C0DC46-21D5-4B13-BA63-727A9BCC32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782F4-9490-4839-BFBC-A921647196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4F1A27-1773-452E-8057-8405F45518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599D2-A7DB-4EC4-A182-6A6792DF08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2C2EA7-06B6-4FFD-BE53-B33C721E14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6079A-0AA1-46DD-93D4-0EFCDAEE9A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-6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-6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369D02B-26D7-41F3-9B3C-1F6B682D54B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</p:sldLayoutIdLst>
  <p:hf hdr="0" ftr="0" dt="0"/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34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smtClean="0"/>
              <a:t>Introduction à l'OSPF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GB" b="1" dirty="0" smtClean="0">
              <a:ea typeface="+mn-ea"/>
            </a:endParaRPr>
          </a:p>
        </p:txBody>
      </p:sp>
      <p:sp>
        <p:nvSpPr>
          <p:cNvPr id="1536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295D2134-16BF-4A37-8F9C-6CDE935CBD59}" type="slidenum">
              <a:rPr lang="en-US"/>
              <a:pPr/>
              <a:t>1</a:t>
            </a:fld>
            <a:endParaRPr lang="en-US"/>
          </a:p>
        </p:txBody>
      </p:sp>
      <p:pic>
        <p:nvPicPr>
          <p:cNvPr id="19461" name="Picture 4" descr="InternetSociety-logo-Pantone-print_0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5141913"/>
            <a:ext cx="3417888" cy="171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5" descr="Axis_banner_2012_2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01613"/>
            <a:ext cx="9144000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71412" tIns="35706" rIns="71412" bIns="35706"/>
          <a:lstStyle/>
          <a:p>
            <a:r>
              <a:rPr lang="en-GB" smtClean="0"/>
              <a:t>Classification des routeurs</a:t>
            </a:r>
          </a:p>
        </p:txBody>
      </p:sp>
      <p:sp>
        <p:nvSpPr>
          <p:cNvPr id="37891" name="Rectangle 4"/>
          <p:cNvSpPr>
            <a:spLocks noGrp="1" noChangeArrowheads="1"/>
          </p:cNvSpPr>
          <p:nvPr>
            <p:ph idx="1"/>
          </p:nvPr>
        </p:nvSpPr>
        <p:spPr>
          <a:xfrm>
            <a:off x="5105400" y="3962400"/>
            <a:ext cx="3792538" cy="2336800"/>
          </a:xfrm>
        </p:spPr>
        <p:txBody>
          <a:bodyPr lIns="71412" tIns="35706" rIns="71412" bIns="35706" anchor="ctr" anchorCtr="1"/>
          <a:lstStyle/>
          <a:p>
            <a:pPr marL="254000" indent="-254000" defTabSz="627063"/>
            <a:r>
              <a:rPr lang="en-GB" sz="2000" smtClean="0"/>
              <a:t>Routeur interne  (IR)</a:t>
            </a:r>
          </a:p>
          <a:p>
            <a:pPr marL="254000" indent="-254000" defTabSz="627063"/>
            <a:r>
              <a:rPr lang="en-GB" sz="2000" smtClean="0"/>
              <a:t>Area Border Router (ABR)</a:t>
            </a:r>
          </a:p>
          <a:p>
            <a:pPr marL="254000" indent="-254000" defTabSz="627063"/>
            <a:r>
              <a:rPr lang="en-GB" sz="2000" smtClean="0"/>
              <a:t>Routeur Backbone (BR)</a:t>
            </a:r>
          </a:p>
          <a:p>
            <a:pPr marL="254000" indent="-254000" defTabSz="627063"/>
            <a:r>
              <a:rPr lang="en-GB" sz="2000" smtClean="0"/>
              <a:t>Autonomous System Border Router (ASBR)</a:t>
            </a:r>
          </a:p>
        </p:txBody>
      </p:sp>
      <p:sp>
        <p:nvSpPr>
          <p:cNvPr id="5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25A94-8B2F-4481-94D8-BDD8A755AF2E}" type="slidenum">
              <a:rPr lang="en-US"/>
              <a:pPr/>
              <a:t>10</a:t>
            </a:fld>
            <a:endParaRPr lang="en-US"/>
          </a:p>
        </p:txBody>
      </p:sp>
      <p:sp>
        <p:nvSpPr>
          <p:cNvPr id="37893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7894" name="Group 124"/>
          <p:cNvGrpSpPr>
            <a:grpSpLocks/>
          </p:cNvGrpSpPr>
          <p:nvPr/>
        </p:nvGrpSpPr>
        <p:grpSpPr bwMode="auto">
          <a:xfrm>
            <a:off x="158750" y="1511300"/>
            <a:ext cx="5751513" cy="4410075"/>
            <a:chOff x="100" y="952"/>
            <a:chExt cx="3623" cy="2778"/>
          </a:xfrm>
        </p:grpSpPr>
        <p:sp>
          <p:nvSpPr>
            <p:cNvPr id="37898" name="Freeform 68"/>
            <p:cNvSpPr>
              <a:spLocks/>
            </p:cNvSpPr>
            <p:nvPr/>
          </p:nvSpPr>
          <p:spPr bwMode="auto">
            <a:xfrm>
              <a:off x="1453" y="2024"/>
              <a:ext cx="49" cy="484"/>
            </a:xfrm>
            <a:custGeom>
              <a:avLst/>
              <a:gdLst>
                <a:gd name="T0" fmla="*/ 53 w 44"/>
                <a:gd name="T1" fmla="*/ 0 h 428"/>
                <a:gd name="T2" fmla="*/ 53 w 44"/>
                <a:gd name="T3" fmla="*/ 303 h 428"/>
                <a:gd name="T4" fmla="*/ 0 w 44"/>
                <a:gd name="T5" fmla="*/ 242 h 428"/>
                <a:gd name="T6" fmla="*/ 0 w 44"/>
                <a:gd name="T7" fmla="*/ 546 h 4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"/>
                <a:gd name="T13" fmla="*/ 0 h 428"/>
                <a:gd name="T14" fmla="*/ 44 w 44"/>
                <a:gd name="T15" fmla="*/ 428 h 4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" h="428">
                  <a:moveTo>
                    <a:pt x="43" y="0"/>
                  </a:moveTo>
                  <a:lnTo>
                    <a:pt x="43" y="237"/>
                  </a:lnTo>
                  <a:lnTo>
                    <a:pt x="0" y="189"/>
                  </a:lnTo>
                  <a:lnTo>
                    <a:pt x="0" y="427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899" name="Freeform 69"/>
            <p:cNvSpPr>
              <a:spLocks/>
            </p:cNvSpPr>
            <p:nvPr/>
          </p:nvSpPr>
          <p:spPr bwMode="auto">
            <a:xfrm>
              <a:off x="1501" y="2534"/>
              <a:ext cx="1184" cy="55"/>
            </a:xfrm>
            <a:custGeom>
              <a:avLst/>
              <a:gdLst>
                <a:gd name="T0" fmla="*/ 0 w 1053"/>
                <a:gd name="T1" fmla="*/ 0 h 48"/>
                <a:gd name="T2" fmla="*/ 692 w 1053"/>
                <a:gd name="T3" fmla="*/ 0 h 48"/>
                <a:gd name="T4" fmla="*/ 638 w 1053"/>
                <a:gd name="T5" fmla="*/ 62 h 48"/>
                <a:gd name="T6" fmla="*/ 1330 w 1053"/>
                <a:gd name="T7" fmla="*/ 62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53"/>
                <a:gd name="T13" fmla="*/ 0 h 48"/>
                <a:gd name="T14" fmla="*/ 1053 w 1053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53" h="48">
                  <a:moveTo>
                    <a:pt x="0" y="0"/>
                  </a:moveTo>
                  <a:lnTo>
                    <a:pt x="547" y="0"/>
                  </a:lnTo>
                  <a:lnTo>
                    <a:pt x="504" y="47"/>
                  </a:lnTo>
                  <a:lnTo>
                    <a:pt x="1052" y="47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pic>
          <p:nvPicPr>
            <p:cNvPr id="37900" name="Picture 100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47" y="2432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7901" name="Line 50"/>
            <p:cNvSpPr>
              <a:spLocks noChangeShapeType="1"/>
            </p:cNvSpPr>
            <p:nvPr/>
          </p:nvSpPr>
          <p:spPr bwMode="auto">
            <a:xfrm flipV="1">
              <a:off x="1508" y="3301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pic>
          <p:nvPicPr>
            <p:cNvPr id="37902" name="Picture 5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87" y="3447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7903" name="Oval 54"/>
            <p:cNvSpPr>
              <a:spLocks noChangeArrowheads="1"/>
            </p:cNvSpPr>
            <p:nvPr/>
          </p:nvSpPr>
          <p:spPr bwMode="auto">
            <a:xfrm>
              <a:off x="1374" y="1789"/>
              <a:ext cx="1490" cy="954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04" name="Oval 55"/>
            <p:cNvSpPr>
              <a:spLocks noChangeArrowheads="1"/>
            </p:cNvSpPr>
            <p:nvPr/>
          </p:nvSpPr>
          <p:spPr bwMode="auto">
            <a:xfrm>
              <a:off x="892" y="2552"/>
              <a:ext cx="1126" cy="1178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05" name="Line 56"/>
            <p:cNvSpPr>
              <a:spLocks noChangeShapeType="1"/>
            </p:cNvSpPr>
            <p:nvPr/>
          </p:nvSpPr>
          <p:spPr bwMode="auto">
            <a:xfrm>
              <a:off x="1128" y="3298"/>
              <a:ext cx="732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06" name="Line 57"/>
            <p:cNvSpPr>
              <a:spLocks noChangeShapeType="1"/>
            </p:cNvSpPr>
            <p:nvPr/>
          </p:nvSpPr>
          <p:spPr bwMode="auto">
            <a:xfrm flipV="1">
              <a:off x="1210" y="3086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07" name="Line 58"/>
            <p:cNvSpPr>
              <a:spLocks noChangeShapeType="1"/>
            </p:cNvSpPr>
            <p:nvPr/>
          </p:nvSpPr>
          <p:spPr bwMode="auto">
            <a:xfrm flipV="1">
              <a:off x="1778" y="3086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08" name="Freeform 65"/>
            <p:cNvSpPr>
              <a:spLocks/>
            </p:cNvSpPr>
            <p:nvPr/>
          </p:nvSpPr>
          <p:spPr bwMode="auto">
            <a:xfrm>
              <a:off x="1214" y="2658"/>
              <a:ext cx="286" cy="269"/>
            </a:xfrm>
            <a:custGeom>
              <a:avLst/>
              <a:gdLst>
                <a:gd name="T0" fmla="*/ 0 w 254"/>
                <a:gd name="T1" fmla="*/ 303 h 238"/>
                <a:gd name="T2" fmla="*/ 160 w 254"/>
                <a:gd name="T3" fmla="*/ 120 h 238"/>
                <a:gd name="T4" fmla="*/ 160 w 254"/>
                <a:gd name="T5" fmla="*/ 181 h 238"/>
                <a:gd name="T6" fmla="*/ 321 w 254"/>
                <a:gd name="T7" fmla="*/ 0 h 2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4"/>
                <a:gd name="T13" fmla="*/ 0 h 238"/>
                <a:gd name="T14" fmla="*/ 254 w 254"/>
                <a:gd name="T15" fmla="*/ 238 h 2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4" h="238">
                  <a:moveTo>
                    <a:pt x="0" y="237"/>
                  </a:moveTo>
                  <a:lnTo>
                    <a:pt x="126" y="94"/>
                  </a:lnTo>
                  <a:lnTo>
                    <a:pt x="126" y="142"/>
                  </a:lnTo>
                  <a:lnTo>
                    <a:pt x="253" y="0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09" name="Freeform 66"/>
            <p:cNvSpPr>
              <a:spLocks/>
            </p:cNvSpPr>
            <p:nvPr/>
          </p:nvSpPr>
          <p:spPr bwMode="auto">
            <a:xfrm>
              <a:off x="1499" y="2658"/>
              <a:ext cx="284" cy="269"/>
            </a:xfrm>
            <a:custGeom>
              <a:avLst/>
              <a:gdLst>
                <a:gd name="T0" fmla="*/ 318 w 253"/>
                <a:gd name="T1" fmla="*/ 303 h 238"/>
                <a:gd name="T2" fmla="*/ 158 w 253"/>
                <a:gd name="T3" fmla="*/ 120 h 238"/>
                <a:gd name="T4" fmla="*/ 158 w 253"/>
                <a:gd name="T5" fmla="*/ 181 h 238"/>
                <a:gd name="T6" fmla="*/ 0 w 253"/>
                <a:gd name="T7" fmla="*/ 0 h 2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3"/>
                <a:gd name="T13" fmla="*/ 0 h 238"/>
                <a:gd name="T14" fmla="*/ 253 w 253"/>
                <a:gd name="T15" fmla="*/ 238 h 2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3" h="238">
                  <a:moveTo>
                    <a:pt x="252" y="237"/>
                  </a:moveTo>
                  <a:lnTo>
                    <a:pt x="126" y="94"/>
                  </a:lnTo>
                  <a:lnTo>
                    <a:pt x="126" y="142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10" name="Freeform 67"/>
            <p:cNvSpPr>
              <a:spLocks/>
            </p:cNvSpPr>
            <p:nvPr/>
          </p:nvSpPr>
          <p:spPr bwMode="auto">
            <a:xfrm>
              <a:off x="2669" y="2024"/>
              <a:ext cx="49" cy="484"/>
            </a:xfrm>
            <a:custGeom>
              <a:avLst/>
              <a:gdLst>
                <a:gd name="T0" fmla="*/ 55 w 43"/>
                <a:gd name="T1" fmla="*/ 0 h 428"/>
                <a:gd name="T2" fmla="*/ 55 w 43"/>
                <a:gd name="T3" fmla="*/ 303 h 428"/>
                <a:gd name="T4" fmla="*/ 0 w 43"/>
                <a:gd name="T5" fmla="*/ 242 h 428"/>
                <a:gd name="T6" fmla="*/ 0 w 43"/>
                <a:gd name="T7" fmla="*/ 546 h 4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28"/>
                <a:gd name="T14" fmla="*/ 43 w 43"/>
                <a:gd name="T15" fmla="*/ 428 h 4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28">
                  <a:moveTo>
                    <a:pt x="42" y="0"/>
                  </a:moveTo>
                  <a:lnTo>
                    <a:pt x="42" y="237"/>
                  </a:lnTo>
                  <a:lnTo>
                    <a:pt x="0" y="189"/>
                  </a:lnTo>
                  <a:lnTo>
                    <a:pt x="0" y="427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11" name="Freeform 70"/>
            <p:cNvSpPr>
              <a:spLocks/>
            </p:cNvSpPr>
            <p:nvPr/>
          </p:nvSpPr>
          <p:spPr bwMode="auto">
            <a:xfrm>
              <a:off x="1501" y="1997"/>
              <a:ext cx="1184" cy="55"/>
            </a:xfrm>
            <a:custGeom>
              <a:avLst/>
              <a:gdLst>
                <a:gd name="T0" fmla="*/ 0 w 1053"/>
                <a:gd name="T1" fmla="*/ 0 h 49"/>
                <a:gd name="T2" fmla="*/ 692 w 1053"/>
                <a:gd name="T3" fmla="*/ 0 h 49"/>
                <a:gd name="T4" fmla="*/ 638 w 1053"/>
                <a:gd name="T5" fmla="*/ 61 h 49"/>
                <a:gd name="T6" fmla="*/ 1330 w 1053"/>
                <a:gd name="T7" fmla="*/ 61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53"/>
                <a:gd name="T13" fmla="*/ 0 h 49"/>
                <a:gd name="T14" fmla="*/ 1053 w 1053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53" h="49">
                  <a:moveTo>
                    <a:pt x="0" y="0"/>
                  </a:moveTo>
                  <a:lnTo>
                    <a:pt x="547" y="0"/>
                  </a:lnTo>
                  <a:lnTo>
                    <a:pt x="504" y="48"/>
                  </a:lnTo>
                  <a:lnTo>
                    <a:pt x="1052" y="48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12" name="Freeform 71"/>
            <p:cNvSpPr>
              <a:spLocks/>
            </p:cNvSpPr>
            <p:nvPr/>
          </p:nvSpPr>
          <p:spPr bwMode="auto">
            <a:xfrm>
              <a:off x="2688" y="1776"/>
              <a:ext cx="758" cy="162"/>
            </a:xfrm>
            <a:custGeom>
              <a:avLst/>
              <a:gdLst>
                <a:gd name="T0" fmla="*/ 851 w 674"/>
                <a:gd name="T1" fmla="*/ 0 h 143"/>
                <a:gd name="T2" fmla="*/ 0 w 674"/>
                <a:gd name="T3" fmla="*/ 0 h 143"/>
                <a:gd name="T4" fmla="*/ 0 w 674"/>
                <a:gd name="T5" fmla="*/ 182 h 143"/>
                <a:gd name="T6" fmla="*/ 0 60000 65536"/>
                <a:gd name="T7" fmla="*/ 0 60000 65536"/>
                <a:gd name="T8" fmla="*/ 0 60000 65536"/>
                <a:gd name="T9" fmla="*/ 0 w 674"/>
                <a:gd name="T10" fmla="*/ 0 h 143"/>
                <a:gd name="T11" fmla="*/ 674 w 674"/>
                <a:gd name="T12" fmla="*/ 143 h 14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74" h="143">
                  <a:moveTo>
                    <a:pt x="673" y="0"/>
                  </a:moveTo>
                  <a:lnTo>
                    <a:pt x="0" y="0"/>
                  </a:lnTo>
                  <a:lnTo>
                    <a:pt x="0" y="142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13" name="Line 72"/>
            <p:cNvSpPr>
              <a:spLocks noChangeShapeType="1"/>
            </p:cNvSpPr>
            <p:nvPr/>
          </p:nvSpPr>
          <p:spPr bwMode="auto">
            <a:xfrm flipV="1">
              <a:off x="1497" y="1782"/>
              <a:ext cx="0" cy="207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14" name="Line 73"/>
            <p:cNvSpPr>
              <a:spLocks noChangeShapeType="1"/>
            </p:cNvSpPr>
            <p:nvPr/>
          </p:nvSpPr>
          <p:spPr bwMode="auto">
            <a:xfrm>
              <a:off x="848" y="1778"/>
              <a:ext cx="732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15" name="Oval 74"/>
            <p:cNvSpPr>
              <a:spLocks noChangeArrowheads="1"/>
            </p:cNvSpPr>
            <p:nvPr/>
          </p:nvSpPr>
          <p:spPr bwMode="auto">
            <a:xfrm>
              <a:off x="516" y="978"/>
              <a:ext cx="1127" cy="1180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16" name="Line 75"/>
            <p:cNvSpPr>
              <a:spLocks noChangeShapeType="1"/>
            </p:cNvSpPr>
            <p:nvPr/>
          </p:nvSpPr>
          <p:spPr bwMode="auto">
            <a:xfrm flipV="1">
              <a:off x="1072" y="1300"/>
              <a:ext cx="0" cy="475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17" name="Line 76"/>
            <p:cNvSpPr>
              <a:spLocks noChangeShapeType="1"/>
            </p:cNvSpPr>
            <p:nvPr/>
          </p:nvSpPr>
          <p:spPr bwMode="auto">
            <a:xfrm>
              <a:off x="832" y="1295"/>
              <a:ext cx="479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18" name="Oval 78"/>
            <p:cNvSpPr>
              <a:spLocks noChangeArrowheads="1"/>
            </p:cNvSpPr>
            <p:nvPr/>
          </p:nvSpPr>
          <p:spPr bwMode="auto">
            <a:xfrm>
              <a:off x="2596" y="952"/>
              <a:ext cx="1127" cy="1178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19" name="Line 80"/>
            <p:cNvSpPr>
              <a:spLocks noChangeShapeType="1"/>
            </p:cNvSpPr>
            <p:nvPr/>
          </p:nvSpPr>
          <p:spPr bwMode="auto">
            <a:xfrm flipV="1">
              <a:off x="3165" y="1297"/>
              <a:ext cx="0" cy="475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7920" name="Line 81"/>
            <p:cNvSpPr>
              <a:spLocks noChangeShapeType="1"/>
            </p:cNvSpPr>
            <p:nvPr/>
          </p:nvSpPr>
          <p:spPr bwMode="auto">
            <a:xfrm>
              <a:off x="2925" y="1292"/>
              <a:ext cx="479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pic>
          <p:nvPicPr>
            <p:cNvPr id="37921" name="Picture 8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39" y="1434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7922" name="Text Box 83"/>
            <p:cNvSpPr txBox="1">
              <a:spLocks noChangeArrowheads="1"/>
            </p:cNvSpPr>
            <p:nvPr/>
          </p:nvSpPr>
          <p:spPr bwMode="auto">
            <a:xfrm>
              <a:off x="975" y="1525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R1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7923" name="Picture 8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25" y="1435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7924" name="Text Box 85"/>
            <p:cNvSpPr txBox="1">
              <a:spLocks noChangeArrowheads="1"/>
            </p:cNvSpPr>
            <p:nvPr/>
          </p:nvSpPr>
          <p:spPr bwMode="auto">
            <a:xfrm>
              <a:off x="3061" y="1526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R2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7925" name="Text Box 86"/>
            <p:cNvSpPr txBox="1">
              <a:spLocks noChangeArrowheads="1"/>
            </p:cNvSpPr>
            <p:nvPr/>
          </p:nvSpPr>
          <p:spPr bwMode="auto">
            <a:xfrm>
              <a:off x="1423" y="3537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R3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7926" name="Picture 90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14" y="2902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7927" name="Text Box 91"/>
            <p:cNvSpPr txBox="1">
              <a:spLocks noChangeArrowheads="1"/>
            </p:cNvSpPr>
            <p:nvPr/>
          </p:nvSpPr>
          <p:spPr bwMode="auto">
            <a:xfrm>
              <a:off x="1150" y="2993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R5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7928" name="Picture 9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59" y="2902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7929" name="Text Box 93"/>
            <p:cNvSpPr txBox="1">
              <a:spLocks noChangeArrowheads="1"/>
            </p:cNvSpPr>
            <p:nvPr/>
          </p:nvSpPr>
          <p:spPr bwMode="auto">
            <a:xfrm>
              <a:off x="1695" y="2993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R4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7930" name="Picture 9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26" y="2432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7931" name="Text Box 99"/>
            <p:cNvSpPr txBox="1">
              <a:spLocks noChangeArrowheads="1"/>
            </p:cNvSpPr>
            <p:nvPr/>
          </p:nvSpPr>
          <p:spPr bwMode="auto">
            <a:xfrm>
              <a:off x="1377" y="2539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Rd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7932" name="Text Box 101"/>
            <p:cNvSpPr txBox="1">
              <a:spLocks noChangeArrowheads="1"/>
            </p:cNvSpPr>
            <p:nvPr/>
          </p:nvSpPr>
          <p:spPr bwMode="auto">
            <a:xfrm>
              <a:off x="2512" y="2540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Ra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7933" name="Picture 10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26" y="1888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7934" name="Text Box 103"/>
            <p:cNvSpPr txBox="1">
              <a:spLocks noChangeArrowheads="1"/>
            </p:cNvSpPr>
            <p:nvPr/>
          </p:nvSpPr>
          <p:spPr bwMode="auto">
            <a:xfrm>
              <a:off x="2562" y="1979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Rb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7935" name="Picture 10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47" y="1888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7936" name="Text Box 105"/>
            <p:cNvSpPr txBox="1">
              <a:spLocks noChangeArrowheads="1"/>
            </p:cNvSpPr>
            <p:nvPr/>
          </p:nvSpPr>
          <p:spPr bwMode="auto">
            <a:xfrm>
              <a:off x="1383" y="1979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Rc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7937" name="Rectangle 107"/>
            <p:cNvSpPr>
              <a:spLocks noChangeArrowheads="1"/>
            </p:cNvSpPr>
            <p:nvPr/>
          </p:nvSpPr>
          <p:spPr bwMode="auto">
            <a:xfrm>
              <a:off x="1234" y="1406"/>
              <a:ext cx="393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IR</a:t>
              </a:r>
            </a:p>
          </p:txBody>
        </p:sp>
        <p:sp>
          <p:nvSpPr>
            <p:cNvPr id="37938" name="Rectangle 108"/>
            <p:cNvSpPr>
              <a:spLocks noChangeArrowheads="1"/>
            </p:cNvSpPr>
            <p:nvPr/>
          </p:nvSpPr>
          <p:spPr bwMode="auto">
            <a:xfrm>
              <a:off x="1649" y="2132"/>
              <a:ext cx="79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ABR/BR</a:t>
              </a:r>
            </a:p>
          </p:txBody>
        </p:sp>
        <p:sp>
          <p:nvSpPr>
            <p:cNvPr id="37939" name="Rectangle 109"/>
            <p:cNvSpPr>
              <a:spLocks noChangeArrowheads="1"/>
            </p:cNvSpPr>
            <p:nvPr/>
          </p:nvSpPr>
          <p:spPr bwMode="auto">
            <a:xfrm>
              <a:off x="2352" y="2736"/>
              <a:ext cx="539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IR/BR</a:t>
              </a:r>
            </a:p>
          </p:txBody>
        </p:sp>
        <p:sp>
          <p:nvSpPr>
            <p:cNvPr id="37940" name="Rectangle 110"/>
            <p:cNvSpPr>
              <a:spLocks noChangeArrowheads="1"/>
            </p:cNvSpPr>
            <p:nvPr/>
          </p:nvSpPr>
          <p:spPr bwMode="auto">
            <a:xfrm>
              <a:off x="301" y="2704"/>
              <a:ext cx="628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ASBR</a:t>
              </a:r>
            </a:p>
          </p:txBody>
        </p:sp>
        <p:sp>
          <p:nvSpPr>
            <p:cNvPr id="37941" name="Freeform 111"/>
            <p:cNvSpPr>
              <a:spLocks/>
            </p:cNvSpPr>
            <p:nvPr/>
          </p:nvSpPr>
          <p:spPr bwMode="auto">
            <a:xfrm>
              <a:off x="340" y="3022"/>
              <a:ext cx="726" cy="45"/>
            </a:xfrm>
            <a:custGeom>
              <a:avLst/>
              <a:gdLst>
                <a:gd name="T0" fmla="*/ 0 w 1053"/>
                <a:gd name="T1" fmla="*/ 0 h 48"/>
                <a:gd name="T2" fmla="*/ 260 w 1053"/>
                <a:gd name="T3" fmla="*/ 0 h 48"/>
                <a:gd name="T4" fmla="*/ 239 w 1053"/>
                <a:gd name="T5" fmla="*/ 41 h 48"/>
                <a:gd name="T6" fmla="*/ 500 w 1053"/>
                <a:gd name="T7" fmla="*/ 41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53"/>
                <a:gd name="T13" fmla="*/ 0 h 48"/>
                <a:gd name="T14" fmla="*/ 1053 w 1053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53" h="48">
                  <a:moveTo>
                    <a:pt x="0" y="0"/>
                  </a:moveTo>
                  <a:lnTo>
                    <a:pt x="547" y="0"/>
                  </a:lnTo>
                  <a:lnTo>
                    <a:pt x="504" y="47"/>
                  </a:lnTo>
                  <a:lnTo>
                    <a:pt x="1052" y="47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lIns="184190" tIns="90290" rIns="184190" bIns="90290">
              <a:spAutoFit/>
            </a:bodyPr>
            <a:lstStyle/>
            <a:p>
              <a:endParaRPr lang="en-US"/>
            </a:p>
          </p:txBody>
        </p:sp>
        <p:sp>
          <p:nvSpPr>
            <p:cNvPr id="37942" name="Rectangle 112"/>
            <p:cNvSpPr>
              <a:spLocks noChangeArrowheads="1"/>
            </p:cNvSpPr>
            <p:nvPr/>
          </p:nvSpPr>
          <p:spPr bwMode="auto">
            <a:xfrm>
              <a:off x="100" y="3067"/>
              <a:ext cx="851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sz="1300" b="0">
                  <a:latin typeface="Verdana" pitchFamily="34" charset="0"/>
                </a:rPr>
                <a:t>Vers d’autres AS</a:t>
              </a:r>
            </a:p>
          </p:txBody>
        </p:sp>
        <p:sp>
          <p:nvSpPr>
            <p:cNvPr id="37943" name="Rectangle 113"/>
            <p:cNvSpPr>
              <a:spLocks noChangeArrowheads="1"/>
            </p:cNvSpPr>
            <p:nvPr/>
          </p:nvSpPr>
          <p:spPr bwMode="auto">
            <a:xfrm>
              <a:off x="3326" y="1389"/>
              <a:ext cx="393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IR</a:t>
              </a:r>
            </a:p>
          </p:txBody>
        </p:sp>
        <p:sp>
          <p:nvSpPr>
            <p:cNvPr id="37944" name="Rectangle 114"/>
            <p:cNvSpPr>
              <a:spLocks noChangeArrowheads="1"/>
            </p:cNvSpPr>
            <p:nvPr/>
          </p:nvSpPr>
          <p:spPr bwMode="auto">
            <a:xfrm>
              <a:off x="969" y="3339"/>
              <a:ext cx="457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sz="1300" b="0">
                  <a:latin typeface="Verdana" pitchFamily="34" charset="0"/>
                </a:rPr>
                <a:t>Zone 1</a:t>
              </a:r>
            </a:p>
          </p:txBody>
        </p:sp>
        <p:sp>
          <p:nvSpPr>
            <p:cNvPr id="37945" name="Rectangle 115"/>
            <p:cNvSpPr>
              <a:spLocks noChangeArrowheads="1"/>
            </p:cNvSpPr>
            <p:nvPr/>
          </p:nvSpPr>
          <p:spPr bwMode="auto">
            <a:xfrm>
              <a:off x="1992" y="2341"/>
              <a:ext cx="575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r" defTabSz="790575"/>
              <a:r>
                <a:rPr lang="en-GB" sz="1300" b="0">
                  <a:latin typeface="Verdana" pitchFamily="34" charset="0"/>
                </a:rPr>
                <a:t>Zone 0</a:t>
              </a:r>
            </a:p>
          </p:txBody>
        </p:sp>
        <p:sp>
          <p:nvSpPr>
            <p:cNvPr id="37946" name="Rectangle 116"/>
            <p:cNvSpPr>
              <a:spLocks noChangeArrowheads="1"/>
            </p:cNvSpPr>
            <p:nvPr/>
          </p:nvSpPr>
          <p:spPr bwMode="auto">
            <a:xfrm>
              <a:off x="736" y="1797"/>
              <a:ext cx="575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sz="1300" b="0">
                  <a:latin typeface="Verdana" pitchFamily="34" charset="0"/>
                </a:rPr>
                <a:t>Zone 2</a:t>
              </a:r>
            </a:p>
          </p:txBody>
        </p:sp>
        <p:sp>
          <p:nvSpPr>
            <p:cNvPr id="37947" name="Rectangle 117"/>
            <p:cNvSpPr>
              <a:spLocks noChangeArrowheads="1"/>
            </p:cNvSpPr>
            <p:nvPr/>
          </p:nvSpPr>
          <p:spPr bwMode="auto">
            <a:xfrm>
              <a:off x="2913" y="1797"/>
              <a:ext cx="575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sz="1300" b="0">
                  <a:latin typeface="Verdana" pitchFamily="34" charset="0"/>
                </a:rPr>
                <a:t>Zone 3</a:t>
              </a:r>
            </a:p>
          </p:txBody>
        </p:sp>
      </p:grpSp>
      <p:sp>
        <p:nvSpPr>
          <p:cNvPr id="37895" name="Line 119"/>
          <p:cNvSpPr>
            <a:spLocks noChangeShapeType="1"/>
          </p:cNvSpPr>
          <p:nvPr/>
        </p:nvSpPr>
        <p:spPr bwMode="auto">
          <a:xfrm flipH="1">
            <a:off x="2627313" y="3789363"/>
            <a:ext cx="215900" cy="714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7896" name="Line 120"/>
          <p:cNvSpPr>
            <a:spLocks noChangeShapeType="1"/>
          </p:cNvSpPr>
          <p:nvPr/>
        </p:nvSpPr>
        <p:spPr bwMode="auto">
          <a:xfrm flipH="1" flipV="1">
            <a:off x="2627313" y="3357563"/>
            <a:ext cx="144462" cy="1428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7897" name="Line 121"/>
          <p:cNvSpPr>
            <a:spLocks noChangeShapeType="1"/>
          </p:cNvSpPr>
          <p:nvPr/>
        </p:nvSpPr>
        <p:spPr bwMode="auto">
          <a:xfrm flipV="1">
            <a:off x="3708400" y="3357563"/>
            <a:ext cx="287338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5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Types de routes OSPF</a:t>
            </a:r>
          </a:p>
        </p:txBody>
      </p:sp>
      <p:sp>
        <p:nvSpPr>
          <p:cNvPr id="39939" name="Rectangle 61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3643314"/>
            <a:ext cx="3886200" cy="3048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000" dirty="0" smtClean="0"/>
              <a:t>Route Intra-zone </a:t>
            </a:r>
          </a:p>
          <a:p>
            <a:pPr lvl="1">
              <a:lnSpc>
                <a:spcPct val="90000"/>
              </a:lnSpc>
            </a:pPr>
            <a:r>
              <a:rPr lang="en-GB" sz="1800" dirty="0" err="1" smtClean="0"/>
              <a:t>tous</a:t>
            </a:r>
            <a:r>
              <a:rPr lang="en-GB" sz="1800" dirty="0" smtClean="0"/>
              <a:t> les routes  </a:t>
            </a:r>
            <a:r>
              <a:rPr lang="en-GB" sz="1800" dirty="0" err="1" smtClean="0"/>
              <a:t>à</a:t>
            </a:r>
            <a:r>
              <a:rPr lang="en-GB" sz="1800" dirty="0" smtClean="0"/>
              <a:t> </a:t>
            </a:r>
            <a:r>
              <a:rPr lang="en-GB" sz="1800" dirty="0" err="1" smtClean="0"/>
              <a:t>l'intérieur</a:t>
            </a:r>
            <a:r>
              <a:rPr lang="en-GB" sz="1800" dirty="0" smtClean="0"/>
              <a:t> </a:t>
            </a:r>
            <a:r>
              <a:rPr lang="en-GB" sz="1800" dirty="0" err="1" smtClean="0"/>
              <a:t>d'une</a:t>
            </a:r>
            <a:r>
              <a:rPr lang="en-GB" sz="1800" dirty="0" smtClean="0"/>
              <a:t> zone</a:t>
            </a:r>
          </a:p>
          <a:p>
            <a:pPr>
              <a:lnSpc>
                <a:spcPct val="90000"/>
              </a:lnSpc>
            </a:pPr>
            <a:r>
              <a:rPr lang="en-GB" sz="2000" dirty="0" smtClean="0"/>
              <a:t>Route Inter-zone </a:t>
            </a:r>
          </a:p>
          <a:p>
            <a:pPr lvl="1">
              <a:lnSpc>
                <a:spcPct val="90000"/>
              </a:lnSpc>
            </a:pPr>
            <a:r>
              <a:rPr lang="en-GB" sz="1800" dirty="0" smtClean="0"/>
              <a:t>les routes </a:t>
            </a:r>
            <a:r>
              <a:rPr lang="en-GB" sz="1800" dirty="0" err="1" smtClean="0"/>
              <a:t>annoncées</a:t>
            </a:r>
            <a:r>
              <a:rPr lang="en-GB" sz="1800" dirty="0" smtClean="0"/>
              <a:t> </a:t>
            </a:r>
            <a:r>
              <a:rPr lang="en-GB" sz="1800" dirty="0" err="1" smtClean="0"/>
              <a:t>d'une</a:t>
            </a:r>
            <a:r>
              <a:rPr lang="en-GB" sz="1800" dirty="0" smtClean="0"/>
              <a:t> zone </a:t>
            </a:r>
            <a:r>
              <a:rPr lang="en-GB" sz="1800" dirty="0" err="1" smtClean="0"/>
              <a:t>à</a:t>
            </a:r>
            <a:r>
              <a:rPr lang="en-GB" sz="1800" dirty="0" smtClean="0"/>
              <a:t> </a:t>
            </a:r>
            <a:r>
              <a:rPr lang="en-GB" sz="1800" dirty="0" err="1" smtClean="0"/>
              <a:t>l'autre</a:t>
            </a:r>
            <a:r>
              <a:rPr lang="en-GB" sz="1800" dirty="0" smtClean="0"/>
              <a:t> par un Area Border Router</a:t>
            </a:r>
          </a:p>
          <a:p>
            <a:pPr>
              <a:lnSpc>
                <a:spcPct val="90000"/>
              </a:lnSpc>
            </a:pPr>
            <a:r>
              <a:rPr lang="en-GB" sz="2000" dirty="0" smtClean="0"/>
              <a:t>Route </a:t>
            </a:r>
            <a:r>
              <a:rPr lang="en-GB" sz="2000" dirty="0" err="1" smtClean="0"/>
              <a:t>externe</a:t>
            </a:r>
            <a:endParaRPr lang="en-GB" sz="2000" dirty="0" smtClean="0"/>
          </a:p>
          <a:p>
            <a:pPr lvl="1">
              <a:lnSpc>
                <a:spcPct val="90000"/>
              </a:lnSpc>
            </a:pPr>
            <a:r>
              <a:rPr lang="en-GB" sz="1800" dirty="0" smtClean="0"/>
              <a:t>routes  </a:t>
            </a:r>
            <a:r>
              <a:rPr lang="en-GB" sz="1800" dirty="0" err="1" smtClean="0"/>
              <a:t>importées</a:t>
            </a:r>
            <a:r>
              <a:rPr lang="en-GB" sz="1800" dirty="0" smtClean="0"/>
              <a:t> </a:t>
            </a:r>
            <a:r>
              <a:rPr lang="en-GB" sz="1800" dirty="0" err="1" smtClean="0"/>
              <a:t>dans</a:t>
            </a:r>
            <a:r>
              <a:rPr lang="en-GB" sz="1800" dirty="0" smtClean="0"/>
              <a:t> OSPF </a:t>
            </a:r>
            <a:r>
              <a:rPr lang="en-GB" sz="1800" dirty="0" err="1" smtClean="0"/>
              <a:t>d’autre</a:t>
            </a:r>
            <a:r>
              <a:rPr lang="en-GB" sz="1800" dirty="0" smtClean="0"/>
              <a:t> </a:t>
            </a:r>
            <a:r>
              <a:rPr lang="en-GB" sz="1800" dirty="0" err="1" smtClean="0"/>
              <a:t>protocole</a:t>
            </a:r>
            <a:r>
              <a:rPr lang="en-GB" sz="1800" dirty="0" smtClean="0"/>
              <a:t> </a:t>
            </a:r>
            <a:r>
              <a:rPr lang="en-GB" sz="1800" dirty="0" err="1" smtClean="0"/>
              <a:t>ou</a:t>
            </a:r>
            <a:r>
              <a:rPr lang="en-GB" sz="1800" dirty="0" smtClean="0"/>
              <a:t> de routes </a:t>
            </a:r>
            <a:r>
              <a:rPr lang="en-GB" sz="1800" dirty="0" err="1" smtClean="0"/>
              <a:t>statiques</a:t>
            </a:r>
            <a:endParaRPr lang="en-GB" sz="1800" dirty="0" smtClean="0"/>
          </a:p>
        </p:txBody>
      </p:sp>
      <p:sp>
        <p:nvSpPr>
          <p:cNvPr id="5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DD9CF-D5AD-4E70-8E15-7B03E7A6CBD5}" type="slidenum">
              <a:rPr lang="en-US"/>
              <a:pPr/>
              <a:t>11</a:t>
            </a:fld>
            <a:endParaRPr lang="en-US"/>
          </a:p>
        </p:txBody>
      </p:sp>
      <p:grpSp>
        <p:nvGrpSpPr>
          <p:cNvPr id="39941" name="Group 57"/>
          <p:cNvGrpSpPr>
            <a:grpSpLocks/>
          </p:cNvGrpSpPr>
          <p:nvPr/>
        </p:nvGrpSpPr>
        <p:grpSpPr bwMode="auto">
          <a:xfrm>
            <a:off x="158750" y="1511300"/>
            <a:ext cx="5751513" cy="4410075"/>
            <a:chOff x="100" y="952"/>
            <a:chExt cx="3623" cy="2778"/>
          </a:xfrm>
        </p:grpSpPr>
        <p:sp>
          <p:nvSpPr>
            <p:cNvPr id="39945" name="Freeform 16"/>
            <p:cNvSpPr>
              <a:spLocks/>
            </p:cNvSpPr>
            <p:nvPr/>
          </p:nvSpPr>
          <p:spPr bwMode="auto">
            <a:xfrm>
              <a:off x="1501" y="2534"/>
              <a:ext cx="1184" cy="55"/>
            </a:xfrm>
            <a:custGeom>
              <a:avLst/>
              <a:gdLst>
                <a:gd name="T0" fmla="*/ 0 w 1053"/>
                <a:gd name="T1" fmla="*/ 0 h 48"/>
                <a:gd name="T2" fmla="*/ 692 w 1053"/>
                <a:gd name="T3" fmla="*/ 0 h 48"/>
                <a:gd name="T4" fmla="*/ 638 w 1053"/>
                <a:gd name="T5" fmla="*/ 62 h 48"/>
                <a:gd name="T6" fmla="*/ 1330 w 1053"/>
                <a:gd name="T7" fmla="*/ 62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53"/>
                <a:gd name="T13" fmla="*/ 0 h 48"/>
                <a:gd name="T14" fmla="*/ 1053 w 1053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53" h="48">
                  <a:moveTo>
                    <a:pt x="0" y="0"/>
                  </a:moveTo>
                  <a:lnTo>
                    <a:pt x="547" y="0"/>
                  </a:lnTo>
                  <a:lnTo>
                    <a:pt x="504" y="47"/>
                  </a:lnTo>
                  <a:lnTo>
                    <a:pt x="1052" y="47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46" name="Freeform 15"/>
            <p:cNvSpPr>
              <a:spLocks/>
            </p:cNvSpPr>
            <p:nvPr/>
          </p:nvSpPr>
          <p:spPr bwMode="auto">
            <a:xfrm>
              <a:off x="1440" y="2016"/>
              <a:ext cx="49" cy="484"/>
            </a:xfrm>
            <a:custGeom>
              <a:avLst/>
              <a:gdLst>
                <a:gd name="T0" fmla="*/ 53 w 44"/>
                <a:gd name="T1" fmla="*/ 0 h 428"/>
                <a:gd name="T2" fmla="*/ 53 w 44"/>
                <a:gd name="T3" fmla="*/ 303 h 428"/>
                <a:gd name="T4" fmla="*/ 0 w 44"/>
                <a:gd name="T5" fmla="*/ 242 h 428"/>
                <a:gd name="T6" fmla="*/ 0 w 44"/>
                <a:gd name="T7" fmla="*/ 546 h 4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"/>
                <a:gd name="T13" fmla="*/ 0 h 428"/>
                <a:gd name="T14" fmla="*/ 44 w 44"/>
                <a:gd name="T15" fmla="*/ 428 h 4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" h="428">
                  <a:moveTo>
                    <a:pt x="43" y="0"/>
                  </a:moveTo>
                  <a:lnTo>
                    <a:pt x="43" y="237"/>
                  </a:lnTo>
                  <a:lnTo>
                    <a:pt x="0" y="189"/>
                  </a:lnTo>
                  <a:lnTo>
                    <a:pt x="0" y="427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pic>
          <p:nvPicPr>
            <p:cNvPr id="39947" name="Picture 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47" y="2432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9948" name="Line 5"/>
            <p:cNvSpPr>
              <a:spLocks noChangeShapeType="1"/>
            </p:cNvSpPr>
            <p:nvPr/>
          </p:nvSpPr>
          <p:spPr bwMode="auto">
            <a:xfrm flipV="1">
              <a:off x="1508" y="3301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pic>
          <p:nvPicPr>
            <p:cNvPr id="39949" name="Picture 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87" y="3447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9950" name="Oval 7"/>
            <p:cNvSpPr>
              <a:spLocks noChangeArrowheads="1"/>
            </p:cNvSpPr>
            <p:nvPr/>
          </p:nvSpPr>
          <p:spPr bwMode="auto">
            <a:xfrm>
              <a:off x="1374" y="1789"/>
              <a:ext cx="1490" cy="954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51" name="Oval 8"/>
            <p:cNvSpPr>
              <a:spLocks noChangeArrowheads="1"/>
            </p:cNvSpPr>
            <p:nvPr/>
          </p:nvSpPr>
          <p:spPr bwMode="auto">
            <a:xfrm>
              <a:off x="892" y="2552"/>
              <a:ext cx="1126" cy="1178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52" name="Line 9"/>
            <p:cNvSpPr>
              <a:spLocks noChangeShapeType="1"/>
            </p:cNvSpPr>
            <p:nvPr/>
          </p:nvSpPr>
          <p:spPr bwMode="auto">
            <a:xfrm>
              <a:off x="1128" y="3298"/>
              <a:ext cx="732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53" name="Line 10"/>
            <p:cNvSpPr>
              <a:spLocks noChangeShapeType="1"/>
            </p:cNvSpPr>
            <p:nvPr/>
          </p:nvSpPr>
          <p:spPr bwMode="auto">
            <a:xfrm flipV="1">
              <a:off x="1210" y="3086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54" name="Line 11"/>
            <p:cNvSpPr>
              <a:spLocks noChangeShapeType="1"/>
            </p:cNvSpPr>
            <p:nvPr/>
          </p:nvSpPr>
          <p:spPr bwMode="auto">
            <a:xfrm flipV="1">
              <a:off x="1778" y="3086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55" name="Freeform 12"/>
            <p:cNvSpPr>
              <a:spLocks/>
            </p:cNvSpPr>
            <p:nvPr/>
          </p:nvSpPr>
          <p:spPr bwMode="auto">
            <a:xfrm>
              <a:off x="1214" y="2658"/>
              <a:ext cx="286" cy="269"/>
            </a:xfrm>
            <a:custGeom>
              <a:avLst/>
              <a:gdLst>
                <a:gd name="T0" fmla="*/ 0 w 254"/>
                <a:gd name="T1" fmla="*/ 303 h 238"/>
                <a:gd name="T2" fmla="*/ 160 w 254"/>
                <a:gd name="T3" fmla="*/ 120 h 238"/>
                <a:gd name="T4" fmla="*/ 160 w 254"/>
                <a:gd name="T5" fmla="*/ 181 h 238"/>
                <a:gd name="T6" fmla="*/ 321 w 254"/>
                <a:gd name="T7" fmla="*/ 0 h 2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4"/>
                <a:gd name="T13" fmla="*/ 0 h 238"/>
                <a:gd name="T14" fmla="*/ 254 w 254"/>
                <a:gd name="T15" fmla="*/ 238 h 2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4" h="238">
                  <a:moveTo>
                    <a:pt x="0" y="237"/>
                  </a:moveTo>
                  <a:lnTo>
                    <a:pt x="126" y="94"/>
                  </a:lnTo>
                  <a:lnTo>
                    <a:pt x="126" y="142"/>
                  </a:lnTo>
                  <a:lnTo>
                    <a:pt x="253" y="0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56" name="Freeform 13"/>
            <p:cNvSpPr>
              <a:spLocks/>
            </p:cNvSpPr>
            <p:nvPr/>
          </p:nvSpPr>
          <p:spPr bwMode="auto">
            <a:xfrm>
              <a:off x="1488" y="2640"/>
              <a:ext cx="284" cy="269"/>
            </a:xfrm>
            <a:custGeom>
              <a:avLst/>
              <a:gdLst>
                <a:gd name="T0" fmla="*/ 318 w 253"/>
                <a:gd name="T1" fmla="*/ 303 h 238"/>
                <a:gd name="T2" fmla="*/ 158 w 253"/>
                <a:gd name="T3" fmla="*/ 120 h 238"/>
                <a:gd name="T4" fmla="*/ 158 w 253"/>
                <a:gd name="T5" fmla="*/ 181 h 238"/>
                <a:gd name="T6" fmla="*/ 0 w 253"/>
                <a:gd name="T7" fmla="*/ 0 h 2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3"/>
                <a:gd name="T13" fmla="*/ 0 h 238"/>
                <a:gd name="T14" fmla="*/ 253 w 253"/>
                <a:gd name="T15" fmla="*/ 238 h 2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3" h="238">
                  <a:moveTo>
                    <a:pt x="252" y="237"/>
                  </a:moveTo>
                  <a:lnTo>
                    <a:pt x="126" y="94"/>
                  </a:lnTo>
                  <a:lnTo>
                    <a:pt x="126" y="142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57" name="Freeform 14"/>
            <p:cNvSpPr>
              <a:spLocks/>
            </p:cNvSpPr>
            <p:nvPr/>
          </p:nvSpPr>
          <p:spPr bwMode="auto">
            <a:xfrm>
              <a:off x="2669" y="2024"/>
              <a:ext cx="49" cy="484"/>
            </a:xfrm>
            <a:custGeom>
              <a:avLst/>
              <a:gdLst>
                <a:gd name="T0" fmla="*/ 55 w 43"/>
                <a:gd name="T1" fmla="*/ 0 h 428"/>
                <a:gd name="T2" fmla="*/ 55 w 43"/>
                <a:gd name="T3" fmla="*/ 303 h 428"/>
                <a:gd name="T4" fmla="*/ 0 w 43"/>
                <a:gd name="T5" fmla="*/ 242 h 428"/>
                <a:gd name="T6" fmla="*/ 0 w 43"/>
                <a:gd name="T7" fmla="*/ 546 h 4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28"/>
                <a:gd name="T14" fmla="*/ 43 w 43"/>
                <a:gd name="T15" fmla="*/ 428 h 4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28">
                  <a:moveTo>
                    <a:pt x="42" y="0"/>
                  </a:moveTo>
                  <a:lnTo>
                    <a:pt x="42" y="237"/>
                  </a:lnTo>
                  <a:lnTo>
                    <a:pt x="0" y="189"/>
                  </a:lnTo>
                  <a:lnTo>
                    <a:pt x="0" y="427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58" name="Freeform 17"/>
            <p:cNvSpPr>
              <a:spLocks/>
            </p:cNvSpPr>
            <p:nvPr/>
          </p:nvSpPr>
          <p:spPr bwMode="auto">
            <a:xfrm>
              <a:off x="1501" y="1997"/>
              <a:ext cx="1184" cy="55"/>
            </a:xfrm>
            <a:custGeom>
              <a:avLst/>
              <a:gdLst>
                <a:gd name="T0" fmla="*/ 0 w 1053"/>
                <a:gd name="T1" fmla="*/ 0 h 49"/>
                <a:gd name="T2" fmla="*/ 692 w 1053"/>
                <a:gd name="T3" fmla="*/ 0 h 49"/>
                <a:gd name="T4" fmla="*/ 638 w 1053"/>
                <a:gd name="T5" fmla="*/ 61 h 49"/>
                <a:gd name="T6" fmla="*/ 1330 w 1053"/>
                <a:gd name="T7" fmla="*/ 61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53"/>
                <a:gd name="T13" fmla="*/ 0 h 49"/>
                <a:gd name="T14" fmla="*/ 1053 w 1053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53" h="49">
                  <a:moveTo>
                    <a:pt x="0" y="0"/>
                  </a:moveTo>
                  <a:lnTo>
                    <a:pt x="547" y="0"/>
                  </a:lnTo>
                  <a:lnTo>
                    <a:pt x="504" y="48"/>
                  </a:lnTo>
                  <a:lnTo>
                    <a:pt x="1052" y="48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59" name="Freeform 18"/>
            <p:cNvSpPr>
              <a:spLocks/>
            </p:cNvSpPr>
            <p:nvPr/>
          </p:nvSpPr>
          <p:spPr bwMode="auto">
            <a:xfrm>
              <a:off x="2684" y="1783"/>
              <a:ext cx="758" cy="162"/>
            </a:xfrm>
            <a:custGeom>
              <a:avLst/>
              <a:gdLst>
                <a:gd name="T0" fmla="*/ 851 w 674"/>
                <a:gd name="T1" fmla="*/ 0 h 143"/>
                <a:gd name="T2" fmla="*/ 0 w 674"/>
                <a:gd name="T3" fmla="*/ 0 h 143"/>
                <a:gd name="T4" fmla="*/ 0 w 674"/>
                <a:gd name="T5" fmla="*/ 182 h 143"/>
                <a:gd name="T6" fmla="*/ 0 60000 65536"/>
                <a:gd name="T7" fmla="*/ 0 60000 65536"/>
                <a:gd name="T8" fmla="*/ 0 60000 65536"/>
                <a:gd name="T9" fmla="*/ 0 w 674"/>
                <a:gd name="T10" fmla="*/ 0 h 143"/>
                <a:gd name="T11" fmla="*/ 674 w 674"/>
                <a:gd name="T12" fmla="*/ 143 h 14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74" h="143">
                  <a:moveTo>
                    <a:pt x="673" y="0"/>
                  </a:moveTo>
                  <a:lnTo>
                    <a:pt x="0" y="0"/>
                  </a:lnTo>
                  <a:lnTo>
                    <a:pt x="0" y="142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60" name="Line 19"/>
            <p:cNvSpPr>
              <a:spLocks noChangeShapeType="1"/>
            </p:cNvSpPr>
            <p:nvPr/>
          </p:nvSpPr>
          <p:spPr bwMode="auto">
            <a:xfrm flipV="1">
              <a:off x="1497" y="1782"/>
              <a:ext cx="0" cy="207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61" name="Line 20"/>
            <p:cNvSpPr>
              <a:spLocks noChangeShapeType="1"/>
            </p:cNvSpPr>
            <p:nvPr/>
          </p:nvSpPr>
          <p:spPr bwMode="auto">
            <a:xfrm>
              <a:off x="848" y="1778"/>
              <a:ext cx="732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62" name="Oval 21"/>
            <p:cNvSpPr>
              <a:spLocks noChangeArrowheads="1"/>
            </p:cNvSpPr>
            <p:nvPr/>
          </p:nvSpPr>
          <p:spPr bwMode="auto">
            <a:xfrm>
              <a:off x="516" y="978"/>
              <a:ext cx="1127" cy="1180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63" name="Line 22"/>
            <p:cNvSpPr>
              <a:spLocks noChangeShapeType="1"/>
            </p:cNvSpPr>
            <p:nvPr/>
          </p:nvSpPr>
          <p:spPr bwMode="auto">
            <a:xfrm flipV="1">
              <a:off x="1072" y="1300"/>
              <a:ext cx="0" cy="475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64" name="Line 23"/>
            <p:cNvSpPr>
              <a:spLocks noChangeShapeType="1"/>
            </p:cNvSpPr>
            <p:nvPr/>
          </p:nvSpPr>
          <p:spPr bwMode="auto">
            <a:xfrm>
              <a:off x="832" y="1295"/>
              <a:ext cx="479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65" name="Oval 24"/>
            <p:cNvSpPr>
              <a:spLocks noChangeArrowheads="1"/>
            </p:cNvSpPr>
            <p:nvPr/>
          </p:nvSpPr>
          <p:spPr bwMode="auto">
            <a:xfrm>
              <a:off x="2596" y="952"/>
              <a:ext cx="1127" cy="1178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66" name="Line 25"/>
            <p:cNvSpPr>
              <a:spLocks noChangeShapeType="1"/>
            </p:cNvSpPr>
            <p:nvPr/>
          </p:nvSpPr>
          <p:spPr bwMode="auto">
            <a:xfrm flipV="1">
              <a:off x="3165" y="1297"/>
              <a:ext cx="0" cy="475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9967" name="Line 26"/>
            <p:cNvSpPr>
              <a:spLocks noChangeShapeType="1"/>
            </p:cNvSpPr>
            <p:nvPr/>
          </p:nvSpPr>
          <p:spPr bwMode="auto">
            <a:xfrm>
              <a:off x="2925" y="1292"/>
              <a:ext cx="479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pic>
          <p:nvPicPr>
            <p:cNvPr id="39968" name="Picture 2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39" y="1434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9969" name="Text Box 28"/>
            <p:cNvSpPr txBox="1">
              <a:spLocks noChangeArrowheads="1"/>
            </p:cNvSpPr>
            <p:nvPr/>
          </p:nvSpPr>
          <p:spPr bwMode="auto">
            <a:xfrm>
              <a:off x="975" y="1525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R1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9970" name="Picture 29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25" y="1435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9971" name="Text Box 30"/>
            <p:cNvSpPr txBox="1">
              <a:spLocks noChangeArrowheads="1"/>
            </p:cNvSpPr>
            <p:nvPr/>
          </p:nvSpPr>
          <p:spPr bwMode="auto">
            <a:xfrm>
              <a:off x="3061" y="1526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R2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9972" name="Text Box 31"/>
            <p:cNvSpPr txBox="1">
              <a:spLocks noChangeArrowheads="1"/>
            </p:cNvSpPr>
            <p:nvPr/>
          </p:nvSpPr>
          <p:spPr bwMode="auto">
            <a:xfrm>
              <a:off x="1423" y="3537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R3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9973" name="Picture 3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14" y="2902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9974" name="Text Box 33"/>
            <p:cNvSpPr txBox="1">
              <a:spLocks noChangeArrowheads="1"/>
            </p:cNvSpPr>
            <p:nvPr/>
          </p:nvSpPr>
          <p:spPr bwMode="auto">
            <a:xfrm>
              <a:off x="1150" y="2993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R5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9975" name="Picture 3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59" y="2902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9976" name="Text Box 35"/>
            <p:cNvSpPr txBox="1">
              <a:spLocks noChangeArrowheads="1"/>
            </p:cNvSpPr>
            <p:nvPr/>
          </p:nvSpPr>
          <p:spPr bwMode="auto">
            <a:xfrm>
              <a:off x="1695" y="2993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R4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9977" name="Picture 3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26" y="2432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9978" name="Text Box 37"/>
            <p:cNvSpPr txBox="1">
              <a:spLocks noChangeArrowheads="1"/>
            </p:cNvSpPr>
            <p:nvPr/>
          </p:nvSpPr>
          <p:spPr bwMode="auto">
            <a:xfrm>
              <a:off x="1377" y="2539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Rd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9979" name="Text Box 38"/>
            <p:cNvSpPr txBox="1">
              <a:spLocks noChangeArrowheads="1"/>
            </p:cNvSpPr>
            <p:nvPr/>
          </p:nvSpPr>
          <p:spPr bwMode="auto">
            <a:xfrm>
              <a:off x="2512" y="2540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Ra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9980" name="Picture 39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26" y="1888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9981" name="Text Box 40"/>
            <p:cNvSpPr txBox="1">
              <a:spLocks noChangeArrowheads="1"/>
            </p:cNvSpPr>
            <p:nvPr/>
          </p:nvSpPr>
          <p:spPr bwMode="auto">
            <a:xfrm>
              <a:off x="2562" y="1979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Rb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9982" name="Picture 41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47" y="1888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9983" name="Text Box 42"/>
            <p:cNvSpPr txBox="1">
              <a:spLocks noChangeArrowheads="1"/>
            </p:cNvSpPr>
            <p:nvPr/>
          </p:nvSpPr>
          <p:spPr bwMode="auto">
            <a:xfrm>
              <a:off x="1383" y="1979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Rc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9984" name="Rectangle 43"/>
            <p:cNvSpPr>
              <a:spLocks noChangeArrowheads="1"/>
            </p:cNvSpPr>
            <p:nvPr/>
          </p:nvSpPr>
          <p:spPr bwMode="auto">
            <a:xfrm>
              <a:off x="1234" y="1406"/>
              <a:ext cx="393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IR</a:t>
              </a:r>
            </a:p>
          </p:txBody>
        </p:sp>
        <p:sp>
          <p:nvSpPr>
            <p:cNvPr id="39985" name="Rectangle 44"/>
            <p:cNvSpPr>
              <a:spLocks noChangeArrowheads="1"/>
            </p:cNvSpPr>
            <p:nvPr/>
          </p:nvSpPr>
          <p:spPr bwMode="auto">
            <a:xfrm>
              <a:off x="1649" y="2132"/>
              <a:ext cx="794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ABR/BR</a:t>
              </a:r>
            </a:p>
          </p:txBody>
        </p:sp>
        <p:sp>
          <p:nvSpPr>
            <p:cNvPr id="39986" name="Rectangle 45"/>
            <p:cNvSpPr>
              <a:spLocks noChangeArrowheads="1"/>
            </p:cNvSpPr>
            <p:nvPr/>
          </p:nvSpPr>
          <p:spPr bwMode="auto">
            <a:xfrm>
              <a:off x="301" y="2704"/>
              <a:ext cx="628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ASBR</a:t>
              </a:r>
            </a:p>
          </p:txBody>
        </p:sp>
        <p:sp>
          <p:nvSpPr>
            <p:cNvPr id="39987" name="Freeform 46"/>
            <p:cNvSpPr>
              <a:spLocks/>
            </p:cNvSpPr>
            <p:nvPr/>
          </p:nvSpPr>
          <p:spPr bwMode="auto">
            <a:xfrm>
              <a:off x="340" y="3022"/>
              <a:ext cx="726" cy="45"/>
            </a:xfrm>
            <a:custGeom>
              <a:avLst/>
              <a:gdLst>
                <a:gd name="T0" fmla="*/ 0 w 1053"/>
                <a:gd name="T1" fmla="*/ 0 h 48"/>
                <a:gd name="T2" fmla="*/ 260 w 1053"/>
                <a:gd name="T3" fmla="*/ 0 h 48"/>
                <a:gd name="T4" fmla="*/ 239 w 1053"/>
                <a:gd name="T5" fmla="*/ 41 h 48"/>
                <a:gd name="T6" fmla="*/ 500 w 1053"/>
                <a:gd name="T7" fmla="*/ 41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53"/>
                <a:gd name="T13" fmla="*/ 0 h 48"/>
                <a:gd name="T14" fmla="*/ 1053 w 1053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53" h="48">
                  <a:moveTo>
                    <a:pt x="0" y="0"/>
                  </a:moveTo>
                  <a:lnTo>
                    <a:pt x="547" y="0"/>
                  </a:lnTo>
                  <a:lnTo>
                    <a:pt x="504" y="47"/>
                  </a:lnTo>
                  <a:lnTo>
                    <a:pt x="1052" y="47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lIns="184190" tIns="90290" rIns="184190" bIns="90290">
              <a:spAutoFit/>
            </a:bodyPr>
            <a:lstStyle/>
            <a:p>
              <a:endParaRPr lang="en-US"/>
            </a:p>
          </p:txBody>
        </p:sp>
        <p:sp>
          <p:nvSpPr>
            <p:cNvPr id="39988" name="Rectangle 47"/>
            <p:cNvSpPr>
              <a:spLocks noChangeArrowheads="1"/>
            </p:cNvSpPr>
            <p:nvPr/>
          </p:nvSpPr>
          <p:spPr bwMode="auto">
            <a:xfrm>
              <a:off x="100" y="3067"/>
              <a:ext cx="851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sz="1300" b="0">
                  <a:latin typeface="Verdana" pitchFamily="34" charset="0"/>
                </a:rPr>
                <a:t>Vers d’autres AS</a:t>
              </a:r>
            </a:p>
          </p:txBody>
        </p:sp>
        <p:sp>
          <p:nvSpPr>
            <p:cNvPr id="39989" name="Rectangle 48"/>
            <p:cNvSpPr>
              <a:spLocks noChangeArrowheads="1"/>
            </p:cNvSpPr>
            <p:nvPr/>
          </p:nvSpPr>
          <p:spPr bwMode="auto">
            <a:xfrm>
              <a:off x="3326" y="1389"/>
              <a:ext cx="393" cy="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IR</a:t>
              </a:r>
            </a:p>
          </p:txBody>
        </p:sp>
        <p:sp>
          <p:nvSpPr>
            <p:cNvPr id="39990" name="Rectangle 49"/>
            <p:cNvSpPr>
              <a:spLocks noChangeArrowheads="1"/>
            </p:cNvSpPr>
            <p:nvPr/>
          </p:nvSpPr>
          <p:spPr bwMode="auto">
            <a:xfrm>
              <a:off x="969" y="3339"/>
              <a:ext cx="457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sz="1300" b="0">
                  <a:latin typeface="Verdana" pitchFamily="34" charset="0"/>
                </a:rPr>
                <a:t>Zone 1</a:t>
              </a:r>
            </a:p>
          </p:txBody>
        </p:sp>
        <p:sp>
          <p:nvSpPr>
            <p:cNvPr id="39991" name="Rectangle 50"/>
            <p:cNvSpPr>
              <a:spLocks noChangeArrowheads="1"/>
            </p:cNvSpPr>
            <p:nvPr/>
          </p:nvSpPr>
          <p:spPr bwMode="auto">
            <a:xfrm>
              <a:off x="1987" y="2341"/>
              <a:ext cx="575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r" defTabSz="790575"/>
              <a:r>
                <a:rPr lang="en-GB" sz="1300" b="0">
                  <a:latin typeface="Verdana" pitchFamily="34" charset="0"/>
                </a:rPr>
                <a:t>Zone 0</a:t>
              </a:r>
            </a:p>
          </p:txBody>
        </p:sp>
        <p:sp>
          <p:nvSpPr>
            <p:cNvPr id="39992" name="Rectangle 51"/>
            <p:cNvSpPr>
              <a:spLocks noChangeArrowheads="1"/>
            </p:cNvSpPr>
            <p:nvPr/>
          </p:nvSpPr>
          <p:spPr bwMode="auto">
            <a:xfrm>
              <a:off x="736" y="1797"/>
              <a:ext cx="575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sz="1300" b="0">
                  <a:latin typeface="Verdana" pitchFamily="34" charset="0"/>
                </a:rPr>
                <a:t>Zone 2</a:t>
              </a:r>
            </a:p>
          </p:txBody>
        </p:sp>
        <p:sp>
          <p:nvSpPr>
            <p:cNvPr id="39993" name="Rectangle 52"/>
            <p:cNvSpPr>
              <a:spLocks noChangeArrowheads="1"/>
            </p:cNvSpPr>
            <p:nvPr/>
          </p:nvSpPr>
          <p:spPr bwMode="auto">
            <a:xfrm>
              <a:off x="2913" y="1797"/>
              <a:ext cx="575" cy="2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84190" tIns="90290" rIns="184190" bIns="90290">
              <a:spAutoFit/>
            </a:bodyPr>
            <a:lstStyle/>
            <a:p>
              <a:pPr algn="ctr" defTabSz="790575"/>
              <a:r>
                <a:rPr lang="en-GB" sz="1300" b="0">
                  <a:latin typeface="Verdana" pitchFamily="34" charset="0"/>
                </a:rPr>
                <a:t>Zone 3</a:t>
              </a:r>
            </a:p>
          </p:txBody>
        </p:sp>
      </p:grpSp>
      <p:sp>
        <p:nvSpPr>
          <p:cNvPr id="39942" name="Arc 53"/>
          <p:cNvSpPr>
            <a:spLocks/>
          </p:cNvSpPr>
          <p:nvPr/>
        </p:nvSpPr>
        <p:spPr bwMode="auto">
          <a:xfrm>
            <a:off x="1547813" y="4941888"/>
            <a:ext cx="3328987" cy="850900"/>
          </a:xfrm>
          <a:custGeom>
            <a:avLst/>
            <a:gdLst>
              <a:gd name="T0" fmla="*/ 2147483647 w 21600"/>
              <a:gd name="T1" fmla="*/ 1320468574 h 21600"/>
              <a:gd name="T2" fmla="*/ 0 w 21600"/>
              <a:gd name="T3" fmla="*/ 0 h 21600"/>
              <a:gd name="T4" fmla="*/ 2147483647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21599"/>
                </a:moveTo>
                <a:cubicBezTo>
                  <a:pt x="9670" y="21599"/>
                  <a:pt x="-1" y="11929"/>
                  <a:pt x="-1" y="-1"/>
                </a:cubicBezTo>
              </a:path>
              <a:path w="21600" h="21600" stroke="0" extrusionOk="0">
                <a:moveTo>
                  <a:pt x="21600" y="21599"/>
                </a:moveTo>
                <a:cubicBezTo>
                  <a:pt x="9670" y="21599"/>
                  <a:pt x="-1" y="11929"/>
                  <a:pt x="-1" y="-1"/>
                </a:cubicBezTo>
                <a:lnTo>
                  <a:pt x="21600" y="0"/>
                </a:lnTo>
                <a:close/>
              </a:path>
            </a:pathLst>
          </a:custGeom>
          <a:noFill/>
          <a:ln w="12699" cap="rnd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Arc 54"/>
          <p:cNvSpPr>
            <a:spLocks/>
          </p:cNvSpPr>
          <p:nvPr/>
        </p:nvSpPr>
        <p:spPr bwMode="auto">
          <a:xfrm>
            <a:off x="2484438" y="4149725"/>
            <a:ext cx="2416175" cy="498475"/>
          </a:xfrm>
          <a:custGeom>
            <a:avLst/>
            <a:gdLst>
              <a:gd name="T0" fmla="*/ 2147483647 w 23870"/>
              <a:gd name="T1" fmla="*/ 263999699 h 21600"/>
              <a:gd name="T2" fmla="*/ 0 w 23870"/>
              <a:gd name="T3" fmla="*/ 0 h 21600"/>
              <a:gd name="T4" fmla="*/ 2147483647 w 23870"/>
              <a:gd name="T5" fmla="*/ 0 h 21600"/>
              <a:gd name="T6" fmla="*/ 0 60000 65536"/>
              <a:gd name="T7" fmla="*/ 0 60000 65536"/>
              <a:gd name="T8" fmla="*/ 0 60000 65536"/>
              <a:gd name="T9" fmla="*/ 0 w 23870"/>
              <a:gd name="T10" fmla="*/ 0 h 21600"/>
              <a:gd name="T11" fmla="*/ 23870 w 2387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870" h="21600" fill="none" extrusionOk="0">
                <a:moveTo>
                  <a:pt x="23870" y="21480"/>
                </a:moveTo>
                <a:cubicBezTo>
                  <a:pt x="23115" y="21560"/>
                  <a:pt x="22358" y="21599"/>
                  <a:pt x="21600" y="21599"/>
                </a:cubicBezTo>
                <a:cubicBezTo>
                  <a:pt x="9670" y="21599"/>
                  <a:pt x="-1" y="11929"/>
                  <a:pt x="-1" y="-1"/>
                </a:cubicBezTo>
              </a:path>
              <a:path w="23870" h="21600" stroke="0" extrusionOk="0">
                <a:moveTo>
                  <a:pt x="23870" y="21480"/>
                </a:moveTo>
                <a:cubicBezTo>
                  <a:pt x="23115" y="21560"/>
                  <a:pt x="22358" y="21599"/>
                  <a:pt x="21600" y="21599"/>
                </a:cubicBezTo>
                <a:cubicBezTo>
                  <a:pt x="9670" y="21599"/>
                  <a:pt x="-1" y="11929"/>
                  <a:pt x="-1" y="-1"/>
                </a:cubicBezTo>
                <a:lnTo>
                  <a:pt x="21600" y="0"/>
                </a:lnTo>
                <a:close/>
              </a:path>
            </a:pathLst>
          </a:custGeom>
          <a:noFill/>
          <a:ln w="12699" cap="rnd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4" name="Arc 55"/>
          <p:cNvSpPr>
            <a:spLocks/>
          </p:cNvSpPr>
          <p:nvPr/>
        </p:nvSpPr>
        <p:spPr bwMode="auto">
          <a:xfrm>
            <a:off x="4356100" y="3500438"/>
            <a:ext cx="596900" cy="461962"/>
          </a:xfrm>
          <a:custGeom>
            <a:avLst/>
            <a:gdLst>
              <a:gd name="T0" fmla="*/ 0 w 21690"/>
              <a:gd name="T1" fmla="*/ 0 h 21600"/>
              <a:gd name="T2" fmla="*/ 452049129 w 21690"/>
              <a:gd name="T3" fmla="*/ 211305718 h 21600"/>
              <a:gd name="T4" fmla="*/ 1875901 w 21690"/>
              <a:gd name="T5" fmla="*/ 211305718 h 21600"/>
              <a:gd name="T6" fmla="*/ 0 60000 65536"/>
              <a:gd name="T7" fmla="*/ 0 60000 65536"/>
              <a:gd name="T8" fmla="*/ 0 60000 65536"/>
              <a:gd name="T9" fmla="*/ 0 w 21690"/>
              <a:gd name="T10" fmla="*/ 0 h 21600"/>
              <a:gd name="T11" fmla="*/ 21690 w 2169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90" h="21600" fill="none" extrusionOk="0">
                <a:moveTo>
                  <a:pt x="0" y="0"/>
                </a:moveTo>
                <a:cubicBezTo>
                  <a:pt x="30" y="0"/>
                  <a:pt x="60" y="-1"/>
                  <a:pt x="90" y="-1"/>
                </a:cubicBezTo>
                <a:cubicBezTo>
                  <a:pt x="12019" y="-1"/>
                  <a:pt x="21690" y="9670"/>
                  <a:pt x="21690" y="21600"/>
                </a:cubicBezTo>
              </a:path>
              <a:path w="21690" h="21600" stroke="0" extrusionOk="0">
                <a:moveTo>
                  <a:pt x="0" y="0"/>
                </a:moveTo>
                <a:cubicBezTo>
                  <a:pt x="30" y="0"/>
                  <a:pt x="60" y="-1"/>
                  <a:pt x="90" y="-1"/>
                </a:cubicBezTo>
                <a:cubicBezTo>
                  <a:pt x="12019" y="-1"/>
                  <a:pt x="21690" y="9670"/>
                  <a:pt x="21690" y="21600"/>
                </a:cubicBezTo>
                <a:lnTo>
                  <a:pt x="90" y="21600"/>
                </a:lnTo>
                <a:close/>
              </a:path>
            </a:pathLst>
          </a:custGeom>
          <a:noFill/>
          <a:ln w="12699" cap="rnd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Routes externes</a:t>
            </a:r>
          </a:p>
        </p:txBody>
      </p:sp>
      <p:sp>
        <p:nvSpPr>
          <p:cNvPr id="41987" name="Rectangle 17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3200400"/>
          </a:xfrm>
        </p:spPr>
        <p:txBody>
          <a:bodyPr/>
          <a:lstStyle/>
          <a:p>
            <a:r>
              <a:rPr lang="en-GB" sz="2400" dirty="0" err="1" smtClean="0"/>
              <a:t>Préfixes</a:t>
            </a:r>
            <a:r>
              <a:rPr lang="en-GB" sz="2400" dirty="0" smtClean="0"/>
              <a:t> qui </a:t>
            </a:r>
            <a:r>
              <a:rPr lang="en-GB" sz="2400" dirty="0" err="1" smtClean="0"/>
              <a:t>sont</a:t>
            </a:r>
            <a:r>
              <a:rPr lang="en-GB" sz="2400" dirty="0" smtClean="0"/>
              <a:t> </a:t>
            </a:r>
            <a:r>
              <a:rPr lang="en-GB" sz="2400" dirty="0" err="1" smtClean="0"/>
              <a:t>redistribués</a:t>
            </a:r>
            <a:r>
              <a:rPr lang="en-GB" sz="2400" dirty="0" smtClean="0"/>
              <a:t> </a:t>
            </a:r>
            <a:r>
              <a:rPr lang="en-GB" sz="2400" dirty="0" err="1" smtClean="0"/>
              <a:t>dans</a:t>
            </a:r>
            <a:r>
              <a:rPr lang="en-GB" sz="2400" dirty="0" smtClean="0"/>
              <a:t> OSPF </a:t>
            </a:r>
            <a:r>
              <a:rPr lang="en-GB" sz="2400" dirty="0" err="1" smtClean="0"/>
              <a:t>à</a:t>
            </a:r>
            <a:r>
              <a:rPr lang="en-GB" sz="2400" dirty="0" smtClean="0"/>
              <a:t> </a:t>
            </a:r>
            <a:r>
              <a:rPr lang="en-GB" sz="2400" dirty="0" err="1" smtClean="0"/>
              <a:t>partir</a:t>
            </a:r>
            <a:r>
              <a:rPr lang="en-GB" sz="2400" dirty="0" smtClean="0"/>
              <a:t> </a:t>
            </a:r>
            <a:r>
              <a:rPr lang="en-GB" sz="2400" dirty="0" err="1" smtClean="0"/>
              <a:t>d'autres</a:t>
            </a:r>
            <a:r>
              <a:rPr lang="en-GB" sz="2400" dirty="0" smtClean="0"/>
              <a:t> </a:t>
            </a:r>
            <a:r>
              <a:rPr lang="en-GB" sz="2400" dirty="0" err="1" smtClean="0"/>
              <a:t>protocoles</a:t>
            </a:r>
            <a:endParaRPr lang="en-GB" sz="2400" dirty="0" smtClean="0"/>
          </a:p>
          <a:p>
            <a:r>
              <a:rPr lang="en-GB" sz="2400" dirty="0" err="1" smtClean="0"/>
              <a:t>Inondé</a:t>
            </a:r>
            <a:r>
              <a:rPr lang="en-GB" sz="2400" dirty="0" smtClean="0"/>
              <a:t> </a:t>
            </a:r>
            <a:r>
              <a:rPr lang="en-GB" sz="2400" dirty="0" err="1" smtClean="0"/>
              <a:t>inchangé</a:t>
            </a:r>
            <a:r>
              <a:rPr lang="en-GB" sz="2400" dirty="0" smtClean="0"/>
              <a:t> tout au long de </a:t>
            </a:r>
            <a:r>
              <a:rPr lang="en-GB" sz="2400" dirty="0" err="1" smtClean="0"/>
              <a:t>l'AS</a:t>
            </a:r>
            <a:endParaRPr lang="en-GB" sz="2400" dirty="0" smtClean="0"/>
          </a:p>
          <a:p>
            <a:pPr lvl="1"/>
            <a:r>
              <a:rPr lang="en-GB" sz="2000" b="1" dirty="0" err="1" smtClean="0">
                <a:solidFill>
                  <a:srgbClr val="FF0000"/>
                </a:solidFill>
              </a:rPr>
              <a:t>Recommandation</a:t>
            </a:r>
            <a:r>
              <a:rPr lang="en-GB" sz="2000" b="1" dirty="0" smtClean="0">
                <a:solidFill>
                  <a:srgbClr val="FF0000"/>
                </a:solidFill>
              </a:rPr>
              <a:t>: </a:t>
            </a:r>
            <a:r>
              <a:rPr lang="en-GB" sz="2000" b="1" dirty="0" err="1" smtClean="0">
                <a:solidFill>
                  <a:srgbClr val="FF0000"/>
                </a:solidFill>
              </a:rPr>
              <a:t>Eviter</a:t>
            </a:r>
            <a:r>
              <a:rPr lang="en-GB" sz="2000" b="1" dirty="0" smtClean="0">
                <a:solidFill>
                  <a:srgbClr val="FF0000"/>
                </a:solidFill>
              </a:rPr>
              <a:t> la redistribution!</a:t>
            </a:r>
          </a:p>
          <a:p>
            <a:r>
              <a:rPr lang="en-GB" sz="2400" dirty="0" smtClean="0"/>
              <a:t>OSPF </a:t>
            </a:r>
            <a:r>
              <a:rPr lang="en-GB" sz="2400" dirty="0" err="1" smtClean="0"/>
              <a:t>prend</a:t>
            </a:r>
            <a:r>
              <a:rPr lang="en-GB" sz="2400" dirty="0" smtClean="0"/>
              <a:t> en charge </a:t>
            </a:r>
            <a:r>
              <a:rPr lang="en-GB" sz="2400" dirty="0" err="1" smtClean="0"/>
              <a:t>deux</a:t>
            </a:r>
            <a:r>
              <a:rPr lang="en-GB" sz="2400" dirty="0" smtClean="0"/>
              <a:t> types de </a:t>
            </a:r>
            <a:r>
              <a:rPr lang="en-GB" sz="2400" dirty="0" err="1" smtClean="0"/>
              <a:t>métriques</a:t>
            </a:r>
            <a:r>
              <a:rPr lang="en-GB" sz="2400" dirty="0" smtClean="0"/>
              <a:t>  </a:t>
            </a:r>
            <a:r>
              <a:rPr lang="en-GB" sz="2400" dirty="0" err="1" smtClean="0"/>
              <a:t>externes</a:t>
            </a:r>
            <a:endParaRPr lang="en-GB" sz="2400" dirty="0" smtClean="0"/>
          </a:p>
          <a:p>
            <a:pPr lvl="1"/>
            <a:r>
              <a:rPr lang="en-GB" sz="2000" dirty="0" smtClean="0"/>
              <a:t>Type 1 </a:t>
            </a:r>
            <a:r>
              <a:rPr lang="en-GB" sz="2000" dirty="0" err="1" smtClean="0"/>
              <a:t>métriques</a:t>
            </a:r>
            <a:r>
              <a:rPr lang="en-GB" sz="2000" dirty="0" smtClean="0"/>
              <a:t> </a:t>
            </a:r>
            <a:r>
              <a:rPr lang="en-GB" sz="2000" dirty="0" err="1" smtClean="0"/>
              <a:t>externes</a:t>
            </a:r>
            <a:endParaRPr lang="en-GB" sz="2000" dirty="0" smtClean="0"/>
          </a:p>
          <a:p>
            <a:pPr lvl="1"/>
            <a:r>
              <a:rPr lang="en-GB" sz="2000" dirty="0" smtClean="0"/>
              <a:t>Type 2 </a:t>
            </a:r>
            <a:r>
              <a:rPr lang="en-GB" sz="2000" dirty="0" err="1" smtClean="0"/>
              <a:t>métriques</a:t>
            </a:r>
            <a:r>
              <a:rPr lang="en-GB" sz="2000" dirty="0" smtClean="0"/>
              <a:t> </a:t>
            </a:r>
            <a:r>
              <a:rPr lang="en-GB" sz="2000" dirty="0" err="1" smtClean="0"/>
              <a:t>externes</a:t>
            </a:r>
            <a:r>
              <a:rPr lang="en-GB" sz="2000" dirty="0" smtClean="0"/>
              <a:t> (Cisco </a:t>
            </a:r>
            <a:r>
              <a:rPr lang="en-GB" sz="2000" dirty="0" smtClean="0"/>
              <a:t>IOS default)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2D315-B768-4BAC-BBD2-445000B7E687}" type="slidenum">
              <a:rPr lang="en-US"/>
              <a:pPr/>
              <a:t>12</a:t>
            </a:fld>
            <a:endParaRPr lang="en-US"/>
          </a:p>
        </p:txBody>
      </p:sp>
      <p:sp>
        <p:nvSpPr>
          <p:cNvPr id="41989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Line 5"/>
          <p:cNvSpPr>
            <a:spLocks noChangeShapeType="1"/>
          </p:cNvSpPr>
          <p:nvPr/>
        </p:nvSpPr>
        <p:spPr bwMode="auto">
          <a:xfrm>
            <a:off x="3157538" y="5308600"/>
            <a:ext cx="0" cy="101600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Line 6"/>
          <p:cNvSpPr>
            <a:spLocks noChangeShapeType="1"/>
          </p:cNvSpPr>
          <p:nvPr/>
        </p:nvSpPr>
        <p:spPr bwMode="auto">
          <a:xfrm flipH="1">
            <a:off x="3173413" y="5821363"/>
            <a:ext cx="862012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2" name="Line 8"/>
          <p:cNvSpPr>
            <a:spLocks noChangeShapeType="1"/>
          </p:cNvSpPr>
          <p:nvPr/>
        </p:nvSpPr>
        <p:spPr bwMode="auto">
          <a:xfrm>
            <a:off x="5746750" y="4787900"/>
            <a:ext cx="1588" cy="1817688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>
            <a:off x="5008563" y="5805488"/>
            <a:ext cx="723900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6111875" y="4891088"/>
            <a:ext cx="1392238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latin typeface="Verdana" pitchFamily="34" charset="0"/>
              </a:rPr>
              <a:t>RIP</a:t>
            </a:r>
          </a:p>
          <a:p>
            <a:pPr defTabSz="790575"/>
            <a:r>
              <a:rPr lang="en-GB" b="0">
                <a:latin typeface="Verdana" pitchFamily="34" charset="0"/>
              </a:rPr>
              <a:t>EIGRP</a:t>
            </a:r>
          </a:p>
          <a:p>
            <a:pPr defTabSz="790575"/>
            <a:r>
              <a:rPr lang="en-GB" b="0">
                <a:latin typeface="Verdana" pitchFamily="34" charset="0"/>
              </a:rPr>
              <a:t>BGP</a:t>
            </a:r>
          </a:p>
          <a:p>
            <a:pPr defTabSz="790575"/>
            <a:r>
              <a:rPr lang="en-GB" b="0">
                <a:latin typeface="Verdana" pitchFamily="34" charset="0"/>
              </a:rPr>
              <a:t>Statique</a:t>
            </a:r>
          </a:p>
          <a:p>
            <a:pPr defTabSz="790575"/>
            <a:r>
              <a:rPr lang="en-GB" b="0">
                <a:latin typeface="Verdana" pitchFamily="34" charset="0"/>
              </a:rPr>
              <a:t>Connecté</a:t>
            </a:r>
          </a:p>
          <a:p>
            <a:pPr defTabSz="790575"/>
            <a:r>
              <a:rPr lang="en-GB" b="0">
                <a:latin typeface="Verdana" pitchFamily="34" charset="0"/>
              </a:rPr>
              <a:t>etc.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2303463" y="5657850"/>
            <a:ext cx="785812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latin typeface="Verdana" pitchFamily="34" charset="0"/>
              </a:rPr>
              <a:t>OSPF</a:t>
            </a:r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>
            <a:off x="4522788" y="5154613"/>
            <a:ext cx="0" cy="1057275"/>
          </a:xfrm>
          <a:prstGeom prst="line">
            <a:avLst/>
          </a:prstGeom>
          <a:noFill/>
          <a:ln w="25399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3862388" y="6143625"/>
            <a:ext cx="1563687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latin typeface="Verdana" pitchFamily="34" charset="0"/>
              </a:rPr>
              <a:t>Redistribuer</a:t>
            </a:r>
          </a:p>
        </p:txBody>
      </p:sp>
      <p:pic>
        <p:nvPicPr>
          <p:cNvPr id="41998" name="Picture 1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4150" y="5589588"/>
            <a:ext cx="1008063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41999" name="Text Box 15"/>
          <p:cNvSpPr txBox="1">
            <a:spLocks noChangeArrowheads="1"/>
          </p:cNvSpPr>
          <p:nvPr/>
        </p:nvSpPr>
        <p:spPr bwMode="auto">
          <a:xfrm>
            <a:off x="4284663" y="5794375"/>
            <a:ext cx="488950" cy="366713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R2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Routes externes</a:t>
            </a:r>
          </a:p>
        </p:txBody>
      </p:sp>
      <p:sp>
        <p:nvSpPr>
          <p:cNvPr id="44035" name="Rectangle 3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Type </a:t>
            </a:r>
            <a:r>
              <a:rPr lang="en-GB" dirty="0" smtClean="0"/>
              <a:t>1 </a:t>
            </a:r>
            <a:r>
              <a:rPr lang="en-GB" dirty="0" err="1" smtClean="0"/>
              <a:t>métrique</a:t>
            </a:r>
            <a:r>
              <a:rPr lang="en-GB" dirty="0" smtClean="0"/>
              <a:t> </a:t>
            </a:r>
            <a:r>
              <a:rPr lang="en-GB" dirty="0" err="1" smtClean="0"/>
              <a:t>externe</a:t>
            </a:r>
            <a:r>
              <a:rPr lang="en-GB" dirty="0" smtClean="0"/>
              <a:t>: les </a:t>
            </a:r>
            <a:r>
              <a:rPr lang="en-GB" dirty="0" err="1" smtClean="0"/>
              <a:t>paramètres</a:t>
            </a:r>
            <a:r>
              <a:rPr lang="en-GB" dirty="0" smtClean="0"/>
              <a:t> </a:t>
            </a:r>
            <a:r>
              <a:rPr lang="en-GB" dirty="0" err="1" smtClean="0"/>
              <a:t>sont</a:t>
            </a:r>
            <a:r>
              <a:rPr lang="en-GB" dirty="0" smtClean="0"/>
              <a:t> </a:t>
            </a:r>
            <a:r>
              <a:rPr lang="en-GB" dirty="0" err="1" smtClean="0"/>
              <a:t>ajoutés</a:t>
            </a:r>
            <a:r>
              <a:rPr lang="en-GB" dirty="0" smtClean="0"/>
              <a:t> au </a:t>
            </a:r>
            <a:r>
              <a:rPr lang="en-GB" dirty="0" err="1" smtClean="0"/>
              <a:t>coût</a:t>
            </a:r>
            <a:r>
              <a:rPr lang="en-GB" dirty="0" smtClean="0"/>
              <a:t> de lien interne résumé</a:t>
            </a:r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6FF05-1BF8-451A-AD45-A93C681F8633}" type="slidenum">
              <a:rPr lang="en-US"/>
              <a:pPr/>
              <a:t>13</a:t>
            </a:fld>
            <a:endParaRPr lang="en-US"/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838200" y="5334000"/>
            <a:ext cx="3733800" cy="1112838"/>
          </a:xfrm>
          <a:prstGeom prst="rect">
            <a:avLst/>
          </a:prstGeom>
          <a:solidFill>
            <a:srgbClr val="C0C0C0"/>
          </a:solidFill>
          <a:ln w="12700">
            <a:noFill/>
            <a:miter lim="800000"/>
            <a:headEnd/>
            <a:tailEnd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519113" y="5511800"/>
            <a:ext cx="1762125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/>
            <a:r>
              <a:rPr lang="en-GB" b="0">
                <a:latin typeface="Verdana" pitchFamily="34" charset="0"/>
              </a:rPr>
              <a:t>     Réseau	</a:t>
            </a:r>
          </a:p>
          <a:p>
            <a:pPr algn="ctr" defTabSz="790575"/>
            <a:r>
              <a:rPr lang="en-GB" b="0">
                <a:latin typeface="Verdana" pitchFamily="34" charset="0"/>
              </a:rPr>
              <a:t>N1</a:t>
            </a:r>
          </a:p>
          <a:p>
            <a:pPr algn="ctr" defTabSz="790575"/>
            <a:r>
              <a:rPr lang="en-GB" b="0">
                <a:latin typeface="Verdana" pitchFamily="34" charset="0"/>
              </a:rPr>
              <a:t>N1</a:t>
            </a:r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2101850" y="5511800"/>
            <a:ext cx="962025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/>
            <a:r>
              <a:rPr lang="en-GB" b="0">
                <a:latin typeface="Verdana" pitchFamily="34" charset="0"/>
              </a:rPr>
              <a:t>Type 1</a:t>
            </a:r>
          </a:p>
          <a:p>
            <a:pPr algn="ctr" defTabSz="790575"/>
            <a:r>
              <a:rPr lang="en-GB" b="0">
                <a:latin typeface="Verdana" pitchFamily="34" charset="0"/>
              </a:rPr>
              <a:t>11</a:t>
            </a:r>
          </a:p>
          <a:p>
            <a:pPr algn="ctr" defTabSz="790575"/>
            <a:r>
              <a:rPr lang="en-GB" b="0">
                <a:latin typeface="Verdana" pitchFamily="34" charset="0"/>
              </a:rPr>
              <a:t>10</a:t>
            </a:r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3233738" y="5500688"/>
            <a:ext cx="1246187" cy="912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/>
            <a:r>
              <a:rPr lang="en-GB" b="0">
                <a:latin typeface="Verdana" pitchFamily="34" charset="0"/>
              </a:rPr>
              <a:t>Next Hop</a:t>
            </a:r>
          </a:p>
          <a:p>
            <a:pPr algn="ctr" defTabSz="790575"/>
            <a:r>
              <a:rPr lang="en-GB" b="0">
                <a:latin typeface="Verdana" pitchFamily="34" charset="0"/>
              </a:rPr>
              <a:t>R2</a:t>
            </a:r>
          </a:p>
          <a:p>
            <a:pPr algn="ctr" defTabSz="790575"/>
            <a:r>
              <a:rPr lang="en-GB" b="0">
                <a:latin typeface="Verdana" pitchFamily="34" charset="0"/>
              </a:rPr>
              <a:t>R3</a:t>
            </a:r>
          </a:p>
        </p:txBody>
      </p:sp>
      <p:sp>
        <p:nvSpPr>
          <p:cNvPr id="44041" name="Freeform 9"/>
          <p:cNvSpPr>
            <a:spLocks/>
          </p:cNvSpPr>
          <p:nvPr/>
        </p:nvSpPr>
        <p:spPr bwMode="auto">
          <a:xfrm>
            <a:off x="838200" y="4267200"/>
            <a:ext cx="3736975" cy="1082675"/>
          </a:xfrm>
          <a:custGeom>
            <a:avLst/>
            <a:gdLst>
              <a:gd name="T0" fmla="*/ 0 w 2097"/>
              <a:gd name="T1" fmla="*/ 606 h 607"/>
              <a:gd name="T2" fmla="*/ 2096 w 2097"/>
              <a:gd name="T3" fmla="*/ 606 h 607"/>
              <a:gd name="T4" fmla="*/ 911 w 2097"/>
              <a:gd name="T5" fmla="*/ 0 h 607"/>
              <a:gd name="T6" fmla="*/ 0 w 2097"/>
              <a:gd name="T7" fmla="*/ 606 h 607"/>
              <a:gd name="T8" fmla="*/ 0 60000 65536"/>
              <a:gd name="T9" fmla="*/ 0 60000 65536"/>
              <a:gd name="T10" fmla="*/ 0 60000 65536"/>
              <a:gd name="T11" fmla="*/ 0 60000 65536"/>
              <a:gd name="T12" fmla="*/ 0 w 2097"/>
              <a:gd name="T13" fmla="*/ 0 h 607"/>
              <a:gd name="T14" fmla="*/ 2097 w 2097"/>
              <a:gd name="T15" fmla="*/ 607 h 60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97" h="607">
                <a:moveTo>
                  <a:pt x="0" y="606"/>
                </a:moveTo>
                <a:lnTo>
                  <a:pt x="2096" y="606"/>
                </a:lnTo>
                <a:lnTo>
                  <a:pt x="911" y="0"/>
                </a:lnTo>
                <a:lnTo>
                  <a:pt x="0" y="606"/>
                </a:lnTo>
              </a:path>
            </a:pathLst>
          </a:custGeom>
          <a:solidFill>
            <a:schemeClr val="bg1">
              <a:lumMod val="85000"/>
            </a:schemeClr>
          </a:solidFill>
          <a:ln w="12700" cap="rnd">
            <a:noFill/>
            <a:round/>
            <a:headEnd/>
            <a:tailEnd/>
          </a:ln>
        </p:spPr>
        <p:txBody>
          <a:bodyPr lIns="209475" tIns="104737" rIns="209475" bIns="104737">
            <a:spAutoFit/>
          </a:bodyPr>
          <a:lstStyle/>
          <a:p>
            <a:pPr>
              <a:defRPr/>
            </a:pPr>
            <a:endParaRPr lang="en-US">
              <a:latin typeface="Arial" pitchFamily="-84" charset="0"/>
              <a:ea typeface="+mn-ea"/>
            </a:endParaRPr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3354388" y="3154363"/>
            <a:ext cx="16922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09475" tIns="104737" rIns="209475" bIns="104737">
            <a:spAutoFit/>
          </a:bodyPr>
          <a:lstStyle/>
          <a:p>
            <a:pPr defTabSz="1028700"/>
            <a:r>
              <a:rPr lang="en-GB" sz="2000" b="0">
                <a:latin typeface="Verdana" pitchFamily="34" charset="0"/>
              </a:rPr>
              <a:t>Coût  = 10</a:t>
            </a:r>
          </a:p>
        </p:txBody>
      </p:sp>
      <p:sp>
        <p:nvSpPr>
          <p:cNvPr id="44043" name="Line 13"/>
          <p:cNvSpPr>
            <a:spLocks noChangeShapeType="1"/>
          </p:cNvSpPr>
          <p:nvPr/>
        </p:nvSpPr>
        <p:spPr bwMode="auto">
          <a:xfrm>
            <a:off x="1403350" y="3573463"/>
            <a:ext cx="0" cy="1017587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lIns="209475" tIns="104737" rIns="209475" bIns="104737">
            <a:spAutoFit/>
          </a:bodyPr>
          <a:lstStyle/>
          <a:p>
            <a:endParaRPr lang="en-US"/>
          </a:p>
        </p:txBody>
      </p:sp>
      <p:sp>
        <p:nvSpPr>
          <p:cNvPr id="44044" name="Line 14"/>
          <p:cNvSpPr>
            <a:spLocks noChangeShapeType="1"/>
          </p:cNvSpPr>
          <p:nvPr/>
        </p:nvSpPr>
        <p:spPr bwMode="auto">
          <a:xfrm flipH="1" flipV="1">
            <a:off x="1403350" y="4076700"/>
            <a:ext cx="720725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lIns="209475" tIns="104737" rIns="209475" bIns="104737">
            <a:spAutoFit/>
          </a:bodyPr>
          <a:lstStyle/>
          <a:p>
            <a:endParaRPr lang="en-US"/>
          </a:p>
        </p:txBody>
      </p:sp>
      <p:sp>
        <p:nvSpPr>
          <p:cNvPr id="44045" name="Rectangle 16"/>
          <p:cNvSpPr>
            <a:spLocks noChangeArrowheads="1"/>
          </p:cNvSpPr>
          <p:nvPr/>
        </p:nvSpPr>
        <p:spPr bwMode="auto">
          <a:xfrm>
            <a:off x="6330950" y="2924175"/>
            <a:ext cx="2674938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09475" tIns="104737" rIns="209475" bIns="104737">
            <a:spAutoFit/>
          </a:bodyPr>
          <a:lstStyle/>
          <a:p>
            <a:pPr algn="r" defTabSz="1028700"/>
            <a:r>
              <a:rPr lang="en-GB" sz="2000" b="0">
                <a:latin typeface="Verdana" pitchFamily="34" charset="0"/>
              </a:rPr>
              <a:t>to N1   </a:t>
            </a:r>
          </a:p>
          <a:p>
            <a:pPr algn="r" defTabSz="1028700"/>
            <a:r>
              <a:rPr lang="en-GB" sz="2000" b="0">
                <a:latin typeface="Verdana" pitchFamily="34" charset="0"/>
              </a:rPr>
              <a:t>Coût externe = 1</a:t>
            </a:r>
          </a:p>
        </p:txBody>
      </p:sp>
      <p:sp>
        <p:nvSpPr>
          <p:cNvPr id="44046" name="Rectangle 17"/>
          <p:cNvSpPr>
            <a:spLocks noChangeArrowheads="1"/>
          </p:cNvSpPr>
          <p:nvPr/>
        </p:nvSpPr>
        <p:spPr bwMode="auto">
          <a:xfrm>
            <a:off x="6330950" y="4221163"/>
            <a:ext cx="2674938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09475" tIns="104737" rIns="209475" bIns="104737">
            <a:spAutoFit/>
          </a:bodyPr>
          <a:lstStyle/>
          <a:p>
            <a:pPr algn="r" defTabSz="1028700"/>
            <a:r>
              <a:rPr lang="en-GB" sz="2000" b="0">
                <a:latin typeface="Verdana" pitchFamily="34" charset="0"/>
              </a:rPr>
              <a:t>to N1   </a:t>
            </a:r>
          </a:p>
          <a:p>
            <a:pPr algn="r" defTabSz="1028700"/>
            <a:r>
              <a:rPr lang="en-GB" sz="2000" b="0">
                <a:latin typeface="Verdana" pitchFamily="34" charset="0"/>
              </a:rPr>
              <a:t>Coût externe  = 2</a:t>
            </a:r>
          </a:p>
        </p:txBody>
      </p:sp>
      <p:sp>
        <p:nvSpPr>
          <p:cNvPr id="44047" name="Freeform 18"/>
          <p:cNvSpPr>
            <a:spLocks/>
          </p:cNvSpPr>
          <p:nvPr/>
        </p:nvSpPr>
        <p:spPr bwMode="auto">
          <a:xfrm>
            <a:off x="5867400" y="4283075"/>
            <a:ext cx="1852613" cy="369888"/>
          </a:xfrm>
          <a:custGeom>
            <a:avLst/>
            <a:gdLst>
              <a:gd name="T0" fmla="*/ 0 w 984"/>
              <a:gd name="T1" fmla="*/ 584677040 h 233"/>
              <a:gd name="T2" fmla="*/ 1765259661 w 984"/>
              <a:gd name="T3" fmla="*/ 257056285 h 233"/>
              <a:gd name="T4" fmla="*/ 1658918922 w 984"/>
              <a:gd name="T5" fmla="*/ 463709377 h 233"/>
              <a:gd name="T6" fmla="*/ 2147483647 w 984"/>
              <a:gd name="T7" fmla="*/ 0 h 233"/>
              <a:gd name="T8" fmla="*/ 0 60000 65536"/>
              <a:gd name="T9" fmla="*/ 0 60000 65536"/>
              <a:gd name="T10" fmla="*/ 0 60000 65536"/>
              <a:gd name="T11" fmla="*/ 0 60000 65536"/>
              <a:gd name="T12" fmla="*/ 0 w 984"/>
              <a:gd name="T13" fmla="*/ 0 h 233"/>
              <a:gd name="T14" fmla="*/ 984 w 984"/>
              <a:gd name="T15" fmla="*/ 233 h 2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84" h="233">
                <a:moveTo>
                  <a:pt x="0" y="232"/>
                </a:moveTo>
                <a:lnTo>
                  <a:pt x="498" y="102"/>
                </a:lnTo>
                <a:lnTo>
                  <a:pt x="468" y="184"/>
                </a:lnTo>
                <a:lnTo>
                  <a:pt x="983" y="0"/>
                </a:lnTo>
              </a:path>
            </a:pathLst>
          </a:custGeom>
          <a:noFill/>
          <a:ln w="25399" cap="rnd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lIns="209475" tIns="104737" rIns="209475" bIns="104737">
            <a:spAutoFit/>
          </a:bodyPr>
          <a:lstStyle/>
          <a:p>
            <a:endParaRPr lang="en-US"/>
          </a:p>
        </p:txBody>
      </p:sp>
      <p:sp>
        <p:nvSpPr>
          <p:cNvPr id="44048" name="Freeform 22"/>
          <p:cNvSpPr>
            <a:spLocks/>
          </p:cNvSpPr>
          <p:nvPr/>
        </p:nvSpPr>
        <p:spPr bwMode="auto">
          <a:xfrm>
            <a:off x="5867400" y="3044825"/>
            <a:ext cx="1824038" cy="384175"/>
          </a:xfrm>
          <a:custGeom>
            <a:avLst/>
            <a:gdLst>
              <a:gd name="T0" fmla="*/ 0 w 984"/>
              <a:gd name="T1" fmla="*/ 653042862 h 225"/>
              <a:gd name="T2" fmla="*/ 1711223845 w 984"/>
              <a:gd name="T3" fmla="*/ 285706679 h 225"/>
              <a:gd name="T4" fmla="*/ 1608137892 w 984"/>
              <a:gd name="T5" fmla="*/ 536427821 h 225"/>
              <a:gd name="T6" fmla="*/ 2147483647 w 984"/>
              <a:gd name="T7" fmla="*/ 0 h 225"/>
              <a:gd name="T8" fmla="*/ 0 60000 65536"/>
              <a:gd name="T9" fmla="*/ 0 60000 65536"/>
              <a:gd name="T10" fmla="*/ 0 60000 65536"/>
              <a:gd name="T11" fmla="*/ 0 60000 65536"/>
              <a:gd name="T12" fmla="*/ 0 w 984"/>
              <a:gd name="T13" fmla="*/ 0 h 225"/>
              <a:gd name="T14" fmla="*/ 984 w 984"/>
              <a:gd name="T15" fmla="*/ 225 h 22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84" h="225">
                <a:moveTo>
                  <a:pt x="0" y="224"/>
                </a:moveTo>
                <a:lnTo>
                  <a:pt x="498" y="98"/>
                </a:lnTo>
                <a:lnTo>
                  <a:pt x="468" y="184"/>
                </a:lnTo>
                <a:lnTo>
                  <a:pt x="983" y="0"/>
                </a:lnTo>
              </a:path>
            </a:pathLst>
          </a:custGeom>
          <a:noFill/>
          <a:ln w="25399" cap="rnd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lIns="209475" tIns="104737" rIns="209475" bIns="104737">
            <a:spAutoFit/>
          </a:bodyPr>
          <a:lstStyle/>
          <a:p>
            <a:endParaRPr lang="en-US"/>
          </a:p>
        </p:txBody>
      </p:sp>
      <p:sp>
        <p:nvSpPr>
          <p:cNvPr id="44049" name="Freeform 24"/>
          <p:cNvSpPr>
            <a:spLocks/>
          </p:cNvSpPr>
          <p:nvPr/>
        </p:nvSpPr>
        <p:spPr bwMode="auto">
          <a:xfrm>
            <a:off x="2916238" y="3500438"/>
            <a:ext cx="2087562" cy="504825"/>
          </a:xfrm>
          <a:custGeom>
            <a:avLst/>
            <a:gdLst>
              <a:gd name="T0" fmla="*/ 0 w 1111"/>
              <a:gd name="T1" fmla="*/ 923350625 h 275"/>
              <a:gd name="T2" fmla="*/ 1963022298 w 1111"/>
              <a:gd name="T3" fmla="*/ 262852281 h 275"/>
              <a:gd name="T4" fmla="*/ 1814737752 w 1111"/>
              <a:gd name="T5" fmla="*/ 545923262 h 275"/>
              <a:gd name="T6" fmla="*/ 2147483647 w 1111"/>
              <a:gd name="T7" fmla="*/ 0 h 275"/>
              <a:gd name="T8" fmla="*/ 0 60000 65536"/>
              <a:gd name="T9" fmla="*/ 0 60000 65536"/>
              <a:gd name="T10" fmla="*/ 0 60000 65536"/>
              <a:gd name="T11" fmla="*/ 0 60000 65536"/>
              <a:gd name="T12" fmla="*/ 0 w 1111"/>
              <a:gd name="T13" fmla="*/ 0 h 275"/>
              <a:gd name="T14" fmla="*/ 1111 w 1111"/>
              <a:gd name="T15" fmla="*/ 275 h 27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11" h="275">
                <a:moveTo>
                  <a:pt x="0" y="274"/>
                </a:moveTo>
                <a:lnTo>
                  <a:pt x="556" y="78"/>
                </a:lnTo>
                <a:lnTo>
                  <a:pt x="514" y="162"/>
                </a:lnTo>
                <a:lnTo>
                  <a:pt x="1110" y="0"/>
                </a:lnTo>
              </a:path>
            </a:pathLst>
          </a:custGeom>
          <a:noFill/>
          <a:ln w="25399" cap="rnd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lIns="209475" tIns="104737" rIns="209475" bIns="104737">
            <a:spAutoFit/>
          </a:bodyPr>
          <a:lstStyle/>
          <a:p>
            <a:endParaRPr lang="en-US"/>
          </a:p>
        </p:txBody>
      </p:sp>
      <p:sp>
        <p:nvSpPr>
          <p:cNvPr id="44050" name="Freeform 25"/>
          <p:cNvSpPr>
            <a:spLocks/>
          </p:cNvSpPr>
          <p:nvPr/>
        </p:nvSpPr>
        <p:spPr bwMode="auto">
          <a:xfrm>
            <a:off x="2916238" y="4149725"/>
            <a:ext cx="2087562" cy="574675"/>
          </a:xfrm>
          <a:custGeom>
            <a:avLst/>
            <a:gdLst>
              <a:gd name="T0" fmla="*/ 0 w 1134"/>
              <a:gd name="T1" fmla="*/ 0 h 284"/>
              <a:gd name="T2" fmla="*/ 1904535830 w 1134"/>
              <a:gd name="T3" fmla="*/ 626468596 h 284"/>
              <a:gd name="T4" fmla="*/ 1806258418 w 1134"/>
              <a:gd name="T5" fmla="*/ 257958252 h 284"/>
              <a:gd name="T6" fmla="*/ 2147483647 w 1134"/>
              <a:gd name="T7" fmla="*/ 1158761315 h 284"/>
              <a:gd name="T8" fmla="*/ 0 60000 65536"/>
              <a:gd name="T9" fmla="*/ 0 60000 65536"/>
              <a:gd name="T10" fmla="*/ 0 60000 65536"/>
              <a:gd name="T11" fmla="*/ 0 60000 65536"/>
              <a:gd name="T12" fmla="*/ 0 w 1134"/>
              <a:gd name="T13" fmla="*/ 0 h 284"/>
              <a:gd name="T14" fmla="*/ 1134 w 1134"/>
              <a:gd name="T15" fmla="*/ 284 h 28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34" h="284">
                <a:moveTo>
                  <a:pt x="0" y="0"/>
                </a:moveTo>
                <a:lnTo>
                  <a:pt x="562" y="153"/>
                </a:lnTo>
                <a:lnTo>
                  <a:pt x="533" y="63"/>
                </a:lnTo>
                <a:lnTo>
                  <a:pt x="1133" y="283"/>
                </a:lnTo>
              </a:path>
            </a:pathLst>
          </a:custGeom>
          <a:noFill/>
          <a:ln w="25399" cap="rnd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lIns="209475" tIns="104737" rIns="209475" bIns="104737">
            <a:spAutoFit/>
          </a:bodyPr>
          <a:lstStyle/>
          <a:p>
            <a:endParaRPr lang="en-US"/>
          </a:p>
        </p:txBody>
      </p:sp>
      <p:sp>
        <p:nvSpPr>
          <p:cNvPr id="44051" name="Rectangle 26"/>
          <p:cNvSpPr>
            <a:spLocks noChangeArrowheads="1"/>
          </p:cNvSpPr>
          <p:nvPr/>
        </p:nvSpPr>
        <p:spPr bwMode="auto">
          <a:xfrm>
            <a:off x="3395663" y="4516438"/>
            <a:ext cx="153035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09475" tIns="104737" rIns="209475" bIns="104737">
            <a:spAutoFit/>
          </a:bodyPr>
          <a:lstStyle/>
          <a:p>
            <a:pPr defTabSz="1028700"/>
            <a:r>
              <a:rPr lang="en-GB" sz="2000" b="0">
                <a:latin typeface="Verdana" pitchFamily="34" charset="0"/>
              </a:rPr>
              <a:t>Cost = 8</a:t>
            </a:r>
          </a:p>
        </p:txBody>
      </p:sp>
      <p:sp>
        <p:nvSpPr>
          <p:cNvPr id="44052" name="Line 28"/>
          <p:cNvSpPr>
            <a:spLocks noChangeShapeType="1"/>
          </p:cNvSpPr>
          <p:nvPr/>
        </p:nvSpPr>
        <p:spPr bwMode="auto">
          <a:xfrm flipV="1">
            <a:off x="4125913" y="6261100"/>
            <a:ext cx="1087437" cy="3175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3" name="Rectangle 29"/>
          <p:cNvSpPr>
            <a:spLocks noChangeArrowheads="1"/>
          </p:cNvSpPr>
          <p:nvPr/>
        </p:nvSpPr>
        <p:spPr bwMode="auto">
          <a:xfrm>
            <a:off x="5341938" y="6053138"/>
            <a:ext cx="1909762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latin typeface="Verdana" pitchFamily="34" charset="0"/>
              </a:rPr>
              <a:t>Route sélectionné</a:t>
            </a:r>
          </a:p>
        </p:txBody>
      </p:sp>
      <p:pic>
        <p:nvPicPr>
          <p:cNvPr id="44054" name="Picture 30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2213" y="4437063"/>
            <a:ext cx="1008062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44055" name="Text Box 31"/>
          <p:cNvSpPr txBox="1">
            <a:spLocks noChangeArrowheads="1"/>
          </p:cNvSpPr>
          <p:nvPr/>
        </p:nvSpPr>
        <p:spPr bwMode="auto">
          <a:xfrm>
            <a:off x="5292725" y="4641850"/>
            <a:ext cx="488950" cy="366713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R3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  <p:pic>
        <p:nvPicPr>
          <p:cNvPr id="44056" name="Picture 3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8025" y="3789363"/>
            <a:ext cx="1008063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44057" name="Text Box 33"/>
          <p:cNvSpPr txBox="1">
            <a:spLocks noChangeArrowheads="1"/>
          </p:cNvSpPr>
          <p:nvPr/>
        </p:nvSpPr>
        <p:spPr bwMode="auto">
          <a:xfrm>
            <a:off x="2268538" y="3994150"/>
            <a:ext cx="488950" cy="366713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R1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  <p:pic>
        <p:nvPicPr>
          <p:cNvPr id="44058" name="Picture 3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88" y="3213100"/>
            <a:ext cx="1008062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44059" name="Text Box 35"/>
          <p:cNvSpPr txBox="1">
            <a:spLocks noChangeArrowheads="1"/>
          </p:cNvSpPr>
          <p:nvPr/>
        </p:nvSpPr>
        <p:spPr bwMode="auto">
          <a:xfrm>
            <a:off x="5219700" y="3417888"/>
            <a:ext cx="488950" cy="3667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R2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Routes externes</a:t>
            </a:r>
          </a:p>
        </p:txBody>
      </p:sp>
      <p:sp>
        <p:nvSpPr>
          <p:cNvPr id="46083" name="Rectangle 30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Type 2 métrique externe: les métriques sont comparées sans ajouter au coût de lien interne</a:t>
            </a:r>
          </a:p>
        </p:txBody>
      </p:sp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4F294-FD9A-4E9E-A30B-5DD755D50978}" type="slidenum">
              <a:rPr lang="en-US"/>
              <a:pPr/>
              <a:t>14</a:t>
            </a:fld>
            <a:endParaRPr lang="en-US"/>
          </a:p>
        </p:txBody>
      </p:sp>
      <p:grpSp>
        <p:nvGrpSpPr>
          <p:cNvPr id="46085" name="Group 36"/>
          <p:cNvGrpSpPr>
            <a:grpSpLocks/>
          </p:cNvGrpSpPr>
          <p:nvPr/>
        </p:nvGrpSpPr>
        <p:grpSpPr bwMode="auto">
          <a:xfrm>
            <a:off x="519113" y="2924175"/>
            <a:ext cx="8475662" cy="3522663"/>
            <a:chOff x="327" y="1842"/>
            <a:chExt cx="5339" cy="2219"/>
          </a:xfrm>
        </p:grpSpPr>
        <p:sp>
          <p:nvSpPr>
            <p:cNvPr id="46107" name="Freeform 35"/>
            <p:cNvSpPr>
              <a:spLocks/>
            </p:cNvSpPr>
            <p:nvPr/>
          </p:nvSpPr>
          <p:spPr bwMode="auto">
            <a:xfrm>
              <a:off x="528" y="2688"/>
              <a:ext cx="2354" cy="682"/>
            </a:xfrm>
            <a:custGeom>
              <a:avLst/>
              <a:gdLst>
                <a:gd name="T0" fmla="*/ 0 w 2097"/>
                <a:gd name="T1" fmla="*/ 606 h 607"/>
                <a:gd name="T2" fmla="*/ 2096 w 2097"/>
                <a:gd name="T3" fmla="*/ 606 h 607"/>
                <a:gd name="T4" fmla="*/ 911 w 2097"/>
                <a:gd name="T5" fmla="*/ 0 h 607"/>
                <a:gd name="T6" fmla="*/ 0 w 2097"/>
                <a:gd name="T7" fmla="*/ 606 h 60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97"/>
                <a:gd name="T13" fmla="*/ 0 h 607"/>
                <a:gd name="T14" fmla="*/ 2097 w 2097"/>
                <a:gd name="T15" fmla="*/ 607 h 60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97" h="607">
                  <a:moveTo>
                    <a:pt x="0" y="606"/>
                  </a:moveTo>
                  <a:lnTo>
                    <a:pt x="2096" y="606"/>
                  </a:lnTo>
                  <a:lnTo>
                    <a:pt x="911" y="0"/>
                  </a:lnTo>
                  <a:lnTo>
                    <a:pt x="0" y="606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12700" cap="rnd">
              <a:noFill/>
              <a:round/>
              <a:headEnd/>
              <a:tailEnd/>
            </a:ln>
          </p:spPr>
          <p:txBody>
            <a:bodyPr lIns="209475" tIns="104737" rIns="209475" bIns="104737">
              <a:spAutoFit/>
            </a:bodyPr>
            <a:lstStyle/>
            <a:p>
              <a:pPr>
                <a:defRPr/>
              </a:pPr>
              <a:endParaRPr lang="en-US">
                <a:latin typeface="Arial" pitchFamily="-84" charset="0"/>
                <a:ea typeface="+mn-ea"/>
              </a:endParaRPr>
            </a:p>
          </p:txBody>
        </p:sp>
        <p:sp>
          <p:nvSpPr>
            <p:cNvPr id="46087" name="Rectangle 10"/>
            <p:cNvSpPr>
              <a:spLocks noChangeArrowheads="1"/>
            </p:cNvSpPr>
            <p:nvPr/>
          </p:nvSpPr>
          <p:spPr bwMode="auto">
            <a:xfrm>
              <a:off x="2113" y="1987"/>
              <a:ext cx="1066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09475" tIns="104737" rIns="209475" bIns="104737">
              <a:spAutoFit/>
            </a:bodyPr>
            <a:lstStyle/>
            <a:p>
              <a:pPr defTabSz="1028700"/>
              <a:r>
                <a:rPr lang="en-GB" sz="2000" b="0">
                  <a:latin typeface="Verdana" pitchFamily="34" charset="0"/>
                </a:rPr>
                <a:t>Coût  = 10</a:t>
              </a:r>
            </a:p>
          </p:txBody>
        </p:sp>
        <p:sp>
          <p:nvSpPr>
            <p:cNvPr id="46088" name="Line 11"/>
            <p:cNvSpPr>
              <a:spLocks noChangeShapeType="1"/>
            </p:cNvSpPr>
            <p:nvPr/>
          </p:nvSpPr>
          <p:spPr bwMode="auto">
            <a:xfrm>
              <a:off x="884" y="2251"/>
              <a:ext cx="0" cy="641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209475" tIns="104737" rIns="209475" bIns="104737">
              <a:spAutoFit/>
            </a:bodyPr>
            <a:lstStyle/>
            <a:p>
              <a:endParaRPr lang="en-US"/>
            </a:p>
          </p:txBody>
        </p:sp>
        <p:sp>
          <p:nvSpPr>
            <p:cNvPr id="46089" name="Line 12"/>
            <p:cNvSpPr>
              <a:spLocks noChangeShapeType="1"/>
            </p:cNvSpPr>
            <p:nvPr/>
          </p:nvSpPr>
          <p:spPr bwMode="auto">
            <a:xfrm flipH="1" flipV="1">
              <a:off x="884" y="2568"/>
              <a:ext cx="454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lIns="209475" tIns="104737" rIns="209475" bIns="104737">
              <a:spAutoFit/>
            </a:bodyPr>
            <a:lstStyle/>
            <a:p>
              <a:endParaRPr lang="en-US"/>
            </a:p>
          </p:txBody>
        </p:sp>
        <p:sp>
          <p:nvSpPr>
            <p:cNvPr id="46090" name="Rectangle 13"/>
            <p:cNvSpPr>
              <a:spLocks noChangeArrowheads="1"/>
            </p:cNvSpPr>
            <p:nvPr/>
          </p:nvSpPr>
          <p:spPr bwMode="auto">
            <a:xfrm>
              <a:off x="3981" y="1842"/>
              <a:ext cx="1685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09475" tIns="104737" rIns="209475" bIns="104737">
              <a:spAutoFit/>
            </a:bodyPr>
            <a:lstStyle/>
            <a:p>
              <a:pPr algn="r" defTabSz="1028700"/>
              <a:r>
                <a:rPr lang="en-GB" sz="2000" b="0">
                  <a:latin typeface="Verdana" pitchFamily="34" charset="0"/>
                </a:rPr>
                <a:t>to N1   </a:t>
              </a:r>
            </a:p>
            <a:p>
              <a:pPr algn="r" defTabSz="1028700"/>
              <a:r>
                <a:rPr lang="en-GB" sz="2000" b="0">
                  <a:latin typeface="Verdana" pitchFamily="34" charset="0"/>
                </a:rPr>
                <a:t>Coût externe = 1</a:t>
              </a:r>
            </a:p>
          </p:txBody>
        </p:sp>
        <p:sp>
          <p:nvSpPr>
            <p:cNvPr id="46091" name="Rectangle 14"/>
            <p:cNvSpPr>
              <a:spLocks noChangeArrowheads="1"/>
            </p:cNvSpPr>
            <p:nvPr/>
          </p:nvSpPr>
          <p:spPr bwMode="auto">
            <a:xfrm>
              <a:off x="3981" y="2659"/>
              <a:ext cx="1685" cy="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09475" tIns="104737" rIns="209475" bIns="104737">
              <a:spAutoFit/>
            </a:bodyPr>
            <a:lstStyle/>
            <a:p>
              <a:pPr algn="r" defTabSz="1028700"/>
              <a:r>
                <a:rPr lang="en-GB" sz="2000" b="0">
                  <a:latin typeface="Verdana" pitchFamily="34" charset="0"/>
                </a:rPr>
                <a:t>to N1   </a:t>
              </a:r>
            </a:p>
            <a:p>
              <a:pPr algn="r" defTabSz="1028700"/>
              <a:r>
                <a:rPr lang="en-GB" sz="2000" b="0">
                  <a:latin typeface="Verdana" pitchFamily="34" charset="0"/>
                </a:rPr>
                <a:t>Coût externe  = 2</a:t>
              </a:r>
            </a:p>
          </p:txBody>
        </p:sp>
        <p:sp>
          <p:nvSpPr>
            <p:cNvPr id="46092" name="Freeform 15"/>
            <p:cNvSpPr>
              <a:spLocks/>
            </p:cNvSpPr>
            <p:nvPr/>
          </p:nvSpPr>
          <p:spPr bwMode="auto">
            <a:xfrm>
              <a:off x="3696" y="2698"/>
              <a:ext cx="1167" cy="233"/>
            </a:xfrm>
            <a:custGeom>
              <a:avLst/>
              <a:gdLst>
                <a:gd name="T0" fmla="*/ 0 w 984"/>
                <a:gd name="T1" fmla="*/ 232 h 233"/>
                <a:gd name="T2" fmla="*/ 701 w 984"/>
                <a:gd name="T3" fmla="*/ 102 h 233"/>
                <a:gd name="T4" fmla="*/ 658 w 984"/>
                <a:gd name="T5" fmla="*/ 184 h 233"/>
                <a:gd name="T6" fmla="*/ 1383 w 984"/>
                <a:gd name="T7" fmla="*/ 0 h 2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4"/>
                <a:gd name="T13" fmla="*/ 0 h 233"/>
                <a:gd name="T14" fmla="*/ 984 w 984"/>
                <a:gd name="T15" fmla="*/ 233 h 2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4" h="233">
                  <a:moveTo>
                    <a:pt x="0" y="232"/>
                  </a:moveTo>
                  <a:lnTo>
                    <a:pt x="498" y="102"/>
                  </a:lnTo>
                  <a:lnTo>
                    <a:pt x="468" y="184"/>
                  </a:lnTo>
                  <a:lnTo>
                    <a:pt x="983" y="0"/>
                  </a:lnTo>
                </a:path>
              </a:pathLst>
            </a:custGeom>
            <a:noFill/>
            <a:ln w="25399" cap="rnd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lIns="209475" tIns="104737" rIns="209475" bIns="104737">
              <a:spAutoFit/>
            </a:bodyPr>
            <a:lstStyle/>
            <a:p>
              <a:endParaRPr lang="en-US"/>
            </a:p>
          </p:txBody>
        </p:sp>
        <p:sp>
          <p:nvSpPr>
            <p:cNvPr id="46093" name="Freeform 16"/>
            <p:cNvSpPr>
              <a:spLocks/>
            </p:cNvSpPr>
            <p:nvPr/>
          </p:nvSpPr>
          <p:spPr bwMode="auto">
            <a:xfrm>
              <a:off x="3696" y="1918"/>
              <a:ext cx="1149" cy="242"/>
            </a:xfrm>
            <a:custGeom>
              <a:avLst/>
              <a:gdLst>
                <a:gd name="T0" fmla="*/ 0 w 984"/>
                <a:gd name="T1" fmla="*/ 259 h 225"/>
                <a:gd name="T2" fmla="*/ 680 w 984"/>
                <a:gd name="T3" fmla="*/ 113 h 225"/>
                <a:gd name="T4" fmla="*/ 638 w 984"/>
                <a:gd name="T5" fmla="*/ 213 h 225"/>
                <a:gd name="T6" fmla="*/ 1341 w 984"/>
                <a:gd name="T7" fmla="*/ 0 h 2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84"/>
                <a:gd name="T13" fmla="*/ 0 h 225"/>
                <a:gd name="T14" fmla="*/ 984 w 984"/>
                <a:gd name="T15" fmla="*/ 225 h 2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84" h="225">
                  <a:moveTo>
                    <a:pt x="0" y="224"/>
                  </a:moveTo>
                  <a:lnTo>
                    <a:pt x="498" y="98"/>
                  </a:lnTo>
                  <a:lnTo>
                    <a:pt x="468" y="184"/>
                  </a:lnTo>
                  <a:lnTo>
                    <a:pt x="983" y="0"/>
                  </a:lnTo>
                </a:path>
              </a:pathLst>
            </a:custGeom>
            <a:noFill/>
            <a:ln w="25399" cap="rnd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lIns="209475" tIns="104737" rIns="209475" bIns="104737">
              <a:spAutoFit/>
            </a:bodyPr>
            <a:lstStyle/>
            <a:p>
              <a:endParaRPr lang="en-US"/>
            </a:p>
          </p:txBody>
        </p:sp>
        <p:sp>
          <p:nvSpPr>
            <p:cNvPr id="46094" name="Freeform 17"/>
            <p:cNvSpPr>
              <a:spLocks/>
            </p:cNvSpPr>
            <p:nvPr/>
          </p:nvSpPr>
          <p:spPr bwMode="auto">
            <a:xfrm>
              <a:off x="1837" y="2205"/>
              <a:ext cx="1315" cy="318"/>
            </a:xfrm>
            <a:custGeom>
              <a:avLst/>
              <a:gdLst>
                <a:gd name="T0" fmla="*/ 0 w 1111"/>
                <a:gd name="T1" fmla="*/ 367 h 275"/>
                <a:gd name="T2" fmla="*/ 779 w 1111"/>
                <a:gd name="T3" fmla="*/ 104 h 275"/>
                <a:gd name="T4" fmla="*/ 720 w 1111"/>
                <a:gd name="T5" fmla="*/ 216 h 275"/>
                <a:gd name="T6" fmla="*/ 1555 w 1111"/>
                <a:gd name="T7" fmla="*/ 0 h 2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11"/>
                <a:gd name="T13" fmla="*/ 0 h 275"/>
                <a:gd name="T14" fmla="*/ 1111 w 1111"/>
                <a:gd name="T15" fmla="*/ 275 h 2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11" h="275">
                  <a:moveTo>
                    <a:pt x="0" y="274"/>
                  </a:moveTo>
                  <a:lnTo>
                    <a:pt x="556" y="78"/>
                  </a:lnTo>
                  <a:lnTo>
                    <a:pt x="514" y="162"/>
                  </a:lnTo>
                  <a:lnTo>
                    <a:pt x="1110" y="0"/>
                  </a:lnTo>
                </a:path>
              </a:pathLst>
            </a:custGeom>
            <a:noFill/>
            <a:ln w="25399" cap="rnd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lIns="209475" tIns="104737" rIns="209475" bIns="104737">
              <a:spAutoFit/>
            </a:bodyPr>
            <a:lstStyle/>
            <a:p>
              <a:endParaRPr lang="en-US"/>
            </a:p>
          </p:txBody>
        </p:sp>
        <p:sp>
          <p:nvSpPr>
            <p:cNvPr id="46095" name="Freeform 18"/>
            <p:cNvSpPr>
              <a:spLocks/>
            </p:cNvSpPr>
            <p:nvPr/>
          </p:nvSpPr>
          <p:spPr bwMode="auto">
            <a:xfrm>
              <a:off x="1837" y="2614"/>
              <a:ext cx="1315" cy="362"/>
            </a:xfrm>
            <a:custGeom>
              <a:avLst/>
              <a:gdLst>
                <a:gd name="T0" fmla="*/ 0 w 1134"/>
                <a:gd name="T1" fmla="*/ 0 h 284"/>
                <a:gd name="T2" fmla="*/ 756 w 1134"/>
                <a:gd name="T3" fmla="*/ 249 h 284"/>
                <a:gd name="T4" fmla="*/ 717 w 1134"/>
                <a:gd name="T5" fmla="*/ 102 h 284"/>
                <a:gd name="T6" fmla="*/ 1524 w 1134"/>
                <a:gd name="T7" fmla="*/ 460 h 2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34"/>
                <a:gd name="T13" fmla="*/ 0 h 284"/>
                <a:gd name="T14" fmla="*/ 1134 w 1134"/>
                <a:gd name="T15" fmla="*/ 284 h 2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34" h="284">
                  <a:moveTo>
                    <a:pt x="0" y="0"/>
                  </a:moveTo>
                  <a:lnTo>
                    <a:pt x="562" y="153"/>
                  </a:lnTo>
                  <a:lnTo>
                    <a:pt x="533" y="63"/>
                  </a:lnTo>
                  <a:lnTo>
                    <a:pt x="1133" y="283"/>
                  </a:lnTo>
                </a:path>
              </a:pathLst>
            </a:custGeom>
            <a:noFill/>
            <a:ln w="25399" cap="rnd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lIns="209475" tIns="104737" rIns="209475" bIns="104737">
              <a:spAutoFit/>
            </a:bodyPr>
            <a:lstStyle/>
            <a:p>
              <a:endParaRPr lang="en-US"/>
            </a:p>
          </p:txBody>
        </p:sp>
        <p:sp>
          <p:nvSpPr>
            <p:cNvPr id="46096" name="Rectangle 19"/>
            <p:cNvSpPr>
              <a:spLocks noChangeArrowheads="1"/>
            </p:cNvSpPr>
            <p:nvPr/>
          </p:nvSpPr>
          <p:spPr bwMode="auto">
            <a:xfrm>
              <a:off x="2139" y="2845"/>
              <a:ext cx="964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09475" tIns="104737" rIns="209475" bIns="104737">
              <a:spAutoFit/>
            </a:bodyPr>
            <a:lstStyle/>
            <a:p>
              <a:pPr defTabSz="1028700"/>
              <a:r>
                <a:rPr lang="en-GB" sz="2000" b="0">
                  <a:latin typeface="Verdana" pitchFamily="34" charset="0"/>
                </a:rPr>
                <a:t>Cost = 8</a:t>
              </a:r>
            </a:p>
          </p:txBody>
        </p:sp>
        <p:sp>
          <p:nvSpPr>
            <p:cNvPr id="46097" name="Rectangle 21"/>
            <p:cNvSpPr>
              <a:spLocks noChangeArrowheads="1"/>
            </p:cNvSpPr>
            <p:nvPr/>
          </p:nvSpPr>
          <p:spPr bwMode="auto">
            <a:xfrm>
              <a:off x="3379" y="3612"/>
              <a:ext cx="1203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defTabSz="790575"/>
              <a:r>
                <a:rPr lang="en-GB" b="0">
                  <a:latin typeface="Verdana" pitchFamily="34" charset="0"/>
                </a:rPr>
                <a:t>Route sélectionné</a:t>
              </a:r>
            </a:p>
          </p:txBody>
        </p:sp>
        <p:pic>
          <p:nvPicPr>
            <p:cNvPr id="46098" name="Picture 2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51" y="2795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46099" name="Text Box 23"/>
            <p:cNvSpPr txBox="1">
              <a:spLocks noChangeArrowheads="1"/>
            </p:cNvSpPr>
            <p:nvPr/>
          </p:nvSpPr>
          <p:spPr bwMode="auto">
            <a:xfrm>
              <a:off x="3334" y="2924"/>
              <a:ext cx="308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solidFill>
                    <a:schemeClr val="bg1"/>
                  </a:solidFill>
                  <a:latin typeface="Verdana" pitchFamily="34" charset="0"/>
                </a:rPr>
                <a:t>R3</a:t>
              </a:r>
              <a:endParaRPr lang="en-GB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46100" name="Picture 2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46" y="2387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46101" name="Text Box 25"/>
            <p:cNvSpPr txBox="1">
              <a:spLocks noChangeArrowheads="1"/>
            </p:cNvSpPr>
            <p:nvPr/>
          </p:nvSpPr>
          <p:spPr bwMode="auto">
            <a:xfrm>
              <a:off x="1429" y="2516"/>
              <a:ext cx="308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solidFill>
                    <a:schemeClr val="bg1"/>
                  </a:solidFill>
                  <a:latin typeface="Verdana" pitchFamily="34" charset="0"/>
                </a:rPr>
                <a:t>R1</a:t>
              </a:r>
              <a:endParaRPr lang="en-GB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46102" name="Picture 2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05" y="2024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46103" name="Text Box 27"/>
            <p:cNvSpPr txBox="1">
              <a:spLocks noChangeArrowheads="1"/>
            </p:cNvSpPr>
            <p:nvPr/>
          </p:nvSpPr>
          <p:spPr bwMode="auto">
            <a:xfrm>
              <a:off x="3288" y="2153"/>
              <a:ext cx="308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solidFill>
                    <a:schemeClr val="bg1"/>
                  </a:solidFill>
                  <a:latin typeface="Verdana" pitchFamily="34" charset="0"/>
                </a:rPr>
                <a:t>R2</a:t>
              </a:r>
              <a:endParaRPr lang="en-GB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32831" name="Rectangle 31"/>
            <p:cNvSpPr>
              <a:spLocks noChangeArrowheads="1"/>
            </p:cNvSpPr>
            <p:nvPr/>
          </p:nvSpPr>
          <p:spPr bwMode="auto">
            <a:xfrm>
              <a:off x="528" y="3360"/>
              <a:ext cx="2352" cy="701"/>
            </a:xfrm>
            <a:prstGeom prst="rect">
              <a:avLst/>
            </a:prstGeom>
            <a:solidFill>
              <a:srgbClr val="C0C0C0"/>
            </a:solidFill>
            <a:ln w="12700">
              <a:noFill/>
              <a:miter lim="800000"/>
              <a:headEnd/>
              <a:tailEnd/>
            </a:ln>
            <a:effectLst>
              <a:outerShdw blurRad="63500" dist="38099" dir="2700000" algn="ctr" rotWithShape="0">
                <a:schemeClr val="tx1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46105" name="Rectangle 32"/>
            <p:cNvSpPr>
              <a:spLocks noChangeArrowheads="1"/>
            </p:cNvSpPr>
            <p:nvPr/>
          </p:nvSpPr>
          <p:spPr bwMode="auto">
            <a:xfrm>
              <a:off x="327" y="3472"/>
              <a:ext cx="1110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     Réseau	</a:t>
              </a:r>
            </a:p>
            <a:p>
              <a:pPr algn="ctr" defTabSz="790575"/>
              <a:r>
                <a:rPr lang="en-GB" b="0">
                  <a:latin typeface="Verdana" pitchFamily="34" charset="0"/>
                </a:rPr>
                <a:t>N1</a:t>
              </a:r>
            </a:p>
            <a:p>
              <a:pPr algn="ctr" defTabSz="790575"/>
              <a:r>
                <a:rPr lang="en-GB" b="0">
                  <a:latin typeface="Verdana" pitchFamily="34" charset="0"/>
                </a:rPr>
                <a:t>N1</a:t>
              </a:r>
            </a:p>
          </p:txBody>
        </p:sp>
        <p:sp>
          <p:nvSpPr>
            <p:cNvPr id="46106" name="Rectangle 33"/>
            <p:cNvSpPr>
              <a:spLocks noChangeArrowheads="1"/>
            </p:cNvSpPr>
            <p:nvPr/>
          </p:nvSpPr>
          <p:spPr bwMode="auto">
            <a:xfrm>
              <a:off x="1324" y="3472"/>
              <a:ext cx="606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Type 1</a:t>
              </a:r>
            </a:p>
            <a:p>
              <a:pPr algn="ctr" defTabSz="790575"/>
              <a:r>
                <a:rPr lang="en-GB" b="0">
                  <a:latin typeface="Verdana" pitchFamily="34" charset="0"/>
                </a:rPr>
                <a:t>1</a:t>
              </a:r>
            </a:p>
            <a:p>
              <a:pPr algn="ctr" defTabSz="790575"/>
              <a:r>
                <a:rPr lang="en-GB" b="0">
                  <a:latin typeface="Verdana" pitchFamily="34" charset="0"/>
                </a:rPr>
                <a:t>2</a:t>
              </a:r>
            </a:p>
          </p:txBody>
        </p:sp>
        <p:sp>
          <p:nvSpPr>
            <p:cNvPr id="2" name="Rectangle 34"/>
            <p:cNvSpPr>
              <a:spLocks noChangeArrowheads="1"/>
            </p:cNvSpPr>
            <p:nvPr/>
          </p:nvSpPr>
          <p:spPr bwMode="auto">
            <a:xfrm>
              <a:off x="2037" y="3465"/>
              <a:ext cx="785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Next Hop</a:t>
              </a:r>
            </a:p>
            <a:p>
              <a:pPr algn="ctr" defTabSz="790575"/>
              <a:r>
                <a:rPr lang="en-GB" b="0">
                  <a:latin typeface="Verdana" pitchFamily="34" charset="0"/>
                </a:rPr>
                <a:t>R2</a:t>
              </a:r>
            </a:p>
            <a:p>
              <a:pPr algn="ctr" defTabSz="790575"/>
              <a:r>
                <a:rPr lang="en-GB" b="0">
                  <a:latin typeface="Verdana" pitchFamily="34" charset="0"/>
                </a:rPr>
                <a:t>R3</a:t>
              </a:r>
            </a:p>
          </p:txBody>
        </p:sp>
        <p:sp>
          <p:nvSpPr>
            <p:cNvPr id="46108" name="Line 20"/>
            <p:cNvSpPr>
              <a:spLocks noChangeShapeType="1"/>
            </p:cNvSpPr>
            <p:nvPr/>
          </p:nvSpPr>
          <p:spPr bwMode="auto">
            <a:xfrm flipV="1">
              <a:off x="2613" y="3743"/>
              <a:ext cx="685" cy="2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 type="stealth" w="med" len="lg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Topologie/Link State Database</a:t>
            </a:r>
          </a:p>
        </p:txBody>
      </p:sp>
      <p:sp>
        <p:nvSpPr>
          <p:cNvPr id="48131" name="Rectangle 6"/>
          <p:cNvSpPr>
            <a:spLocks noGrp="1" noChangeArrowheads="1"/>
          </p:cNvSpPr>
          <p:nvPr>
            <p:ph idx="1"/>
          </p:nvPr>
        </p:nvSpPr>
        <p:spPr>
          <a:xfrm>
            <a:off x="655638" y="1781175"/>
            <a:ext cx="7940675" cy="46958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dirty="0" smtClean="0"/>
              <a:t>Un </a:t>
            </a:r>
            <a:r>
              <a:rPr lang="en-GB" sz="2400" dirty="0" err="1" smtClean="0"/>
              <a:t>routeur</a:t>
            </a:r>
            <a:r>
              <a:rPr lang="en-GB" sz="2400" dirty="0" smtClean="0"/>
              <a:t> dispose </a:t>
            </a:r>
            <a:r>
              <a:rPr lang="en-GB" sz="2400" dirty="0" err="1" smtClean="0"/>
              <a:t>d'une</a:t>
            </a:r>
            <a:r>
              <a:rPr lang="en-GB" sz="2400" dirty="0" smtClean="0"/>
              <a:t> base de </a:t>
            </a:r>
            <a:r>
              <a:rPr lang="en-GB" sz="2400" dirty="0" err="1" smtClean="0"/>
              <a:t>données</a:t>
            </a:r>
            <a:r>
              <a:rPr lang="en-GB" sz="2400" dirty="0" smtClean="0"/>
              <a:t> LS distinct pour </a:t>
            </a:r>
            <a:r>
              <a:rPr lang="en-GB" sz="2400" dirty="0" err="1" smtClean="0"/>
              <a:t>chaque</a:t>
            </a:r>
            <a:r>
              <a:rPr lang="en-GB" sz="2400" dirty="0" smtClean="0"/>
              <a:t> zone </a:t>
            </a:r>
            <a:r>
              <a:rPr lang="en-GB" sz="2400" dirty="0" err="1" smtClean="0"/>
              <a:t>à</a:t>
            </a:r>
            <a:r>
              <a:rPr lang="en-GB" sz="2400" dirty="0" smtClean="0"/>
              <a:t> </a:t>
            </a:r>
            <a:r>
              <a:rPr lang="en-GB" sz="2400" dirty="0" err="1" smtClean="0"/>
              <a:t>laquelle</a:t>
            </a:r>
            <a:r>
              <a:rPr lang="en-GB" sz="2400" dirty="0" smtClean="0"/>
              <a:t> </a:t>
            </a:r>
            <a:r>
              <a:rPr lang="en-GB" sz="2400" dirty="0" err="1" smtClean="0"/>
              <a:t>il</a:t>
            </a:r>
            <a:r>
              <a:rPr lang="en-GB" sz="2400" dirty="0" smtClean="0"/>
              <a:t> </a:t>
            </a:r>
            <a:r>
              <a:rPr lang="en-GB" sz="2400" dirty="0" err="1" smtClean="0"/>
              <a:t>appartient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400" dirty="0" err="1" smtClean="0"/>
              <a:t>Tous</a:t>
            </a:r>
            <a:r>
              <a:rPr lang="en-GB" sz="2400" dirty="0" smtClean="0"/>
              <a:t> les </a:t>
            </a:r>
            <a:r>
              <a:rPr lang="en-GB" sz="2400" dirty="0" err="1" smtClean="0"/>
              <a:t>routeurs</a:t>
            </a:r>
            <a:r>
              <a:rPr lang="en-GB" sz="2400" dirty="0" smtClean="0"/>
              <a:t> </a:t>
            </a:r>
            <a:r>
              <a:rPr lang="en-GB" sz="2400" dirty="0" err="1" smtClean="0"/>
              <a:t>appartenant</a:t>
            </a:r>
            <a:r>
              <a:rPr lang="en-GB" sz="2400" dirty="0" smtClean="0"/>
              <a:t> </a:t>
            </a:r>
            <a:r>
              <a:rPr lang="en-GB" sz="2400" dirty="0" err="1" smtClean="0"/>
              <a:t>à</a:t>
            </a:r>
            <a:r>
              <a:rPr lang="en-GB" sz="2400" dirty="0" smtClean="0"/>
              <a:t> la </a:t>
            </a:r>
            <a:r>
              <a:rPr lang="en-GB" sz="2400" dirty="0" err="1" smtClean="0"/>
              <a:t>même</a:t>
            </a:r>
            <a:r>
              <a:rPr lang="en-GB" sz="2400" dirty="0" smtClean="0"/>
              <a:t> zone </a:t>
            </a:r>
            <a:r>
              <a:rPr lang="en-GB" sz="2400" dirty="0" err="1" smtClean="0"/>
              <a:t>ont</a:t>
            </a:r>
            <a:r>
              <a:rPr lang="en-GB" sz="2400" dirty="0" smtClean="0"/>
              <a:t> </a:t>
            </a:r>
            <a:r>
              <a:rPr lang="en-GB" sz="2400" dirty="0" err="1" smtClean="0"/>
              <a:t>une</a:t>
            </a:r>
            <a:r>
              <a:rPr lang="en-GB" sz="2400" dirty="0" smtClean="0"/>
              <a:t> base de </a:t>
            </a:r>
            <a:r>
              <a:rPr lang="en-GB" sz="2400" dirty="0" err="1" smtClean="0"/>
              <a:t>données</a:t>
            </a:r>
            <a:r>
              <a:rPr lang="en-GB" sz="2400" dirty="0" smtClean="0"/>
              <a:t> </a:t>
            </a:r>
            <a:r>
              <a:rPr lang="en-GB" sz="2400" dirty="0" err="1" smtClean="0"/>
              <a:t>identique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400" dirty="0" smtClean="0"/>
              <a:t>Le </a:t>
            </a:r>
            <a:r>
              <a:rPr lang="en-GB" sz="2400" dirty="0" err="1" smtClean="0"/>
              <a:t>calcul</a:t>
            </a:r>
            <a:r>
              <a:rPr lang="en-GB" sz="2400" dirty="0" smtClean="0"/>
              <a:t> SPF </a:t>
            </a:r>
            <a:r>
              <a:rPr lang="en-GB" sz="2400" dirty="0" err="1" smtClean="0"/>
              <a:t>est</a:t>
            </a:r>
            <a:r>
              <a:rPr lang="en-GB" sz="2400" dirty="0" smtClean="0"/>
              <a:t> </a:t>
            </a:r>
            <a:r>
              <a:rPr lang="en-GB" sz="2400" dirty="0" err="1" smtClean="0"/>
              <a:t>effectué</a:t>
            </a:r>
            <a:r>
              <a:rPr lang="en-GB" sz="2400" dirty="0" smtClean="0"/>
              <a:t> </a:t>
            </a:r>
            <a:r>
              <a:rPr lang="en-GB" sz="2400" dirty="0" err="1" smtClean="0"/>
              <a:t>séparément</a:t>
            </a:r>
            <a:r>
              <a:rPr lang="en-GB" sz="2400" dirty="0" smtClean="0"/>
              <a:t> pour </a:t>
            </a:r>
            <a:r>
              <a:rPr lang="en-GB" sz="2400" dirty="0" err="1" smtClean="0"/>
              <a:t>chaque</a:t>
            </a:r>
            <a:r>
              <a:rPr lang="en-GB" sz="2400" dirty="0" smtClean="0"/>
              <a:t> zone</a:t>
            </a:r>
          </a:p>
          <a:p>
            <a:pPr>
              <a:lnSpc>
                <a:spcPct val="90000"/>
              </a:lnSpc>
            </a:pPr>
            <a:r>
              <a:rPr lang="en-GB" sz="2400" dirty="0" err="1" smtClean="0"/>
              <a:t>L’inondation</a:t>
            </a:r>
            <a:r>
              <a:rPr lang="en-GB" sz="2400" dirty="0" smtClean="0"/>
              <a:t> LSA </a:t>
            </a:r>
            <a:r>
              <a:rPr lang="en-GB" sz="2400" dirty="0" err="1" smtClean="0"/>
              <a:t>est</a:t>
            </a:r>
            <a:r>
              <a:rPr lang="en-GB" sz="2400" dirty="0" smtClean="0"/>
              <a:t> </a:t>
            </a:r>
            <a:r>
              <a:rPr lang="en-GB" sz="2400" dirty="0" err="1" smtClean="0"/>
              <a:t>délimitée</a:t>
            </a:r>
            <a:r>
              <a:rPr lang="en-GB" sz="2400" dirty="0" smtClean="0"/>
              <a:t> par zone</a:t>
            </a:r>
          </a:p>
          <a:p>
            <a:pPr>
              <a:lnSpc>
                <a:spcPct val="90000"/>
              </a:lnSpc>
            </a:pPr>
            <a:r>
              <a:rPr lang="en-GB" sz="2400" dirty="0" smtClean="0"/>
              <a:t>Recommendation:</a:t>
            </a:r>
          </a:p>
          <a:p>
            <a:pPr lvl="1">
              <a:lnSpc>
                <a:spcPct val="90000"/>
              </a:lnSpc>
            </a:pPr>
            <a:r>
              <a:rPr lang="en-GB" sz="2000" dirty="0" smtClean="0">
                <a:solidFill>
                  <a:srgbClr val="FF0000"/>
                </a:solidFill>
              </a:rPr>
              <a:t>Limiter le </a:t>
            </a:r>
            <a:r>
              <a:rPr lang="en-GB" sz="2000" dirty="0" err="1" smtClean="0">
                <a:solidFill>
                  <a:srgbClr val="FF0000"/>
                </a:solidFill>
              </a:rPr>
              <a:t>nombre</a:t>
            </a:r>
            <a:r>
              <a:rPr lang="en-GB" sz="2000" dirty="0" smtClean="0">
                <a:solidFill>
                  <a:srgbClr val="FF0000"/>
                </a:solidFill>
              </a:rPr>
              <a:t> de zones </a:t>
            </a:r>
            <a:r>
              <a:rPr lang="en-GB" sz="2000" dirty="0" err="1" smtClean="0">
                <a:solidFill>
                  <a:srgbClr val="FF0000"/>
                </a:solidFill>
              </a:rPr>
              <a:t>qu'un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</a:rPr>
              <a:t>routeur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</a:rPr>
              <a:t>participe</a:t>
            </a:r>
            <a:r>
              <a:rPr lang="en-GB" sz="2000" dirty="0" smtClean="0">
                <a:solidFill>
                  <a:srgbClr val="FF0000"/>
                </a:solidFill>
              </a:rPr>
              <a:t>!</a:t>
            </a:r>
          </a:p>
          <a:p>
            <a:pPr lvl="1">
              <a:lnSpc>
                <a:spcPct val="90000"/>
              </a:lnSpc>
            </a:pPr>
            <a:r>
              <a:rPr lang="en-GB" sz="2000" dirty="0" smtClean="0">
                <a:solidFill>
                  <a:srgbClr val="FF0000"/>
                </a:solidFill>
              </a:rPr>
              <a:t>1 </a:t>
            </a:r>
            <a:r>
              <a:rPr lang="en-GB" sz="2000" dirty="0" err="1" smtClean="0">
                <a:solidFill>
                  <a:srgbClr val="FF0000"/>
                </a:solidFill>
              </a:rPr>
              <a:t>à</a:t>
            </a:r>
            <a:r>
              <a:rPr lang="en-GB" sz="2000" dirty="0" smtClean="0">
                <a:solidFill>
                  <a:srgbClr val="FF0000"/>
                </a:solidFill>
              </a:rPr>
              <a:t> 3 </a:t>
            </a:r>
            <a:r>
              <a:rPr lang="en-GB" sz="2000" dirty="0" err="1" smtClean="0">
                <a:solidFill>
                  <a:srgbClr val="FF0000"/>
                </a:solidFill>
              </a:rPr>
              <a:t>est</a:t>
            </a:r>
            <a:r>
              <a:rPr lang="en-GB" sz="2000" dirty="0" smtClean="0">
                <a:solidFill>
                  <a:srgbClr val="FF0000"/>
                </a:solidFill>
              </a:rPr>
              <a:t> bon (conception ISP </a:t>
            </a:r>
            <a:r>
              <a:rPr lang="en-GB" sz="2000" dirty="0" err="1" smtClean="0">
                <a:solidFill>
                  <a:srgbClr val="FF0000"/>
                </a:solidFill>
              </a:rPr>
              <a:t>typique</a:t>
            </a:r>
            <a:r>
              <a:rPr lang="en-GB" sz="2000" dirty="0" smtClean="0">
                <a:solidFill>
                  <a:srgbClr val="FF0000"/>
                </a:solidFill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GB" sz="2000" dirty="0" smtClean="0">
                <a:solidFill>
                  <a:srgbClr val="FF0000"/>
                </a:solidFill>
              </a:rPr>
              <a:t>&gt;3 </a:t>
            </a:r>
            <a:r>
              <a:rPr lang="en-GB" sz="2000" dirty="0" err="1" smtClean="0">
                <a:solidFill>
                  <a:srgbClr val="FF0000"/>
                </a:solidFill>
              </a:rPr>
              <a:t>peut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</a:rPr>
              <a:t>surcharger</a:t>
            </a:r>
            <a:r>
              <a:rPr lang="en-GB" sz="2000" dirty="0" smtClean="0">
                <a:solidFill>
                  <a:srgbClr val="FF0000"/>
                </a:solidFill>
              </a:rPr>
              <a:t> le CPU en </a:t>
            </a:r>
            <a:r>
              <a:rPr lang="en-GB" sz="2000" dirty="0" err="1" smtClean="0">
                <a:solidFill>
                  <a:srgbClr val="FF0000"/>
                </a:solidFill>
              </a:rPr>
              <a:t>fonction</a:t>
            </a:r>
            <a:r>
              <a:rPr lang="en-GB" sz="2000" dirty="0" smtClean="0">
                <a:solidFill>
                  <a:srgbClr val="FF0000"/>
                </a:solidFill>
              </a:rPr>
              <a:t> de la </a:t>
            </a:r>
            <a:r>
              <a:rPr lang="en-GB" sz="2000" dirty="0" err="1" smtClean="0">
                <a:solidFill>
                  <a:srgbClr val="FF0000"/>
                </a:solidFill>
              </a:rPr>
              <a:t>complexité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smtClean="0">
                <a:solidFill>
                  <a:srgbClr val="FF0000"/>
                </a:solidFill>
              </a:rPr>
              <a:t>de la </a:t>
            </a:r>
            <a:r>
              <a:rPr lang="en-GB" sz="2000" dirty="0" err="1" smtClean="0">
                <a:solidFill>
                  <a:srgbClr val="FF0000"/>
                </a:solidFill>
              </a:rPr>
              <a:t>topologie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smtClean="0">
                <a:solidFill>
                  <a:srgbClr val="FF0000"/>
                </a:solidFill>
              </a:rPr>
              <a:t>de la zone</a:t>
            </a:r>
            <a:endParaRPr lang="en-GB" sz="2000" dirty="0" smtClean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78B7-57D8-4AC0-9A22-4272A828E271}" type="slidenum">
              <a:rPr lang="en-US"/>
              <a:pPr/>
              <a:t>15</a:t>
            </a:fld>
            <a:endParaRPr lang="en-US"/>
          </a:p>
        </p:txBody>
      </p:sp>
      <p:sp>
        <p:nvSpPr>
          <p:cNvPr id="48133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Le protocole Hello</a:t>
            </a:r>
          </a:p>
        </p:txBody>
      </p:sp>
      <p:sp>
        <p:nvSpPr>
          <p:cNvPr id="50179" name="Rectangle 37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191000" cy="4530725"/>
          </a:xfrm>
        </p:spPr>
        <p:txBody>
          <a:bodyPr/>
          <a:lstStyle/>
          <a:p>
            <a:r>
              <a:rPr lang="en-GB" sz="2400" dirty="0" err="1" smtClean="0"/>
              <a:t>Responsable</a:t>
            </a:r>
            <a:r>
              <a:rPr lang="en-GB" sz="2400" dirty="0" smtClean="0"/>
              <a:t> de </a:t>
            </a:r>
            <a:r>
              <a:rPr lang="en-GB" sz="2400" dirty="0" err="1" smtClean="0"/>
              <a:t>l'établissement</a:t>
            </a:r>
            <a:r>
              <a:rPr lang="en-GB" sz="2400" dirty="0" smtClean="0"/>
              <a:t> et </a:t>
            </a:r>
            <a:r>
              <a:rPr lang="en-GB" sz="2400" dirty="0" err="1" smtClean="0"/>
              <a:t>du</a:t>
            </a:r>
            <a:r>
              <a:rPr lang="en-GB" sz="2400" dirty="0" smtClean="0"/>
              <a:t> </a:t>
            </a:r>
            <a:r>
              <a:rPr lang="en-GB" sz="2400" dirty="0" err="1" smtClean="0"/>
              <a:t>maintien</a:t>
            </a:r>
            <a:r>
              <a:rPr lang="en-GB" sz="2400" dirty="0" smtClean="0"/>
              <a:t> des relations de </a:t>
            </a:r>
            <a:r>
              <a:rPr lang="en-GB" sz="2400" dirty="0" err="1" smtClean="0"/>
              <a:t>voisinage</a:t>
            </a:r>
            <a:endParaRPr lang="en-GB" sz="2400" dirty="0" smtClean="0"/>
          </a:p>
          <a:p>
            <a:r>
              <a:rPr lang="en-GB" sz="2400" dirty="0" err="1" smtClean="0"/>
              <a:t>Élit</a:t>
            </a:r>
            <a:r>
              <a:rPr lang="en-GB" sz="2400" dirty="0" smtClean="0"/>
              <a:t> </a:t>
            </a:r>
            <a:r>
              <a:rPr lang="en-GB" sz="2400" dirty="0" smtClean="0"/>
              <a:t>un </a:t>
            </a:r>
            <a:r>
              <a:rPr lang="en-GB" sz="2400" dirty="0" err="1" smtClean="0"/>
              <a:t>routeur</a:t>
            </a:r>
            <a:r>
              <a:rPr lang="en-GB" sz="2400" dirty="0" smtClean="0"/>
              <a:t> </a:t>
            </a:r>
            <a:r>
              <a:rPr lang="en-GB" sz="2400" dirty="0" err="1" smtClean="0"/>
              <a:t>désigné</a:t>
            </a:r>
            <a:r>
              <a:rPr lang="en-GB" sz="2400" dirty="0" smtClean="0"/>
              <a:t> </a:t>
            </a:r>
            <a:r>
              <a:rPr lang="en-GB" sz="2400" dirty="0" err="1" smtClean="0"/>
              <a:t>sur</a:t>
            </a:r>
            <a:r>
              <a:rPr lang="en-GB" sz="2400" dirty="0" smtClean="0"/>
              <a:t> des </a:t>
            </a:r>
            <a:r>
              <a:rPr lang="en-GB" sz="2400" dirty="0" err="1" smtClean="0"/>
              <a:t>réseaux</a:t>
            </a:r>
            <a:r>
              <a:rPr lang="en-GB" sz="2400" dirty="0" smtClean="0"/>
              <a:t> </a:t>
            </a:r>
            <a:r>
              <a:rPr lang="en-GB" sz="2400" dirty="0" err="1" smtClean="0"/>
              <a:t>d'accès</a:t>
            </a:r>
            <a:r>
              <a:rPr lang="en-GB" sz="2400" dirty="0" smtClean="0"/>
              <a:t> multiple</a:t>
            </a:r>
          </a:p>
        </p:txBody>
      </p:sp>
      <p:sp>
        <p:nvSpPr>
          <p:cNvPr id="2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605EE-003A-4F91-A755-B85D8EE57CF1}" type="slidenum">
              <a:rPr lang="en-US"/>
              <a:pPr/>
              <a:t>16</a:t>
            </a:fld>
            <a:endParaRPr lang="en-US"/>
          </a:p>
        </p:txBody>
      </p:sp>
      <p:sp>
        <p:nvSpPr>
          <p:cNvPr id="50181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0182" name="Group 38"/>
          <p:cNvGrpSpPr>
            <a:grpSpLocks/>
          </p:cNvGrpSpPr>
          <p:nvPr/>
        </p:nvGrpSpPr>
        <p:grpSpPr bwMode="auto">
          <a:xfrm>
            <a:off x="4486275" y="1989138"/>
            <a:ext cx="4041775" cy="2527300"/>
            <a:chOff x="2826" y="1253"/>
            <a:chExt cx="2546" cy="1592"/>
          </a:xfrm>
        </p:grpSpPr>
        <p:sp>
          <p:nvSpPr>
            <p:cNvPr id="50183" name="Line 39"/>
            <p:cNvSpPr>
              <a:spLocks noChangeShapeType="1"/>
            </p:cNvSpPr>
            <p:nvPr/>
          </p:nvSpPr>
          <p:spPr bwMode="auto">
            <a:xfrm flipV="1">
              <a:off x="3397" y="2119"/>
              <a:ext cx="441" cy="497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4" name="Rectangle 40"/>
            <p:cNvSpPr>
              <a:spLocks noChangeArrowheads="1"/>
            </p:cNvSpPr>
            <p:nvPr/>
          </p:nvSpPr>
          <p:spPr bwMode="auto">
            <a:xfrm>
              <a:off x="4277" y="1494"/>
              <a:ext cx="368" cy="223"/>
            </a:xfrm>
            <a:prstGeom prst="rect">
              <a:avLst/>
            </a:prstGeom>
            <a:solidFill>
              <a:schemeClr val="folHlink"/>
            </a:solidFill>
            <a:ln w="12699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50185" name="Rectangle 41"/>
            <p:cNvSpPr>
              <a:spLocks noChangeArrowheads="1"/>
            </p:cNvSpPr>
            <p:nvPr/>
          </p:nvSpPr>
          <p:spPr bwMode="auto">
            <a:xfrm>
              <a:off x="4241" y="1498"/>
              <a:ext cx="43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sz="1600" b="0">
                  <a:solidFill>
                    <a:schemeClr val="bg1"/>
                  </a:solidFill>
                  <a:latin typeface="Verdana" pitchFamily="34" charset="0"/>
                </a:rPr>
                <a:t>Hello</a:t>
              </a:r>
            </a:p>
          </p:txBody>
        </p:sp>
        <p:sp>
          <p:nvSpPr>
            <p:cNvPr id="50186" name="Line 42"/>
            <p:cNvSpPr>
              <a:spLocks noChangeShapeType="1"/>
            </p:cNvSpPr>
            <p:nvPr/>
          </p:nvSpPr>
          <p:spPr bwMode="auto">
            <a:xfrm flipV="1">
              <a:off x="3216" y="2160"/>
              <a:ext cx="285" cy="320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7" name="Rectangle 43"/>
            <p:cNvSpPr>
              <a:spLocks noChangeArrowheads="1"/>
            </p:cNvSpPr>
            <p:nvPr/>
          </p:nvSpPr>
          <p:spPr bwMode="auto">
            <a:xfrm>
              <a:off x="4967" y="2271"/>
              <a:ext cx="370" cy="223"/>
            </a:xfrm>
            <a:prstGeom prst="rect">
              <a:avLst/>
            </a:prstGeom>
            <a:solidFill>
              <a:schemeClr val="folHlink"/>
            </a:solidFill>
            <a:ln w="12699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50188" name="Rectangle 44"/>
            <p:cNvSpPr>
              <a:spLocks noChangeArrowheads="1"/>
            </p:cNvSpPr>
            <p:nvPr/>
          </p:nvSpPr>
          <p:spPr bwMode="auto">
            <a:xfrm>
              <a:off x="4933" y="2275"/>
              <a:ext cx="43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sz="1600" b="0">
                  <a:solidFill>
                    <a:srgbClr val="FFFFFF"/>
                  </a:solidFill>
                  <a:latin typeface="Verdana" pitchFamily="34" charset="0"/>
                </a:rPr>
                <a:t>Hello</a:t>
              </a:r>
            </a:p>
          </p:txBody>
        </p:sp>
        <p:sp>
          <p:nvSpPr>
            <p:cNvPr id="50189" name="Line 45"/>
            <p:cNvSpPr>
              <a:spLocks noChangeShapeType="1"/>
            </p:cNvSpPr>
            <p:nvPr/>
          </p:nvSpPr>
          <p:spPr bwMode="auto">
            <a:xfrm flipH="1" flipV="1">
              <a:off x="4224" y="2112"/>
              <a:ext cx="549" cy="492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0" name="Line 46"/>
            <p:cNvSpPr>
              <a:spLocks noChangeShapeType="1"/>
            </p:cNvSpPr>
            <p:nvPr/>
          </p:nvSpPr>
          <p:spPr bwMode="auto">
            <a:xfrm flipV="1">
              <a:off x="3968" y="1503"/>
              <a:ext cx="0" cy="424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91" name="Rectangle 47"/>
            <p:cNvSpPr>
              <a:spLocks noChangeArrowheads="1"/>
            </p:cNvSpPr>
            <p:nvPr/>
          </p:nvSpPr>
          <p:spPr bwMode="auto">
            <a:xfrm>
              <a:off x="2880" y="2160"/>
              <a:ext cx="370" cy="224"/>
            </a:xfrm>
            <a:prstGeom prst="rect">
              <a:avLst/>
            </a:prstGeom>
            <a:solidFill>
              <a:schemeClr val="folHlink"/>
            </a:solidFill>
            <a:ln w="12699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50192" name="Rectangle 48"/>
            <p:cNvSpPr>
              <a:spLocks noChangeArrowheads="1"/>
            </p:cNvSpPr>
            <p:nvPr/>
          </p:nvSpPr>
          <p:spPr bwMode="auto">
            <a:xfrm>
              <a:off x="2826" y="2160"/>
              <a:ext cx="43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sz="1600" b="0">
                  <a:solidFill>
                    <a:srgbClr val="FFFFFF"/>
                  </a:solidFill>
                  <a:latin typeface="Verdana" pitchFamily="34" charset="0"/>
                </a:rPr>
                <a:t>Hello</a:t>
              </a:r>
            </a:p>
          </p:txBody>
        </p:sp>
        <p:sp>
          <p:nvSpPr>
            <p:cNvPr id="50193" name="Line 49"/>
            <p:cNvSpPr>
              <a:spLocks noChangeShapeType="1"/>
            </p:cNvSpPr>
            <p:nvPr/>
          </p:nvSpPr>
          <p:spPr bwMode="auto">
            <a:xfrm flipH="1" flipV="1">
              <a:off x="4560" y="2160"/>
              <a:ext cx="319" cy="318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94" name="Line 50"/>
            <p:cNvSpPr>
              <a:spLocks noChangeShapeType="1"/>
            </p:cNvSpPr>
            <p:nvPr/>
          </p:nvSpPr>
          <p:spPr bwMode="auto">
            <a:xfrm>
              <a:off x="4080" y="1536"/>
              <a:ext cx="3" cy="302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50195" name="Picture 51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14" y="2523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50196" name="Picture 5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604" y="1253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50197" name="Picture 53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421" y="2523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50198" name="Picture 54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552" y="1872"/>
              <a:ext cx="815" cy="3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Le Packet Hello</a:t>
            </a:r>
          </a:p>
        </p:txBody>
      </p:sp>
      <p:sp>
        <p:nvSpPr>
          <p:cNvPr id="52227" name="Rectangle 80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3822700" cy="4530725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GB" smtClean="0"/>
              <a:t>Contient:</a:t>
            </a:r>
          </a:p>
          <a:p>
            <a:pPr lvl="1">
              <a:lnSpc>
                <a:spcPct val="80000"/>
              </a:lnSpc>
            </a:pPr>
            <a:r>
              <a:rPr lang="en-GB" smtClean="0"/>
              <a:t>Priorité de routeur</a:t>
            </a:r>
          </a:p>
          <a:p>
            <a:pPr lvl="1">
              <a:lnSpc>
                <a:spcPct val="80000"/>
              </a:lnSpc>
            </a:pPr>
            <a:r>
              <a:rPr lang="en-GB" smtClean="0"/>
              <a:t>Intervalle Hello </a:t>
            </a:r>
          </a:p>
          <a:p>
            <a:pPr lvl="1">
              <a:lnSpc>
                <a:spcPct val="80000"/>
              </a:lnSpc>
            </a:pPr>
            <a:r>
              <a:rPr lang="en-GB" smtClean="0"/>
              <a:t>Intervalle Routeur d'inactivité (Router dead interval)</a:t>
            </a:r>
          </a:p>
          <a:p>
            <a:pPr lvl="1">
              <a:lnSpc>
                <a:spcPct val="80000"/>
              </a:lnSpc>
            </a:pPr>
            <a:r>
              <a:rPr lang="en-GB" smtClean="0"/>
              <a:t>Masque de réseau</a:t>
            </a:r>
          </a:p>
          <a:p>
            <a:pPr lvl="1">
              <a:lnSpc>
                <a:spcPct val="80000"/>
              </a:lnSpc>
            </a:pPr>
            <a:r>
              <a:rPr lang="en-GB" smtClean="0"/>
              <a:t>Liste des voisins</a:t>
            </a:r>
          </a:p>
          <a:p>
            <a:pPr lvl="1">
              <a:lnSpc>
                <a:spcPct val="80000"/>
              </a:lnSpc>
            </a:pPr>
            <a:r>
              <a:rPr lang="en-GB" smtClean="0"/>
              <a:t>DR et BDR</a:t>
            </a:r>
          </a:p>
          <a:p>
            <a:pPr lvl="1">
              <a:lnSpc>
                <a:spcPct val="80000"/>
              </a:lnSpc>
            </a:pPr>
            <a:r>
              <a:rPr lang="en-GB" smtClean="0"/>
              <a:t>Options: E-bit, MC-bit,… (see A.2 of RFC2328)</a:t>
            </a:r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28547-6FA2-4630-892C-6878D6D13B6C}" type="slidenum">
              <a:rPr lang="en-US"/>
              <a:pPr/>
              <a:t>17</a:t>
            </a:fld>
            <a:endParaRPr lang="en-US"/>
          </a:p>
        </p:txBody>
      </p:sp>
      <p:sp>
        <p:nvSpPr>
          <p:cNvPr id="52229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2230" name="Group 82"/>
          <p:cNvGrpSpPr>
            <a:grpSpLocks/>
          </p:cNvGrpSpPr>
          <p:nvPr/>
        </p:nvGrpSpPr>
        <p:grpSpPr bwMode="auto">
          <a:xfrm>
            <a:off x="4486275" y="1989138"/>
            <a:ext cx="4041775" cy="2527300"/>
            <a:chOff x="2826" y="1253"/>
            <a:chExt cx="2546" cy="1592"/>
          </a:xfrm>
        </p:grpSpPr>
        <p:sp>
          <p:nvSpPr>
            <p:cNvPr id="52231" name="Line 55"/>
            <p:cNvSpPr>
              <a:spLocks noChangeShapeType="1"/>
            </p:cNvSpPr>
            <p:nvPr/>
          </p:nvSpPr>
          <p:spPr bwMode="auto">
            <a:xfrm flipV="1">
              <a:off x="3397" y="2119"/>
              <a:ext cx="441" cy="497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5" name="Rectangle 63"/>
            <p:cNvSpPr>
              <a:spLocks noChangeArrowheads="1"/>
            </p:cNvSpPr>
            <p:nvPr/>
          </p:nvSpPr>
          <p:spPr bwMode="auto">
            <a:xfrm>
              <a:off x="4277" y="1494"/>
              <a:ext cx="368" cy="223"/>
            </a:xfrm>
            <a:prstGeom prst="rect">
              <a:avLst/>
            </a:prstGeom>
            <a:solidFill>
              <a:schemeClr val="folHlink"/>
            </a:solidFill>
            <a:ln w="12699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52233" name="Rectangle 64"/>
            <p:cNvSpPr>
              <a:spLocks noChangeArrowheads="1"/>
            </p:cNvSpPr>
            <p:nvPr/>
          </p:nvSpPr>
          <p:spPr bwMode="auto">
            <a:xfrm>
              <a:off x="4241" y="1498"/>
              <a:ext cx="43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sz="1600" b="0">
                  <a:solidFill>
                    <a:srgbClr val="FFFFFF"/>
                  </a:solidFill>
                  <a:latin typeface="Verdana" pitchFamily="34" charset="0"/>
                </a:rPr>
                <a:t>Hello</a:t>
              </a:r>
            </a:p>
          </p:txBody>
        </p:sp>
        <p:sp>
          <p:nvSpPr>
            <p:cNvPr id="52234" name="Line 65"/>
            <p:cNvSpPr>
              <a:spLocks noChangeShapeType="1"/>
            </p:cNvSpPr>
            <p:nvPr/>
          </p:nvSpPr>
          <p:spPr bwMode="auto">
            <a:xfrm flipV="1">
              <a:off x="3216" y="2160"/>
              <a:ext cx="285" cy="320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58" name="Rectangle 66"/>
            <p:cNvSpPr>
              <a:spLocks noChangeArrowheads="1"/>
            </p:cNvSpPr>
            <p:nvPr/>
          </p:nvSpPr>
          <p:spPr bwMode="auto">
            <a:xfrm>
              <a:off x="4967" y="2271"/>
              <a:ext cx="370" cy="223"/>
            </a:xfrm>
            <a:prstGeom prst="rect">
              <a:avLst/>
            </a:prstGeom>
            <a:solidFill>
              <a:schemeClr val="folHlink"/>
            </a:solidFill>
            <a:ln w="12699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52236" name="Rectangle 67"/>
            <p:cNvSpPr>
              <a:spLocks noChangeArrowheads="1"/>
            </p:cNvSpPr>
            <p:nvPr/>
          </p:nvSpPr>
          <p:spPr bwMode="auto">
            <a:xfrm>
              <a:off x="4933" y="2275"/>
              <a:ext cx="43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sz="1600" b="0">
                  <a:solidFill>
                    <a:srgbClr val="FFFFFF"/>
                  </a:solidFill>
                  <a:latin typeface="Verdana" pitchFamily="34" charset="0"/>
                </a:rPr>
                <a:t>Hello</a:t>
              </a:r>
            </a:p>
          </p:txBody>
        </p:sp>
        <p:sp>
          <p:nvSpPr>
            <p:cNvPr id="52237" name="Line 68"/>
            <p:cNvSpPr>
              <a:spLocks noChangeShapeType="1"/>
            </p:cNvSpPr>
            <p:nvPr/>
          </p:nvSpPr>
          <p:spPr bwMode="auto">
            <a:xfrm flipH="1" flipV="1">
              <a:off x="4224" y="2112"/>
              <a:ext cx="549" cy="492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38" name="Line 70"/>
            <p:cNvSpPr>
              <a:spLocks noChangeShapeType="1"/>
            </p:cNvSpPr>
            <p:nvPr/>
          </p:nvSpPr>
          <p:spPr bwMode="auto">
            <a:xfrm flipV="1">
              <a:off x="3968" y="1503"/>
              <a:ext cx="0" cy="424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063" name="Rectangle 71"/>
            <p:cNvSpPr>
              <a:spLocks noChangeArrowheads="1"/>
            </p:cNvSpPr>
            <p:nvPr/>
          </p:nvSpPr>
          <p:spPr bwMode="auto">
            <a:xfrm>
              <a:off x="2880" y="2160"/>
              <a:ext cx="370" cy="224"/>
            </a:xfrm>
            <a:prstGeom prst="rect">
              <a:avLst/>
            </a:prstGeom>
            <a:solidFill>
              <a:schemeClr val="folHlink"/>
            </a:solidFill>
            <a:ln w="12699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+mn-ea"/>
              </a:endParaRPr>
            </a:p>
          </p:txBody>
        </p:sp>
        <p:sp>
          <p:nvSpPr>
            <p:cNvPr id="52240" name="Rectangle 72"/>
            <p:cNvSpPr>
              <a:spLocks noChangeArrowheads="1"/>
            </p:cNvSpPr>
            <p:nvPr/>
          </p:nvSpPr>
          <p:spPr bwMode="auto">
            <a:xfrm>
              <a:off x="2826" y="2160"/>
              <a:ext cx="43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sz="1600" b="0">
                  <a:solidFill>
                    <a:srgbClr val="FFFFFF"/>
                  </a:solidFill>
                  <a:latin typeface="Verdana" pitchFamily="34" charset="0"/>
                </a:rPr>
                <a:t>Hello</a:t>
              </a:r>
            </a:p>
          </p:txBody>
        </p:sp>
        <p:sp>
          <p:nvSpPr>
            <p:cNvPr id="52241" name="Line 73"/>
            <p:cNvSpPr>
              <a:spLocks noChangeShapeType="1"/>
            </p:cNvSpPr>
            <p:nvPr/>
          </p:nvSpPr>
          <p:spPr bwMode="auto">
            <a:xfrm flipH="1" flipV="1">
              <a:off x="4560" y="2160"/>
              <a:ext cx="319" cy="318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42" name="Line 74"/>
            <p:cNvSpPr>
              <a:spLocks noChangeShapeType="1"/>
            </p:cNvSpPr>
            <p:nvPr/>
          </p:nvSpPr>
          <p:spPr bwMode="auto">
            <a:xfrm>
              <a:off x="4080" y="1536"/>
              <a:ext cx="3" cy="302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52243" name="Picture 7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14" y="2523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52244" name="Picture 7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604" y="1253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52245" name="Picture 7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421" y="2523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52246" name="Picture 8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552" y="1872"/>
              <a:ext cx="815" cy="3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Routeur désigné</a:t>
            </a:r>
          </a:p>
        </p:txBody>
      </p:sp>
      <p:sp>
        <p:nvSpPr>
          <p:cNvPr id="54275" name="Rectangle 31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703388"/>
          </a:xfrm>
        </p:spPr>
        <p:txBody>
          <a:bodyPr rtlCol="0">
            <a:normAutofit fontScale="925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/>
              <a:buChar char="•"/>
              <a:defRPr/>
            </a:pPr>
            <a:r>
              <a:rPr lang="en-GB" smtClean="0">
                <a:ea typeface="+mn-ea"/>
              </a:rPr>
              <a:t>Il ya un routeur désigné par réseau multi-accès 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/>
              <a:buChar char="–"/>
              <a:defRPr/>
            </a:pPr>
            <a:r>
              <a:rPr lang="en-GB" smtClean="0">
                <a:ea typeface="+mn-ea"/>
              </a:rPr>
              <a:t>Génère des annonces lien réseau</a:t>
            </a:r>
          </a:p>
          <a:p>
            <a:pPr lvl="1" fontAlgn="auto">
              <a:lnSpc>
                <a:spcPct val="90000"/>
              </a:lnSpc>
              <a:spcAft>
                <a:spcPts val="0"/>
              </a:spcAft>
              <a:buFont typeface="Arial"/>
              <a:buChar char="–"/>
              <a:defRPr/>
            </a:pPr>
            <a:r>
              <a:rPr lang="en-GB" smtClean="0">
                <a:ea typeface="+mn-ea"/>
              </a:rPr>
              <a:t>Aide à la synchronisation de base de données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CB886-91B4-48EB-99E7-0E5D0978DF9A}" type="slidenum">
              <a:rPr lang="en-US"/>
              <a:pPr/>
              <a:t>18</a:t>
            </a:fld>
            <a:endParaRPr lang="en-US" dirty="0"/>
          </a:p>
        </p:txBody>
      </p:sp>
      <p:grpSp>
        <p:nvGrpSpPr>
          <p:cNvPr id="54277" name="Group 5"/>
          <p:cNvGrpSpPr>
            <a:grpSpLocks/>
          </p:cNvGrpSpPr>
          <p:nvPr/>
        </p:nvGrpSpPr>
        <p:grpSpPr bwMode="auto">
          <a:xfrm>
            <a:off x="1905000" y="4111625"/>
            <a:ext cx="4889500" cy="1785938"/>
            <a:chOff x="1085" y="2166"/>
            <a:chExt cx="2733" cy="996"/>
          </a:xfrm>
        </p:grpSpPr>
        <p:sp>
          <p:nvSpPr>
            <p:cNvPr id="54288" name="Line 6"/>
            <p:cNvSpPr>
              <a:spLocks noChangeShapeType="1"/>
            </p:cNvSpPr>
            <p:nvPr/>
          </p:nvSpPr>
          <p:spPr bwMode="auto">
            <a:xfrm>
              <a:off x="1085" y="2166"/>
              <a:ext cx="0" cy="996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29501" tIns="63481" rIns="129501" bIns="63481">
              <a:spAutoFit/>
            </a:bodyPr>
            <a:lstStyle/>
            <a:p>
              <a:endParaRPr lang="en-US"/>
            </a:p>
          </p:txBody>
        </p:sp>
        <p:sp>
          <p:nvSpPr>
            <p:cNvPr id="54289" name="Line 7"/>
            <p:cNvSpPr>
              <a:spLocks noChangeShapeType="1"/>
            </p:cNvSpPr>
            <p:nvPr/>
          </p:nvSpPr>
          <p:spPr bwMode="auto">
            <a:xfrm>
              <a:off x="1968" y="2166"/>
              <a:ext cx="0" cy="996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29501" tIns="63481" rIns="129501" bIns="63481">
              <a:spAutoFit/>
            </a:bodyPr>
            <a:lstStyle/>
            <a:p>
              <a:endParaRPr lang="en-US"/>
            </a:p>
          </p:txBody>
        </p:sp>
        <p:sp>
          <p:nvSpPr>
            <p:cNvPr id="54290" name="Line 8"/>
            <p:cNvSpPr>
              <a:spLocks noChangeShapeType="1"/>
            </p:cNvSpPr>
            <p:nvPr/>
          </p:nvSpPr>
          <p:spPr bwMode="auto">
            <a:xfrm>
              <a:off x="2893" y="2166"/>
              <a:ext cx="0" cy="996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29501" tIns="63481" rIns="129501" bIns="63481">
              <a:spAutoFit/>
            </a:bodyPr>
            <a:lstStyle/>
            <a:p>
              <a:endParaRPr lang="en-US"/>
            </a:p>
          </p:txBody>
        </p:sp>
        <p:sp>
          <p:nvSpPr>
            <p:cNvPr id="54291" name="Line 9"/>
            <p:cNvSpPr>
              <a:spLocks noChangeShapeType="1"/>
            </p:cNvSpPr>
            <p:nvPr/>
          </p:nvSpPr>
          <p:spPr bwMode="auto">
            <a:xfrm>
              <a:off x="3818" y="2166"/>
              <a:ext cx="0" cy="996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29501" tIns="63481" rIns="129501" bIns="63481">
              <a:spAutoFit/>
            </a:bodyPr>
            <a:lstStyle/>
            <a:p>
              <a:endParaRPr lang="en-US"/>
            </a:p>
          </p:txBody>
        </p:sp>
      </p:grpSp>
      <p:sp>
        <p:nvSpPr>
          <p:cNvPr id="54278" name="Line 14"/>
          <p:cNvSpPr>
            <a:spLocks noChangeShapeType="1"/>
          </p:cNvSpPr>
          <p:nvPr/>
        </p:nvSpPr>
        <p:spPr bwMode="auto">
          <a:xfrm>
            <a:off x="1379538" y="4111625"/>
            <a:ext cx="6018212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lIns="129501" tIns="63481" rIns="129501" bIns="63481">
            <a:spAutoFit/>
          </a:bodyPr>
          <a:lstStyle/>
          <a:p>
            <a:endParaRPr lang="en-US"/>
          </a:p>
        </p:txBody>
      </p:sp>
      <p:sp>
        <p:nvSpPr>
          <p:cNvPr id="54279" name="Line 15"/>
          <p:cNvSpPr>
            <a:spLocks noChangeShapeType="1"/>
          </p:cNvSpPr>
          <p:nvPr/>
        </p:nvSpPr>
        <p:spPr bwMode="auto">
          <a:xfrm>
            <a:off x="1379538" y="5897563"/>
            <a:ext cx="6018212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lIns="129501" tIns="63481" rIns="129501" bIns="63481">
            <a:spAutoFit/>
          </a:bodyPr>
          <a:lstStyle/>
          <a:p>
            <a:endParaRPr lang="en-US"/>
          </a:p>
        </p:txBody>
      </p:sp>
      <p:sp>
        <p:nvSpPr>
          <p:cNvPr id="54280" name="Rectangle 16"/>
          <p:cNvSpPr>
            <a:spLocks noChangeArrowheads="1"/>
          </p:cNvSpPr>
          <p:nvPr/>
        </p:nvSpPr>
        <p:spPr bwMode="auto">
          <a:xfrm>
            <a:off x="1125538" y="5922963"/>
            <a:ext cx="1271423" cy="917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29501" tIns="63481" rIns="129501" bIns="63481">
            <a:spAutoFit/>
          </a:bodyPr>
          <a:lstStyle/>
          <a:p>
            <a:pPr algn="ctr" defTabSz="790575">
              <a:lnSpc>
                <a:spcPct val="95000"/>
              </a:lnSpc>
            </a:pPr>
            <a:r>
              <a:rPr lang="en-GB" b="0" dirty="0" err="1" smtClean="0">
                <a:latin typeface="Verdana" pitchFamily="34" charset="0"/>
              </a:rPr>
              <a:t>Routeur</a:t>
            </a:r>
            <a:r>
              <a:rPr lang="en-GB" b="0" dirty="0" smtClean="0">
                <a:latin typeface="Verdana" pitchFamily="34" charset="0"/>
              </a:rPr>
              <a:t/>
            </a:r>
            <a:br>
              <a:rPr lang="en-GB" b="0" dirty="0" smtClean="0">
                <a:latin typeface="Verdana" pitchFamily="34" charset="0"/>
              </a:rPr>
            </a:br>
            <a:r>
              <a:rPr lang="en-GB" b="0" dirty="0" err="1" smtClean="0">
                <a:latin typeface="Verdana" pitchFamily="34" charset="0"/>
              </a:rPr>
              <a:t>Désigné</a:t>
            </a:r>
            <a:r>
              <a:rPr lang="en-GB" b="0" dirty="0" smtClean="0">
                <a:latin typeface="Verdana" pitchFamily="34" charset="0"/>
              </a:rPr>
              <a:t> </a:t>
            </a:r>
            <a:endParaRPr lang="en-GB" b="0" dirty="0">
              <a:latin typeface="Verdana" pitchFamily="34" charset="0"/>
            </a:endParaRPr>
          </a:p>
          <a:p>
            <a:pPr algn="ctr" defTabSz="790575">
              <a:lnSpc>
                <a:spcPct val="95000"/>
              </a:lnSpc>
            </a:pPr>
            <a:r>
              <a:rPr lang="en-GB" b="0" dirty="0">
                <a:latin typeface="Verdana" pitchFamily="34" charset="0"/>
              </a:rPr>
              <a:t> </a:t>
            </a:r>
          </a:p>
        </p:txBody>
      </p:sp>
      <p:sp>
        <p:nvSpPr>
          <p:cNvPr id="54281" name="Rectangle 17"/>
          <p:cNvSpPr>
            <a:spLocks noChangeArrowheads="1"/>
          </p:cNvSpPr>
          <p:nvPr/>
        </p:nvSpPr>
        <p:spPr bwMode="auto">
          <a:xfrm>
            <a:off x="2674938" y="3459163"/>
            <a:ext cx="1271423" cy="917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29501" tIns="63481" rIns="129501" bIns="63481">
            <a:spAutoFit/>
          </a:bodyPr>
          <a:lstStyle/>
          <a:p>
            <a:pPr algn="ctr" defTabSz="790575">
              <a:lnSpc>
                <a:spcPct val="95000"/>
              </a:lnSpc>
            </a:pPr>
            <a:r>
              <a:rPr lang="en-GB" b="0" dirty="0" err="1" smtClean="0">
                <a:latin typeface="Verdana" pitchFamily="34" charset="0"/>
              </a:rPr>
              <a:t>Routeur</a:t>
            </a:r>
            <a:r>
              <a:rPr lang="en-GB" b="0" dirty="0" smtClean="0">
                <a:latin typeface="Verdana" pitchFamily="34" charset="0"/>
              </a:rPr>
              <a:t/>
            </a:r>
            <a:br>
              <a:rPr lang="en-GB" b="0" dirty="0" smtClean="0">
                <a:latin typeface="Verdana" pitchFamily="34" charset="0"/>
              </a:rPr>
            </a:br>
            <a:r>
              <a:rPr lang="en-GB" b="0" dirty="0" err="1" smtClean="0">
                <a:latin typeface="Verdana" pitchFamily="34" charset="0"/>
              </a:rPr>
              <a:t>Désigné</a:t>
            </a:r>
            <a:r>
              <a:rPr lang="en-GB" b="0" dirty="0" smtClean="0">
                <a:latin typeface="Verdana" pitchFamily="34" charset="0"/>
              </a:rPr>
              <a:t> </a:t>
            </a:r>
            <a:endParaRPr lang="en-GB" b="0" dirty="0">
              <a:latin typeface="Verdana" pitchFamily="34" charset="0"/>
            </a:endParaRPr>
          </a:p>
          <a:p>
            <a:pPr algn="ctr" defTabSz="790575">
              <a:lnSpc>
                <a:spcPct val="95000"/>
              </a:lnSpc>
            </a:pPr>
            <a:r>
              <a:rPr lang="en-GB" b="0" dirty="0">
                <a:latin typeface="Verdana" pitchFamily="34" charset="0"/>
              </a:rPr>
              <a:t> </a:t>
            </a:r>
          </a:p>
        </p:txBody>
      </p:sp>
      <p:sp>
        <p:nvSpPr>
          <p:cNvPr id="54282" name="Rectangle 18"/>
          <p:cNvSpPr>
            <a:spLocks noChangeArrowheads="1"/>
          </p:cNvSpPr>
          <p:nvPr/>
        </p:nvSpPr>
        <p:spPr bwMode="auto">
          <a:xfrm>
            <a:off x="5632450" y="5922963"/>
            <a:ext cx="2266054" cy="65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29501" tIns="63481" rIns="129501" bIns="63481">
            <a:spAutoFit/>
          </a:bodyPr>
          <a:lstStyle/>
          <a:p>
            <a:pPr algn="ctr" defTabSz="790575">
              <a:lnSpc>
                <a:spcPct val="95000"/>
              </a:lnSpc>
            </a:pPr>
            <a:r>
              <a:rPr lang="en-GB" b="0" dirty="0">
                <a:latin typeface="Verdana" pitchFamily="34" charset="0"/>
              </a:rPr>
              <a:t>Backup</a:t>
            </a:r>
          </a:p>
          <a:p>
            <a:pPr algn="ctr" defTabSz="790575">
              <a:lnSpc>
                <a:spcPct val="95000"/>
              </a:lnSpc>
            </a:pPr>
            <a:r>
              <a:rPr lang="en-GB" b="0" dirty="0" err="1" smtClean="0">
                <a:latin typeface="Verdana" pitchFamily="34" charset="0"/>
              </a:rPr>
              <a:t>Désigné</a:t>
            </a:r>
            <a:r>
              <a:rPr lang="en-GB" b="0" dirty="0" smtClean="0">
                <a:latin typeface="Verdana" pitchFamily="34" charset="0"/>
              </a:rPr>
              <a:t> </a:t>
            </a:r>
            <a:r>
              <a:rPr lang="en-GB" b="0" dirty="0" smtClean="0">
                <a:latin typeface="Verdana" pitchFamily="34" charset="0"/>
              </a:rPr>
              <a:t> </a:t>
            </a:r>
            <a:r>
              <a:rPr lang="en-GB" b="0" dirty="0" err="1" smtClean="0">
                <a:latin typeface="Verdana" pitchFamily="34" charset="0"/>
              </a:rPr>
              <a:t>Routeur</a:t>
            </a:r>
            <a:endParaRPr lang="en-GB" b="0" dirty="0">
              <a:latin typeface="Verdana" pitchFamily="34" charset="0"/>
            </a:endParaRPr>
          </a:p>
        </p:txBody>
      </p:sp>
      <p:sp>
        <p:nvSpPr>
          <p:cNvPr id="54283" name="Rectangle 19"/>
          <p:cNvSpPr>
            <a:spLocks noChangeArrowheads="1"/>
          </p:cNvSpPr>
          <p:nvPr/>
        </p:nvSpPr>
        <p:spPr bwMode="auto">
          <a:xfrm>
            <a:off x="4325938" y="3170238"/>
            <a:ext cx="1627187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29501" tIns="63481" rIns="129501" bIns="63481">
            <a:spAutoFit/>
          </a:bodyPr>
          <a:lstStyle/>
          <a:p>
            <a:pPr algn="ctr" defTabSz="790575">
              <a:lnSpc>
                <a:spcPct val="95000"/>
              </a:lnSpc>
            </a:pPr>
            <a:r>
              <a:rPr lang="en-GB" b="0" dirty="0">
                <a:latin typeface="Verdana" pitchFamily="34" charset="0"/>
              </a:rPr>
              <a:t>Backup</a:t>
            </a:r>
          </a:p>
          <a:p>
            <a:pPr algn="ctr" defTabSz="790575">
              <a:lnSpc>
                <a:spcPct val="95000"/>
              </a:lnSpc>
            </a:pPr>
            <a:r>
              <a:rPr lang="en-GB" b="0" dirty="0" err="1">
                <a:latin typeface="Verdana" pitchFamily="34" charset="0"/>
              </a:rPr>
              <a:t>Désigné</a:t>
            </a:r>
            <a:r>
              <a:rPr lang="en-GB" b="0" dirty="0">
                <a:latin typeface="Verdana" pitchFamily="34" charset="0"/>
              </a:rPr>
              <a:t> </a:t>
            </a:r>
          </a:p>
          <a:p>
            <a:pPr algn="ctr" defTabSz="790575">
              <a:lnSpc>
                <a:spcPct val="95000"/>
              </a:lnSpc>
            </a:pPr>
            <a:r>
              <a:rPr lang="en-GB" b="0" dirty="0">
                <a:latin typeface="Verdana" pitchFamily="34" charset="0"/>
              </a:rPr>
              <a:t> </a:t>
            </a:r>
            <a:r>
              <a:rPr lang="en-GB" b="0" dirty="0" err="1">
                <a:latin typeface="Verdana" pitchFamily="34" charset="0"/>
              </a:rPr>
              <a:t>Routeur</a:t>
            </a:r>
            <a:endParaRPr lang="en-GB" b="0" dirty="0">
              <a:latin typeface="Verdana" pitchFamily="34" charset="0"/>
            </a:endParaRPr>
          </a:p>
        </p:txBody>
      </p:sp>
      <p:pic>
        <p:nvPicPr>
          <p:cNvPr id="54284" name="Picture 2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97613" y="4652963"/>
            <a:ext cx="1008062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54285" name="Picture 2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1850" y="4652963"/>
            <a:ext cx="1008063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54286" name="Picture 26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86088" y="4652963"/>
            <a:ext cx="1008062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54287" name="Picture 2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01763" y="4652963"/>
            <a:ext cx="1008062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Routeur désigné par priorité</a:t>
            </a:r>
          </a:p>
        </p:txBody>
      </p:sp>
      <p:sp>
        <p:nvSpPr>
          <p:cNvPr id="56323" name="Rectangle 26"/>
          <p:cNvSpPr>
            <a:spLocks noGrp="1" noChangeArrowheads="1"/>
          </p:cNvSpPr>
          <p:nvPr>
            <p:ph idx="1"/>
          </p:nvPr>
        </p:nvSpPr>
        <p:spPr>
          <a:xfrm>
            <a:off x="655638" y="1781175"/>
            <a:ext cx="7954962" cy="3019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smtClean="0"/>
              <a:t>Priorité configurée (par interface)</a:t>
            </a:r>
          </a:p>
          <a:p>
            <a:pPr lvl="1">
              <a:lnSpc>
                <a:spcPct val="90000"/>
              </a:lnSpc>
            </a:pPr>
            <a:r>
              <a:rPr lang="en-GB" sz="2000" smtClean="0">
                <a:solidFill>
                  <a:srgbClr val="FF0000"/>
                </a:solidFill>
              </a:rPr>
              <a:t>ISP configure une haute priorité sur les routeurs qu'ils veulent comme  DR / BDR</a:t>
            </a:r>
            <a:endParaRPr lang="en-GB" sz="2000" smtClean="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r>
              <a:rPr lang="en-GB" sz="2400" smtClean="0"/>
              <a:t>Sinon déterminée par ID routeur le plus élevé</a:t>
            </a:r>
          </a:p>
          <a:p>
            <a:pPr lvl="1">
              <a:lnSpc>
                <a:spcPct val="90000"/>
              </a:lnSpc>
            </a:pPr>
            <a:r>
              <a:rPr lang="en-GB" sz="2000" smtClean="0"/>
              <a:t>ID de routeur est un entier 32 bits</a:t>
            </a:r>
          </a:p>
          <a:p>
            <a:pPr lvl="1">
              <a:lnSpc>
                <a:spcPct val="90000"/>
              </a:lnSpc>
            </a:pPr>
            <a:r>
              <a:rPr lang="en-GB" sz="2000" smtClean="0"/>
              <a:t>Dérivé de l'adresse de l'interface loopback, s'il est configuré, sinon la plus grande adresse IP</a:t>
            </a:r>
          </a:p>
          <a:p>
            <a:pPr lvl="1">
              <a:lnSpc>
                <a:spcPct val="90000"/>
              </a:lnSpc>
            </a:pPr>
            <a:endParaRPr lang="en-GB" sz="2000" smtClean="0"/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GB" sz="2000" smtClean="0"/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20B96-16C9-4188-8396-B6BA1A59F75E}" type="slidenum">
              <a:rPr lang="en-US"/>
              <a:pPr/>
              <a:t>19</a:t>
            </a:fld>
            <a:endParaRPr lang="en-US"/>
          </a:p>
        </p:txBody>
      </p:sp>
      <p:sp>
        <p:nvSpPr>
          <p:cNvPr id="56325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6" name="Line 3"/>
          <p:cNvSpPr>
            <a:spLocks noChangeShapeType="1"/>
          </p:cNvSpPr>
          <p:nvPr/>
        </p:nvSpPr>
        <p:spPr bwMode="auto">
          <a:xfrm>
            <a:off x="7092950" y="4365625"/>
            <a:ext cx="3175" cy="655638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Line 4"/>
          <p:cNvSpPr>
            <a:spLocks noChangeShapeType="1"/>
          </p:cNvSpPr>
          <p:nvPr/>
        </p:nvSpPr>
        <p:spPr bwMode="auto">
          <a:xfrm>
            <a:off x="1265238" y="4395788"/>
            <a:ext cx="0" cy="177800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8" name="Line 8"/>
          <p:cNvSpPr>
            <a:spLocks noChangeShapeType="1"/>
          </p:cNvSpPr>
          <p:nvPr/>
        </p:nvSpPr>
        <p:spPr bwMode="auto">
          <a:xfrm>
            <a:off x="1763713" y="4365625"/>
            <a:ext cx="6005512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>
            <a:off x="1270000" y="5264150"/>
            <a:ext cx="954088" cy="3175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0" name="Rectangle 10"/>
          <p:cNvSpPr>
            <a:spLocks noChangeArrowheads="1"/>
          </p:cNvSpPr>
          <p:nvPr/>
        </p:nvSpPr>
        <p:spPr bwMode="auto">
          <a:xfrm>
            <a:off x="501650" y="6249988"/>
            <a:ext cx="159385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>
              <a:lnSpc>
                <a:spcPct val="95000"/>
              </a:lnSpc>
            </a:pPr>
            <a:r>
              <a:rPr lang="en-GB" b="0">
                <a:latin typeface="Verdana" pitchFamily="34" charset="0"/>
              </a:rPr>
              <a:t>144.254.3.5</a:t>
            </a:r>
          </a:p>
        </p:txBody>
      </p:sp>
      <p:sp>
        <p:nvSpPr>
          <p:cNvPr id="56331" name="Rectangle 11"/>
          <p:cNvSpPr>
            <a:spLocks noChangeArrowheads="1"/>
          </p:cNvSpPr>
          <p:nvPr/>
        </p:nvSpPr>
        <p:spPr bwMode="auto">
          <a:xfrm>
            <a:off x="5538788" y="5654675"/>
            <a:ext cx="3444875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>
              <a:lnSpc>
                <a:spcPct val="95000"/>
              </a:lnSpc>
            </a:pPr>
            <a:r>
              <a:rPr lang="en-GB" b="0">
                <a:latin typeface="Verdana" pitchFamily="34" charset="0"/>
              </a:rPr>
              <a:t>R2 Router ID  = 131.108.3.3</a:t>
            </a:r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>
            <a:off x="2195513" y="4360863"/>
            <a:ext cx="3175" cy="657225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3" name="Rectangle 14"/>
          <p:cNvSpPr>
            <a:spLocks noChangeArrowheads="1"/>
          </p:cNvSpPr>
          <p:nvPr/>
        </p:nvSpPr>
        <p:spPr bwMode="auto">
          <a:xfrm>
            <a:off x="2127250" y="4456113"/>
            <a:ext cx="159385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>
              <a:lnSpc>
                <a:spcPct val="95000"/>
              </a:lnSpc>
            </a:pPr>
            <a:r>
              <a:rPr lang="en-GB" b="0">
                <a:latin typeface="Verdana" pitchFamily="34" charset="0"/>
              </a:rPr>
              <a:t>131.108.3.2</a:t>
            </a:r>
          </a:p>
        </p:txBody>
      </p:sp>
      <p:sp>
        <p:nvSpPr>
          <p:cNvPr id="56334" name="Rectangle 15"/>
          <p:cNvSpPr>
            <a:spLocks noChangeArrowheads="1"/>
          </p:cNvSpPr>
          <p:nvPr/>
        </p:nvSpPr>
        <p:spPr bwMode="auto">
          <a:xfrm>
            <a:off x="5253038" y="4514850"/>
            <a:ext cx="159385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>
              <a:lnSpc>
                <a:spcPct val="95000"/>
              </a:lnSpc>
            </a:pPr>
            <a:r>
              <a:rPr lang="en-GB" b="0">
                <a:latin typeface="Verdana" pitchFamily="34" charset="0"/>
              </a:rPr>
              <a:t>131.108.3.3</a:t>
            </a:r>
          </a:p>
        </p:txBody>
      </p:sp>
      <p:sp>
        <p:nvSpPr>
          <p:cNvPr id="56335" name="Rectangle 16"/>
          <p:cNvSpPr>
            <a:spLocks noChangeArrowheads="1"/>
          </p:cNvSpPr>
          <p:nvPr/>
        </p:nvSpPr>
        <p:spPr bwMode="auto">
          <a:xfrm>
            <a:off x="1604963" y="5683250"/>
            <a:ext cx="3444875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latin typeface="Verdana" pitchFamily="34" charset="0"/>
              </a:rPr>
              <a:t>R1 Router ID = 144.254.3.5</a:t>
            </a:r>
          </a:p>
        </p:txBody>
      </p:sp>
      <p:sp>
        <p:nvSpPr>
          <p:cNvPr id="56336" name="Rectangle 17"/>
          <p:cNvSpPr>
            <a:spLocks noChangeArrowheads="1"/>
          </p:cNvSpPr>
          <p:nvPr/>
        </p:nvSpPr>
        <p:spPr bwMode="auto">
          <a:xfrm>
            <a:off x="3708400" y="5168900"/>
            <a:ext cx="515938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latin typeface="Verdana" pitchFamily="34" charset="0"/>
              </a:rPr>
              <a:t>DR</a:t>
            </a:r>
          </a:p>
        </p:txBody>
      </p:sp>
      <p:sp>
        <p:nvSpPr>
          <p:cNvPr id="56337" name="Line 18"/>
          <p:cNvSpPr>
            <a:spLocks noChangeShapeType="1"/>
          </p:cNvSpPr>
          <p:nvPr/>
        </p:nvSpPr>
        <p:spPr bwMode="auto">
          <a:xfrm>
            <a:off x="2895600" y="5334000"/>
            <a:ext cx="762000" cy="0"/>
          </a:xfrm>
          <a:prstGeom prst="line">
            <a:avLst/>
          </a:prstGeom>
          <a:noFill/>
          <a:ln w="25399">
            <a:solidFill>
              <a:srgbClr val="0000FF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56338" name="Picture 21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86538" y="4941888"/>
            <a:ext cx="1008062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56339" name="Text Box 22"/>
          <p:cNvSpPr txBox="1">
            <a:spLocks noChangeArrowheads="1"/>
          </p:cNvSpPr>
          <p:nvPr/>
        </p:nvSpPr>
        <p:spPr bwMode="auto">
          <a:xfrm>
            <a:off x="6877050" y="5146675"/>
            <a:ext cx="488950" cy="366713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R2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  <p:pic>
        <p:nvPicPr>
          <p:cNvPr id="56340" name="Picture 2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89100" y="4941888"/>
            <a:ext cx="1008063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56341" name="Text Box 24"/>
          <p:cNvSpPr txBox="1">
            <a:spLocks noChangeArrowheads="1"/>
          </p:cNvSpPr>
          <p:nvPr/>
        </p:nvSpPr>
        <p:spPr bwMode="auto">
          <a:xfrm>
            <a:off x="1979613" y="5146675"/>
            <a:ext cx="488950" cy="366713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R1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OSPF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55638" y="1636713"/>
            <a:ext cx="3894137" cy="4611687"/>
          </a:xfrm>
        </p:spPr>
        <p:txBody>
          <a:bodyPr/>
          <a:lstStyle/>
          <a:p>
            <a:r>
              <a:rPr lang="en-US" sz="2400" dirty="0" smtClean="0">
                <a:solidFill>
                  <a:srgbClr val="FF0000"/>
                </a:solidFill>
              </a:rPr>
              <a:t>O</a:t>
            </a:r>
            <a:r>
              <a:rPr lang="en-US" sz="2400" dirty="0" smtClean="0"/>
              <a:t>pen </a:t>
            </a:r>
            <a:r>
              <a:rPr lang="en-US" sz="2400" dirty="0" smtClean="0">
                <a:solidFill>
                  <a:srgbClr val="FF0000"/>
                </a:solidFill>
              </a:rPr>
              <a:t>S</a:t>
            </a:r>
            <a:r>
              <a:rPr lang="en-US" sz="2400" dirty="0" smtClean="0"/>
              <a:t>hortest </a:t>
            </a:r>
            <a:r>
              <a:rPr lang="en-US" sz="2400" dirty="0" smtClean="0">
                <a:solidFill>
                  <a:srgbClr val="FF0000"/>
                </a:solidFill>
              </a:rPr>
              <a:t>P</a:t>
            </a:r>
            <a:r>
              <a:rPr lang="en-US" sz="2400" dirty="0" smtClean="0"/>
              <a:t>ath </a:t>
            </a:r>
            <a:r>
              <a:rPr lang="en-US" sz="2400" dirty="0" smtClean="0">
                <a:solidFill>
                  <a:srgbClr val="FF0000"/>
                </a:solidFill>
              </a:rPr>
              <a:t>F</a:t>
            </a:r>
            <a:r>
              <a:rPr lang="en-US" sz="2400" dirty="0" smtClean="0"/>
              <a:t>irst</a:t>
            </a:r>
          </a:p>
          <a:p>
            <a:r>
              <a:rPr lang="en-US" sz="2400" dirty="0" smtClean="0"/>
              <a:t>Link state or </a:t>
            </a:r>
            <a:r>
              <a:rPr lang="en-US" sz="2400" dirty="0" err="1" smtClean="0"/>
              <a:t>technologie</a:t>
            </a:r>
            <a:r>
              <a:rPr lang="en-US" sz="2400" dirty="0" smtClean="0"/>
              <a:t> SPF </a:t>
            </a:r>
          </a:p>
          <a:p>
            <a:r>
              <a:rPr lang="en-US" sz="2400" dirty="0" err="1" smtClean="0"/>
              <a:t>Développé</a:t>
            </a:r>
            <a:r>
              <a:rPr lang="en-US" sz="2400" dirty="0" smtClean="0"/>
              <a:t> par le </a:t>
            </a:r>
            <a:r>
              <a:rPr lang="en-US" sz="2400" dirty="0" err="1" smtClean="0"/>
              <a:t>groupe</a:t>
            </a:r>
            <a:r>
              <a:rPr lang="en-US" sz="2400" dirty="0" smtClean="0"/>
              <a:t> de travail OSPF de </a:t>
            </a:r>
            <a:r>
              <a:rPr lang="en-US" sz="2400" dirty="0" err="1" smtClean="0"/>
              <a:t>l'IETF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Standard OSPFv2 </a:t>
            </a:r>
            <a:r>
              <a:rPr lang="en-US" sz="2400" dirty="0" err="1" smtClean="0"/>
              <a:t>décrit</a:t>
            </a:r>
            <a:r>
              <a:rPr lang="en-US" sz="2400" dirty="0" smtClean="0"/>
              <a:t> </a:t>
            </a:r>
            <a:r>
              <a:rPr lang="en-US" sz="2400" dirty="0" err="1" smtClean="0"/>
              <a:t>dans</a:t>
            </a:r>
            <a:r>
              <a:rPr lang="en-US" sz="2400" dirty="0" smtClean="0"/>
              <a:t> </a:t>
            </a:r>
            <a:r>
              <a:rPr lang="en-US" sz="2400" dirty="0" smtClean="0"/>
              <a:t>RFC2328</a:t>
            </a:r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2150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702175" y="1636713"/>
            <a:ext cx="3894138" cy="4611687"/>
          </a:xfrm>
        </p:spPr>
        <p:txBody>
          <a:bodyPr/>
          <a:lstStyle/>
          <a:p>
            <a:r>
              <a:rPr lang="en-US" sz="2400" smtClean="0"/>
              <a:t>Conçu pour:</a:t>
            </a:r>
          </a:p>
          <a:p>
            <a:pPr lvl="1"/>
            <a:r>
              <a:rPr lang="en-US" sz="2000" smtClean="0"/>
              <a:t>Environnement  TCP/IP</a:t>
            </a:r>
          </a:p>
          <a:p>
            <a:pPr lvl="1"/>
            <a:r>
              <a:rPr lang="en-US" sz="2000" smtClean="0"/>
              <a:t>Convergence rapide</a:t>
            </a:r>
          </a:p>
          <a:p>
            <a:pPr lvl="1"/>
            <a:r>
              <a:rPr lang="en-US" sz="2000" smtClean="0"/>
              <a:t>Subnet masks de longueur variable </a:t>
            </a:r>
          </a:p>
          <a:p>
            <a:pPr lvl="1">
              <a:lnSpc>
                <a:spcPct val="85000"/>
              </a:lnSpc>
            </a:pPr>
            <a:r>
              <a:rPr lang="en-US" sz="2000" smtClean="0"/>
              <a:t>Subnets discontinus</a:t>
            </a:r>
          </a:p>
          <a:p>
            <a:pPr lvl="1">
              <a:lnSpc>
                <a:spcPct val="85000"/>
              </a:lnSpc>
            </a:pPr>
            <a:r>
              <a:rPr lang="en-US" sz="2000" smtClean="0"/>
              <a:t>Mises à jour incrémentales</a:t>
            </a:r>
          </a:p>
          <a:p>
            <a:pPr lvl="1">
              <a:lnSpc>
                <a:spcPct val="85000"/>
              </a:lnSpc>
            </a:pPr>
            <a:r>
              <a:rPr lang="en-US" sz="2000" smtClean="0"/>
              <a:t>L'authentification des routes </a:t>
            </a:r>
          </a:p>
          <a:p>
            <a:pPr>
              <a:lnSpc>
                <a:spcPct val="85000"/>
              </a:lnSpc>
            </a:pPr>
            <a:r>
              <a:rPr lang="en-US" sz="2400" smtClean="0"/>
              <a:t>Fonctionne sur IP, Protocole 89</a:t>
            </a:r>
            <a:endParaRPr lang="en-GB" sz="2400" smtClean="0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F24F-E845-4F9C-917E-657AD8C7E91C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Les États des voisins</a:t>
            </a:r>
          </a:p>
        </p:txBody>
      </p:sp>
      <p:sp>
        <p:nvSpPr>
          <p:cNvPr id="58371" name="Rectangle 2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Plein</a:t>
            </a:r>
          </a:p>
          <a:p>
            <a:pPr lvl="1"/>
            <a:r>
              <a:rPr lang="en-GB" smtClean="0"/>
              <a:t>Les routeurs sont pleinement adjacents</a:t>
            </a:r>
          </a:p>
          <a:p>
            <a:pPr lvl="1"/>
            <a:r>
              <a:rPr lang="en-GB" smtClean="0"/>
              <a:t>Bases de données synchronisées</a:t>
            </a:r>
          </a:p>
          <a:p>
            <a:pPr lvl="1"/>
            <a:r>
              <a:rPr lang="en-GB" smtClean="0"/>
              <a:t>Relations avec les DR et BDR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04EF3-3DA9-4768-9A3B-6E36603B9B90}" type="slidenum">
              <a:rPr lang="en-US"/>
              <a:pPr/>
              <a:t>20</a:t>
            </a:fld>
            <a:endParaRPr lang="en-US"/>
          </a:p>
        </p:txBody>
      </p:sp>
      <p:grpSp>
        <p:nvGrpSpPr>
          <p:cNvPr id="58373" name="Group 22"/>
          <p:cNvGrpSpPr>
            <a:grpSpLocks/>
          </p:cNvGrpSpPr>
          <p:nvPr/>
        </p:nvGrpSpPr>
        <p:grpSpPr bwMode="auto">
          <a:xfrm>
            <a:off x="2362200" y="3962400"/>
            <a:ext cx="3889375" cy="1887538"/>
            <a:chOff x="1488" y="2496"/>
            <a:chExt cx="2450" cy="1189"/>
          </a:xfrm>
        </p:grpSpPr>
        <p:sp>
          <p:nvSpPr>
            <p:cNvPr id="58374" name="Line 5"/>
            <p:cNvSpPr>
              <a:spLocks noChangeShapeType="1"/>
            </p:cNvSpPr>
            <p:nvPr/>
          </p:nvSpPr>
          <p:spPr bwMode="auto">
            <a:xfrm flipH="1">
              <a:off x="1530" y="3083"/>
              <a:ext cx="2338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75" name="Rectangle 8"/>
            <p:cNvSpPr>
              <a:spLocks noChangeArrowheads="1"/>
            </p:cNvSpPr>
            <p:nvPr/>
          </p:nvSpPr>
          <p:spPr bwMode="auto">
            <a:xfrm>
              <a:off x="2521" y="3231"/>
              <a:ext cx="367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defTabSz="790575"/>
              <a:r>
                <a:rPr lang="en-GB" b="0">
                  <a:latin typeface="Verdana" pitchFamily="34" charset="0"/>
                </a:rPr>
                <a:t>Plein</a:t>
              </a:r>
            </a:p>
          </p:txBody>
        </p:sp>
        <p:sp>
          <p:nvSpPr>
            <p:cNvPr id="58376" name="Line 9"/>
            <p:cNvSpPr>
              <a:spLocks noChangeShapeType="1"/>
            </p:cNvSpPr>
            <p:nvPr/>
          </p:nvSpPr>
          <p:spPr bwMode="auto">
            <a:xfrm flipV="1">
              <a:off x="1813" y="2753"/>
              <a:ext cx="0" cy="64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77" name="Line 10"/>
            <p:cNvSpPr>
              <a:spLocks noChangeShapeType="1"/>
            </p:cNvSpPr>
            <p:nvPr/>
          </p:nvSpPr>
          <p:spPr bwMode="auto">
            <a:xfrm flipV="1">
              <a:off x="3611" y="2753"/>
              <a:ext cx="0" cy="64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78" name="Line 11"/>
            <p:cNvSpPr>
              <a:spLocks noChangeShapeType="1"/>
            </p:cNvSpPr>
            <p:nvPr/>
          </p:nvSpPr>
          <p:spPr bwMode="auto">
            <a:xfrm>
              <a:off x="2145" y="3456"/>
              <a:ext cx="1135" cy="0"/>
            </a:xfrm>
            <a:prstGeom prst="line">
              <a:avLst/>
            </a:prstGeom>
            <a:noFill/>
            <a:ln w="25399">
              <a:solidFill>
                <a:srgbClr val="0000FF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79" name="Line 12"/>
            <p:cNvSpPr>
              <a:spLocks noChangeShapeType="1"/>
            </p:cNvSpPr>
            <p:nvPr/>
          </p:nvSpPr>
          <p:spPr bwMode="auto">
            <a:xfrm flipV="1">
              <a:off x="2145" y="2816"/>
              <a:ext cx="1135" cy="533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0" name="Line 13"/>
            <p:cNvSpPr>
              <a:spLocks noChangeShapeType="1"/>
            </p:cNvSpPr>
            <p:nvPr/>
          </p:nvSpPr>
          <p:spPr bwMode="auto">
            <a:xfrm flipH="1" flipV="1">
              <a:off x="2145" y="2816"/>
              <a:ext cx="1135" cy="533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1" name="Line 14"/>
            <p:cNvSpPr>
              <a:spLocks noChangeShapeType="1"/>
            </p:cNvSpPr>
            <p:nvPr/>
          </p:nvSpPr>
          <p:spPr bwMode="auto">
            <a:xfrm>
              <a:off x="2002" y="2764"/>
              <a:ext cx="0" cy="585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2" name="Line 15"/>
            <p:cNvSpPr>
              <a:spLocks noChangeShapeType="1"/>
            </p:cNvSpPr>
            <p:nvPr/>
          </p:nvSpPr>
          <p:spPr bwMode="auto">
            <a:xfrm>
              <a:off x="3375" y="2764"/>
              <a:ext cx="0" cy="585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58383" name="Picture 1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88" y="2496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58384" name="Picture 1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03" y="2496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58385" name="Picture 1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88" y="3312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58386" name="Picture 19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03" y="3312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58387" name="Rectangle 6"/>
            <p:cNvSpPr>
              <a:spLocks noChangeArrowheads="1"/>
            </p:cNvSpPr>
            <p:nvPr/>
          </p:nvSpPr>
          <p:spPr bwMode="auto">
            <a:xfrm>
              <a:off x="1632" y="3456"/>
              <a:ext cx="325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b="0">
                  <a:solidFill>
                    <a:schemeClr val="bg1"/>
                  </a:solidFill>
                  <a:latin typeface="Verdana" pitchFamily="34" charset="0"/>
                </a:rPr>
                <a:t>DR</a:t>
              </a:r>
            </a:p>
          </p:txBody>
        </p:sp>
        <p:sp>
          <p:nvSpPr>
            <p:cNvPr id="58388" name="Rectangle 7"/>
            <p:cNvSpPr>
              <a:spLocks noChangeArrowheads="1"/>
            </p:cNvSpPr>
            <p:nvPr/>
          </p:nvSpPr>
          <p:spPr bwMode="auto">
            <a:xfrm>
              <a:off x="3408" y="3456"/>
              <a:ext cx="42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b="0">
                  <a:solidFill>
                    <a:schemeClr val="bg1"/>
                  </a:solidFill>
                  <a:latin typeface="Verdana" pitchFamily="34" charset="0"/>
                </a:rPr>
                <a:t>BDR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Les États des voisins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2852738"/>
          </a:xfrm>
        </p:spPr>
        <p:txBody>
          <a:bodyPr/>
          <a:lstStyle/>
          <a:p>
            <a:r>
              <a:rPr lang="en-GB" smtClean="0"/>
              <a:t>2-way</a:t>
            </a:r>
          </a:p>
          <a:p>
            <a:pPr lvl="1"/>
            <a:r>
              <a:rPr lang="en-GB" smtClean="0"/>
              <a:t>Routeur se voit dans d'autres paquets Hello</a:t>
            </a:r>
          </a:p>
          <a:p>
            <a:pPr lvl="1"/>
            <a:r>
              <a:rPr lang="en-GB" smtClean="0"/>
              <a:t>DR choisis parmi les voisins de l'état 2-way ou supérieur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9CC72-0EFD-4A87-BFD4-610748D610DE}" type="slidenum">
              <a:rPr lang="en-US"/>
              <a:pPr/>
              <a:t>21</a:t>
            </a:fld>
            <a:endParaRPr lang="en-US"/>
          </a:p>
        </p:txBody>
      </p:sp>
      <p:grpSp>
        <p:nvGrpSpPr>
          <p:cNvPr id="60421" name="Group 16"/>
          <p:cNvGrpSpPr>
            <a:grpSpLocks/>
          </p:cNvGrpSpPr>
          <p:nvPr/>
        </p:nvGrpSpPr>
        <p:grpSpPr bwMode="auto">
          <a:xfrm>
            <a:off x="2362200" y="3733800"/>
            <a:ext cx="3887788" cy="2039938"/>
            <a:chOff x="1488" y="2352"/>
            <a:chExt cx="2449" cy="1285"/>
          </a:xfrm>
        </p:grpSpPr>
        <p:sp>
          <p:nvSpPr>
            <p:cNvPr id="60422" name="Line 5"/>
            <p:cNvSpPr>
              <a:spLocks noChangeShapeType="1"/>
            </p:cNvSpPr>
            <p:nvPr/>
          </p:nvSpPr>
          <p:spPr bwMode="auto">
            <a:xfrm flipH="1">
              <a:off x="1526" y="3084"/>
              <a:ext cx="2339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23" name="Rectangle 8"/>
            <p:cNvSpPr>
              <a:spLocks noChangeArrowheads="1"/>
            </p:cNvSpPr>
            <p:nvPr/>
          </p:nvSpPr>
          <p:spPr bwMode="auto">
            <a:xfrm>
              <a:off x="2441" y="2352"/>
              <a:ext cx="560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b="0">
                  <a:latin typeface="Verdana" pitchFamily="34" charset="0"/>
                </a:rPr>
                <a:t>2-way</a:t>
              </a:r>
            </a:p>
          </p:txBody>
        </p:sp>
        <p:sp>
          <p:nvSpPr>
            <p:cNvPr id="60424" name="Line 9"/>
            <p:cNvSpPr>
              <a:spLocks noChangeShapeType="1"/>
            </p:cNvSpPr>
            <p:nvPr/>
          </p:nvSpPr>
          <p:spPr bwMode="auto">
            <a:xfrm flipV="1">
              <a:off x="1809" y="2754"/>
              <a:ext cx="0" cy="64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25" name="Line 10"/>
            <p:cNvSpPr>
              <a:spLocks noChangeShapeType="1"/>
            </p:cNvSpPr>
            <p:nvPr/>
          </p:nvSpPr>
          <p:spPr bwMode="auto">
            <a:xfrm flipV="1">
              <a:off x="3608" y="2754"/>
              <a:ext cx="0" cy="64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26" name="Line 11"/>
            <p:cNvSpPr>
              <a:spLocks noChangeShapeType="1"/>
            </p:cNvSpPr>
            <p:nvPr/>
          </p:nvSpPr>
          <p:spPr bwMode="auto">
            <a:xfrm>
              <a:off x="2141" y="2604"/>
              <a:ext cx="1135" cy="0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60427" name="Picture 1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02" y="2511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60428" name="Picture 13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02" y="3282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60429" name="Picture 1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88" y="2511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60430" name="Picture 1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88" y="3282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60431" name="Rectangle 6"/>
            <p:cNvSpPr>
              <a:spLocks noChangeArrowheads="1"/>
            </p:cNvSpPr>
            <p:nvPr/>
          </p:nvSpPr>
          <p:spPr bwMode="auto">
            <a:xfrm>
              <a:off x="1631" y="3408"/>
              <a:ext cx="325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b="0">
                  <a:solidFill>
                    <a:schemeClr val="bg1"/>
                  </a:solidFill>
                  <a:latin typeface="Verdana" pitchFamily="34" charset="0"/>
                </a:rPr>
                <a:t>DR</a:t>
              </a:r>
            </a:p>
          </p:txBody>
        </p:sp>
        <p:sp>
          <p:nvSpPr>
            <p:cNvPr id="60432" name="Rectangle 7"/>
            <p:cNvSpPr>
              <a:spLocks noChangeArrowheads="1"/>
            </p:cNvSpPr>
            <p:nvPr/>
          </p:nvSpPr>
          <p:spPr bwMode="auto">
            <a:xfrm>
              <a:off x="3409" y="3408"/>
              <a:ext cx="424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b="0">
                  <a:solidFill>
                    <a:schemeClr val="bg1"/>
                  </a:solidFill>
                  <a:latin typeface="Verdana" pitchFamily="34" charset="0"/>
                </a:rPr>
                <a:t>BDR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Quand Devenir Adjacent</a:t>
            </a:r>
          </a:p>
        </p:txBody>
      </p:sp>
      <p:sp>
        <p:nvSpPr>
          <p:cNvPr id="62467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Réseau sous-jacent est point à point </a:t>
            </a:r>
          </a:p>
          <a:p>
            <a:r>
              <a:rPr lang="en-GB" smtClean="0"/>
              <a:t>Type de réseau sous-jacent est un lien virtuel</a:t>
            </a:r>
          </a:p>
          <a:p>
            <a:r>
              <a:rPr lang="en-GB" smtClean="0"/>
              <a:t>Le routeur lui-même est le routeur désigné ou routeur désigné de backup</a:t>
            </a:r>
          </a:p>
          <a:p>
            <a:r>
              <a:rPr lang="en-GB" smtClean="0"/>
              <a:t>Le routeur voisin est le routeur désigné ou routeur désigné de backup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F8C5C-F68F-4935-A18B-ECBD8F21AF9B}" type="slidenum">
              <a:rPr lang="en-US"/>
              <a:pPr/>
              <a:t>22</a:t>
            </a:fld>
            <a:endParaRPr lang="en-US"/>
          </a:p>
        </p:txBody>
      </p:sp>
      <p:sp>
        <p:nvSpPr>
          <p:cNvPr id="62469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LSA se propagent le long de l’adjacences</a:t>
            </a:r>
          </a:p>
        </p:txBody>
      </p:sp>
      <p:sp>
        <p:nvSpPr>
          <p:cNvPr id="64515" name="Rectangle 30"/>
          <p:cNvSpPr>
            <a:spLocks noGrp="1" noChangeArrowheads="1"/>
          </p:cNvSpPr>
          <p:nvPr>
            <p:ph idx="1"/>
          </p:nvPr>
        </p:nvSpPr>
        <p:spPr>
          <a:xfrm>
            <a:off x="655638" y="4572000"/>
            <a:ext cx="7940675" cy="1219200"/>
          </a:xfrm>
        </p:spPr>
        <p:txBody>
          <a:bodyPr/>
          <a:lstStyle/>
          <a:p>
            <a:r>
              <a:rPr lang="en-GB" dirty="0" smtClean="0"/>
              <a:t>LSA </a:t>
            </a:r>
            <a:r>
              <a:rPr lang="en-GB" dirty="0" err="1" smtClean="0"/>
              <a:t>reçoit</a:t>
            </a:r>
            <a:r>
              <a:rPr lang="en-GB" dirty="0" smtClean="0"/>
              <a:t> </a:t>
            </a:r>
            <a:r>
              <a:rPr lang="en-GB" dirty="0" smtClean="0"/>
              <a:t>le long des </a:t>
            </a:r>
            <a:r>
              <a:rPr lang="en-GB" dirty="0" err="1" smtClean="0"/>
              <a:t>contiguïtés</a:t>
            </a:r>
            <a:endParaRPr lang="en-GB" dirty="0" smtClean="0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47916-36BA-474F-9318-2C7A00FB0F98}" type="slidenum">
              <a:rPr lang="en-US"/>
              <a:pPr/>
              <a:t>23</a:t>
            </a:fld>
            <a:endParaRPr lang="en-US"/>
          </a:p>
        </p:txBody>
      </p:sp>
      <p:sp>
        <p:nvSpPr>
          <p:cNvPr id="64517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4518" name="Group 31"/>
          <p:cNvGrpSpPr>
            <a:grpSpLocks/>
          </p:cNvGrpSpPr>
          <p:nvPr/>
        </p:nvGrpSpPr>
        <p:grpSpPr bwMode="auto">
          <a:xfrm>
            <a:off x="2481263" y="2060575"/>
            <a:ext cx="3887787" cy="1884363"/>
            <a:chOff x="1563" y="1298"/>
            <a:chExt cx="2449" cy="1187"/>
          </a:xfrm>
        </p:grpSpPr>
        <p:sp>
          <p:nvSpPr>
            <p:cNvPr id="64519" name="Line 5"/>
            <p:cNvSpPr>
              <a:spLocks noChangeShapeType="1"/>
            </p:cNvSpPr>
            <p:nvPr/>
          </p:nvSpPr>
          <p:spPr bwMode="auto">
            <a:xfrm flipH="1">
              <a:off x="1604" y="1870"/>
              <a:ext cx="2338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20" name="Line 12"/>
            <p:cNvSpPr>
              <a:spLocks noChangeShapeType="1"/>
            </p:cNvSpPr>
            <p:nvPr/>
          </p:nvSpPr>
          <p:spPr bwMode="auto">
            <a:xfrm flipV="1">
              <a:off x="1886" y="1549"/>
              <a:ext cx="0" cy="641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21" name="Line 13"/>
            <p:cNvSpPr>
              <a:spLocks noChangeShapeType="1"/>
            </p:cNvSpPr>
            <p:nvPr/>
          </p:nvSpPr>
          <p:spPr bwMode="auto">
            <a:xfrm flipV="1">
              <a:off x="3684" y="1549"/>
              <a:ext cx="0" cy="641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22" name="Line 14"/>
            <p:cNvSpPr>
              <a:spLocks noChangeShapeType="1"/>
            </p:cNvSpPr>
            <p:nvPr/>
          </p:nvSpPr>
          <p:spPr bwMode="auto">
            <a:xfrm>
              <a:off x="2218" y="2243"/>
              <a:ext cx="1135" cy="0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23" name="Line 15"/>
            <p:cNvSpPr>
              <a:spLocks noChangeShapeType="1"/>
            </p:cNvSpPr>
            <p:nvPr/>
          </p:nvSpPr>
          <p:spPr bwMode="auto">
            <a:xfrm flipV="1">
              <a:off x="2218" y="1603"/>
              <a:ext cx="1135" cy="533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24" name="Line 16"/>
            <p:cNvSpPr>
              <a:spLocks noChangeShapeType="1"/>
            </p:cNvSpPr>
            <p:nvPr/>
          </p:nvSpPr>
          <p:spPr bwMode="auto">
            <a:xfrm flipH="1" flipV="1">
              <a:off x="2218" y="1603"/>
              <a:ext cx="1135" cy="533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prstDash val="lgDash"/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25" name="Line 17"/>
            <p:cNvSpPr>
              <a:spLocks noChangeShapeType="1"/>
            </p:cNvSpPr>
            <p:nvPr/>
          </p:nvSpPr>
          <p:spPr bwMode="auto">
            <a:xfrm>
              <a:off x="2075" y="1549"/>
              <a:ext cx="0" cy="587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26" name="Line 18"/>
            <p:cNvSpPr>
              <a:spLocks noChangeShapeType="1"/>
            </p:cNvSpPr>
            <p:nvPr/>
          </p:nvSpPr>
          <p:spPr bwMode="auto">
            <a:xfrm>
              <a:off x="3447" y="1549"/>
              <a:ext cx="0" cy="587"/>
            </a:xfrm>
            <a:prstGeom prst="line">
              <a:avLst/>
            </a:prstGeom>
            <a:noFill/>
            <a:ln w="25399">
              <a:solidFill>
                <a:schemeClr val="tx1"/>
              </a:solidFill>
              <a:prstDash val="lgDash"/>
              <a:round/>
              <a:headEnd type="stealth" w="med" len="lg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64527" name="Picture 21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77" y="1298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64528" name="Picture 23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77" y="2115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64529" name="Picture 2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63" y="2115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64530" name="Picture 2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63" y="1298"/>
              <a:ext cx="635" cy="3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64531" name="Rectangle 10"/>
            <p:cNvSpPr>
              <a:spLocks noChangeArrowheads="1"/>
            </p:cNvSpPr>
            <p:nvPr/>
          </p:nvSpPr>
          <p:spPr bwMode="auto">
            <a:xfrm>
              <a:off x="1739" y="2256"/>
              <a:ext cx="325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b="0">
                  <a:solidFill>
                    <a:schemeClr val="bg1"/>
                  </a:solidFill>
                  <a:latin typeface="Verdana" pitchFamily="34" charset="0"/>
                </a:rPr>
                <a:t>DR</a:t>
              </a:r>
            </a:p>
          </p:txBody>
        </p:sp>
        <p:sp>
          <p:nvSpPr>
            <p:cNvPr id="64532" name="Rectangle 11"/>
            <p:cNvSpPr>
              <a:spLocks noChangeArrowheads="1"/>
            </p:cNvSpPr>
            <p:nvPr/>
          </p:nvSpPr>
          <p:spPr bwMode="auto">
            <a:xfrm>
              <a:off x="3460" y="2256"/>
              <a:ext cx="418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050" tIns="44633" rIns="91050" bIns="44633">
              <a:spAutoFit/>
            </a:bodyPr>
            <a:lstStyle/>
            <a:p>
              <a:pPr algn="ctr" defTabSz="790575"/>
              <a:r>
                <a:rPr lang="en-GB" b="0">
                  <a:solidFill>
                    <a:schemeClr val="bg1"/>
                  </a:solidFill>
                </a:rPr>
                <a:t>BDR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Réseaux</a:t>
            </a:r>
            <a:r>
              <a:rPr lang="en-GB" dirty="0" smtClean="0"/>
              <a:t> de diffusion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2400" dirty="0" smtClean="0"/>
              <a:t>(</a:t>
            </a:r>
            <a:r>
              <a:rPr lang="en-GB" sz="2400" dirty="0" smtClean="0"/>
              <a:t>Broadcast Networks)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Multicast IP </a:t>
            </a:r>
            <a:r>
              <a:rPr lang="en-GB" dirty="0" err="1" smtClean="0"/>
              <a:t>utilisée</a:t>
            </a:r>
            <a:r>
              <a:rPr lang="en-GB" dirty="0" smtClean="0"/>
              <a:t> pour </a:t>
            </a:r>
            <a:r>
              <a:rPr lang="en-GB" dirty="0" err="1" smtClean="0"/>
              <a:t>envoyer</a:t>
            </a:r>
            <a:r>
              <a:rPr lang="en-GB" dirty="0" smtClean="0"/>
              <a:t> et </a:t>
            </a:r>
            <a:r>
              <a:rPr lang="en-GB" dirty="0" err="1" smtClean="0"/>
              <a:t>recevoir</a:t>
            </a:r>
            <a:r>
              <a:rPr lang="en-GB" dirty="0" smtClean="0"/>
              <a:t> des </a:t>
            </a:r>
            <a:r>
              <a:rPr lang="en-GB" dirty="0" err="1" smtClean="0"/>
              <a:t>mises</a:t>
            </a:r>
            <a:r>
              <a:rPr lang="en-GB" dirty="0" smtClean="0"/>
              <a:t> </a:t>
            </a:r>
            <a:r>
              <a:rPr lang="en-GB" dirty="0" err="1" smtClean="0"/>
              <a:t>à</a:t>
            </a:r>
            <a:r>
              <a:rPr lang="en-GB" dirty="0" smtClean="0"/>
              <a:t> jour</a:t>
            </a:r>
          </a:p>
          <a:p>
            <a:pPr lvl="1"/>
            <a:r>
              <a:rPr lang="en-US" dirty="0" err="1" smtClean="0"/>
              <a:t>Tous</a:t>
            </a:r>
            <a:r>
              <a:rPr lang="en-US" dirty="0" smtClean="0"/>
              <a:t> les </a:t>
            </a:r>
            <a:r>
              <a:rPr lang="en-US" dirty="0" err="1" smtClean="0"/>
              <a:t>routeurs</a:t>
            </a:r>
            <a:r>
              <a:rPr lang="en-US" dirty="0" smtClean="0"/>
              <a:t> </a:t>
            </a:r>
            <a:r>
              <a:rPr lang="en-US" dirty="0" err="1" smtClean="0"/>
              <a:t>doivent</a:t>
            </a:r>
            <a:r>
              <a:rPr lang="en-US" dirty="0" smtClean="0"/>
              <a:t> accepter les </a:t>
            </a:r>
            <a:r>
              <a:rPr lang="en-US" dirty="0" err="1" smtClean="0"/>
              <a:t>paquets</a:t>
            </a:r>
            <a:r>
              <a:rPr lang="en-US" dirty="0" smtClean="0"/>
              <a:t> </a:t>
            </a:r>
            <a:r>
              <a:rPr lang="en-US" dirty="0" err="1" smtClean="0"/>
              <a:t>envoyés</a:t>
            </a:r>
            <a:r>
              <a:rPr lang="en-US" dirty="0" smtClean="0"/>
              <a:t> à </a:t>
            </a:r>
            <a:r>
              <a:rPr lang="en-US" dirty="0" err="1" smtClean="0"/>
              <a:t>AllSPFRouters</a:t>
            </a:r>
            <a:r>
              <a:rPr lang="en-US" dirty="0" smtClean="0"/>
              <a:t> </a:t>
            </a:r>
            <a:r>
              <a:rPr lang="en-GB" dirty="0" smtClean="0"/>
              <a:t> (224.0.0.5)</a:t>
            </a:r>
          </a:p>
          <a:p>
            <a:pPr lvl="1"/>
            <a:r>
              <a:rPr lang="en-GB" dirty="0" err="1" smtClean="0"/>
              <a:t>Tous</a:t>
            </a:r>
            <a:r>
              <a:rPr lang="en-GB" dirty="0" smtClean="0"/>
              <a:t> les </a:t>
            </a:r>
            <a:r>
              <a:rPr lang="en-GB" dirty="0" err="1" smtClean="0"/>
              <a:t>routeurs</a:t>
            </a:r>
            <a:r>
              <a:rPr lang="en-GB" dirty="0" smtClean="0"/>
              <a:t> DR </a:t>
            </a:r>
            <a:r>
              <a:rPr lang="en-US" dirty="0" smtClean="0"/>
              <a:t> et BDR </a:t>
            </a:r>
            <a:r>
              <a:rPr lang="en-US" dirty="0" err="1" smtClean="0"/>
              <a:t>doivent</a:t>
            </a:r>
            <a:r>
              <a:rPr lang="en-US" dirty="0" smtClean="0"/>
              <a:t> accepter les </a:t>
            </a:r>
            <a:r>
              <a:rPr lang="en-US" dirty="0" err="1" smtClean="0"/>
              <a:t>paquets</a:t>
            </a:r>
            <a:r>
              <a:rPr lang="en-US" dirty="0" smtClean="0"/>
              <a:t> </a:t>
            </a:r>
            <a:r>
              <a:rPr lang="en-US" dirty="0" err="1" smtClean="0"/>
              <a:t>envoyés</a:t>
            </a:r>
            <a:r>
              <a:rPr lang="en-US" dirty="0" smtClean="0"/>
              <a:t> à </a:t>
            </a:r>
            <a:r>
              <a:rPr lang="en-US" dirty="0" err="1" smtClean="0"/>
              <a:t>AllDRouters</a:t>
            </a:r>
            <a:r>
              <a:rPr lang="en-US" dirty="0" smtClean="0"/>
              <a:t> </a:t>
            </a:r>
            <a:r>
              <a:rPr lang="en-GB" dirty="0" smtClean="0"/>
              <a:t> (224.0.0.6</a:t>
            </a:r>
            <a:r>
              <a:rPr lang="en-GB" dirty="0" smtClean="0"/>
              <a:t>)</a:t>
            </a:r>
            <a:endParaRPr lang="en-GB" dirty="0" smtClean="0"/>
          </a:p>
          <a:p>
            <a:r>
              <a:rPr lang="en-GB" dirty="0" smtClean="0"/>
              <a:t>Des  </a:t>
            </a:r>
            <a:r>
              <a:rPr lang="en-GB" dirty="0" err="1" smtClean="0"/>
              <a:t>paquets</a:t>
            </a:r>
            <a:r>
              <a:rPr lang="en-GB" dirty="0" smtClean="0"/>
              <a:t> Hello </a:t>
            </a:r>
            <a:r>
              <a:rPr lang="en-GB" dirty="0" err="1" smtClean="0"/>
              <a:t>envoyés</a:t>
            </a:r>
            <a:r>
              <a:rPr lang="en-GB" dirty="0" smtClean="0"/>
              <a:t> </a:t>
            </a:r>
            <a:r>
              <a:rPr lang="en-GB" dirty="0" err="1" smtClean="0"/>
              <a:t>à</a:t>
            </a:r>
            <a:r>
              <a:rPr lang="en-GB" dirty="0" smtClean="0"/>
              <a:t> </a:t>
            </a:r>
            <a:r>
              <a:rPr lang="en-GB" dirty="0" err="1" smtClean="0"/>
              <a:t>AllSPFRouters</a:t>
            </a:r>
            <a:r>
              <a:rPr lang="en-GB" dirty="0" smtClean="0"/>
              <a:t> (</a:t>
            </a:r>
            <a:r>
              <a:rPr lang="en-GB" dirty="0" err="1" smtClean="0"/>
              <a:t>Unicast</a:t>
            </a:r>
            <a:r>
              <a:rPr lang="en-GB" dirty="0" smtClean="0"/>
              <a:t> </a:t>
            </a:r>
            <a:r>
              <a:rPr lang="en-GB" dirty="0" err="1" smtClean="0"/>
              <a:t>sur</a:t>
            </a:r>
            <a:r>
              <a:rPr lang="en-GB" dirty="0" smtClean="0"/>
              <a:t> le point-</a:t>
            </a:r>
            <a:r>
              <a:rPr lang="en-GB" dirty="0" err="1" smtClean="0"/>
              <a:t>à</a:t>
            </a:r>
            <a:r>
              <a:rPr lang="en-GB" dirty="0" smtClean="0"/>
              <a:t>-point et les liens </a:t>
            </a:r>
            <a:r>
              <a:rPr lang="en-GB" dirty="0" err="1" smtClean="0"/>
              <a:t>virtuelles</a:t>
            </a:r>
            <a:r>
              <a:rPr lang="en-GB" dirty="0" smtClean="0"/>
              <a:t>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22392-6EF6-4085-9F6D-A36276C019D7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Protocole de routage des paquets</a:t>
            </a:r>
          </a:p>
        </p:txBody>
      </p:sp>
      <p:sp>
        <p:nvSpPr>
          <p:cNvPr id="6861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400" smtClean="0"/>
              <a:t>Partage un header de protocole commun</a:t>
            </a:r>
          </a:p>
          <a:p>
            <a:r>
              <a:rPr lang="en-GB" sz="2400" smtClean="0"/>
              <a:t>Routage des paquets de protocole sont envoyés avec le type de service (TOS) de 0</a:t>
            </a:r>
          </a:p>
          <a:p>
            <a:r>
              <a:rPr lang="en-GB" sz="2400" smtClean="0"/>
              <a:t>Cinq types de paquets de protocole de routage OSPF </a:t>
            </a:r>
          </a:p>
          <a:p>
            <a:pPr lvl="1"/>
            <a:r>
              <a:rPr lang="en-GB" sz="2000" smtClean="0"/>
              <a:t>Hello – paquet  type 1</a:t>
            </a:r>
          </a:p>
          <a:p>
            <a:pPr lvl="1"/>
            <a:r>
              <a:rPr lang="en-GB" sz="2000" smtClean="0"/>
              <a:t>Description Base de données  – paquet  type 2</a:t>
            </a:r>
          </a:p>
          <a:p>
            <a:pPr lvl="1"/>
            <a:r>
              <a:rPr lang="en-GB" sz="2000" smtClean="0"/>
              <a:t>Demande  Link-state – paquet type 3</a:t>
            </a:r>
          </a:p>
          <a:p>
            <a:pPr lvl="1"/>
            <a:r>
              <a:rPr lang="en-GB" sz="2000" smtClean="0"/>
              <a:t>mise à jour - Link-state  –  paquet type 4</a:t>
            </a:r>
          </a:p>
          <a:p>
            <a:pPr lvl="1"/>
            <a:r>
              <a:rPr lang="en-GB" sz="2000" smtClean="0"/>
              <a:t>Link-state acknowledgement – paquet type 5</a:t>
            </a:r>
          </a:p>
          <a:p>
            <a:pPr lvl="1"/>
            <a:endParaRPr lang="en-GB" sz="200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9BA42-DF34-453C-9032-D1B865DB9B98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Différents types de LSA</a:t>
            </a:r>
          </a:p>
        </p:txBody>
      </p:sp>
      <p:sp>
        <p:nvSpPr>
          <p:cNvPr id="70659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686800" cy="3505200"/>
          </a:xfrm>
        </p:spPr>
        <p:txBody>
          <a:bodyPr/>
          <a:lstStyle/>
          <a:p>
            <a:r>
              <a:rPr lang="en-GB" sz="2400" smtClean="0"/>
              <a:t>Six types distincts de LSA</a:t>
            </a:r>
          </a:p>
          <a:p>
            <a:pPr lvl="1"/>
            <a:r>
              <a:rPr lang="en-GB" sz="2000" smtClean="0"/>
              <a:t>Type 1 :			Routeur LSA</a:t>
            </a:r>
          </a:p>
          <a:p>
            <a:pPr lvl="1"/>
            <a:r>
              <a:rPr lang="en-GB" sz="2000" smtClean="0"/>
              <a:t>Type 2 :			Réseau  LSA</a:t>
            </a:r>
          </a:p>
          <a:p>
            <a:pPr lvl="1"/>
            <a:r>
              <a:rPr lang="en-GB" sz="2000" smtClean="0"/>
              <a:t>Type 3 &amp; 4:		Résumé  LSA</a:t>
            </a:r>
          </a:p>
          <a:p>
            <a:pPr lvl="1"/>
            <a:r>
              <a:rPr lang="en-GB" sz="2000" smtClean="0"/>
              <a:t>Type 5 &amp; 7:		Externe  LSA (Type 7 est pour  NSSA)</a:t>
            </a:r>
          </a:p>
          <a:p>
            <a:pPr lvl="1"/>
            <a:r>
              <a:rPr lang="en-GB" sz="2000" smtClean="0"/>
              <a:t>Type 6:			Adhésion  en groupe LSA</a:t>
            </a:r>
          </a:p>
          <a:p>
            <a:pPr lvl="1"/>
            <a:r>
              <a:rPr lang="en-GB" sz="2000" smtClean="0"/>
              <a:t>Type 9, 10 &amp; 11:	Opaque LSA (9: Link-Local, 10: Zone)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BD4DF-F05F-49C8-93C5-DC818663E8C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Routeur LSA (Type 1)</a:t>
            </a:r>
          </a:p>
        </p:txBody>
      </p:sp>
      <p:sp>
        <p:nvSpPr>
          <p:cNvPr id="7270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Décrit l'état et le coût des liens du routeur vers la zone</a:t>
            </a:r>
          </a:p>
          <a:p>
            <a:r>
              <a:rPr lang="en-GB" smtClean="0"/>
              <a:t>Tous les liens du routeur dans une zone doivent être décrites dans un seul LSA</a:t>
            </a:r>
          </a:p>
          <a:p>
            <a:r>
              <a:rPr lang="en-GB" smtClean="0"/>
              <a:t>Inondé sur toute la zone particulière et pas plus</a:t>
            </a:r>
          </a:p>
          <a:p>
            <a:r>
              <a:rPr lang="en-GB" smtClean="0"/>
              <a:t>Routeur indique s'il s'agit d'un ASBR, ABR, ou point final de lien virtuel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C60DF-2130-4E86-BBBE-56CCBD7ACEC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Réseau  LSA (Type 2)</a:t>
            </a:r>
          </a:p>
        </p:txBody>
      </p:sp>
      <p:sp>
        <p:nvSpPr>
          <p:cNvPr id="7475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Généré pour chaque émission de transit et réseau NBMA </a:t>
            </a:r>
          </a:p>
          <a:p>
            <a:r>
              <a:rPr lang="en-GB" smtClean="0"/>
              <a:t>Décrit tous les routeurs rattachés au réseau</a:t>
            </a:r>
          </a:p>
          <a:p>
            <a:r>
              <a:rPr lang="en-GB" smtClean="0"/>
              <a:t>Seul le routeur désigné engendre ce LSA</a:t>
            </a:r>
          </a:p>
          <a:p>
            <a:r>
              <a:rPr lang="en-GB" smtClean="0"/>
              <a:t>Inondé sur toute la zone particulière et pas plus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D915B-0078-4B6A-A9E1-871F996CF7F7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Résumé  LSA (Type 3 et 4)</a:t>
            </a:r>
          </a:p>
        </p:txBody>
      </p:sp>
      <p:sp>
        <p:nvSpPr>
          <p:cNvPr id="7680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Décrit la destination en dehors de la zone, mais encore dans l'AS</a:t>
            </a:r>
          </a:p>
          <a:p>
            <a:r>
              <a:rPr lang="en-GB" smtClean="0"/>
              <a:t>Inondé sur toute une zone unique</a:t>
            </a:r>
          </a:p>
          <a:p>
            <a:r>
              <a:rPr lang="en-GB" smtClean="0"/>
              <a:t>Engendré par un ABR</a:t>
            </a:r>
          </a:p>
          <a:p>
            <a:r>
              <a:rPr lang="en-GB" smtClean="0"/>
              <a:t>Seules les routes inter-zone sont annoncées dans le backbone</a:t>
            </a:r>
          </a:p>
          <a:p>
            <a:r>
              <a:rPr lang="en-GB" smtClean="0"/>
              <a:t>Type 4 est l'information à propos de l'ASBR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73E79-5285-498B-A4B0-E8CB2068045E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1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82114" tIns="41056" rIns="82114" bIns="41056"/>
          <a:lstStyle/>
          <a:p>
            <a:r>
              <a:rPr lang="en-GB" smtClean="0"/>
              <a:t>Link State</a:t>
            </a:r>
          </a:p>
        </p:txBody>
      </p:sp>
      <p:sp>
        <p:nvSpPr>
          <p:cNvPr id="1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0B000-98AE-4DE0-B1CF-02240125B315}" type="slidenum">
              <a:rPr lang="en-US"/>
              <a:pPr/>
              <a:t>3</a:t>
            </a:fld>
            <a:endParaRPr lang="en-US"/>
          </a:p>
        </p:txBody>
      </p:sp>
      <p:sp>
        <p:nvSpPr>
          <p:cNvPr id="23556" name="Freeform 2"/>
          <p:cNvSpPr>
            <a:spLocks/>
          </p:cNvSpPr>
          <p:nvPr/>
        </p:nvSpPr>
        <p:spPr bwMode="auto">
          <a:xfrm>
            <a:off x="6154738" y="3692525"/>
            <a:ext cx="623887" cy="803275"/>
          </a:xfrm>
          <a:custGeom>
            <a:avLst/>
            <a:gdLst>
              <a:gd name="T0" fmla="*/ 1112090197 w 349"/>
              <a:gd name="T1" fmla="*/ 0 h 450"/>
              <a:gd name="T2" fmla="*/ 1112090197 w 349"/>
              <a:gd name="T3" fmla="*/ 1430704177 h 450"/>
              <a:gd name="T4" fmla="*/ 0 w 349"/>
              <a:gd name="T5" fmla="*/ 758368357 h 450"/>
              <a:gd name="T6" fmla="*/ 1089721435 w 349"/>
              <a:gd name="T7" fmla="*/ 0 h 450"/>
              <a:gd name="T8" fmla="*/ 0 60000 65536"/>
              <a:gd name="T9" fmla="*/ 0 60000 65536"/>
              <a:gd name="T10" fmla="*/ 0 60000 65536"/>
              <a:gd name="T11" fmla="*/ 0 60000 65536"/>
              <a:gd name="T12" fmla="*/ 0 w 349"/>
              <a:gd name="T13" fmla="*/ 0 h 450"/>
              <a:gd name="T14" fmla="*/ 349 w 349"/>
              <a:gd name="T15" fmla="*/ 450 h 45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49" h="450">
                <a:moveTo>
                  <a:pt x="348" y="0"/>
                </a:moveTo>
                <a:lnTo>
                  <a:pt x="348" y="449"/>
                </a:lnTo>
                <a:lnTo>
                  <a:pt x="0" y="238"/>
                </a:lnTo>
                <a:lnTo>
                  <a:pt x="341" y="0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008AAE"/>
              </a:gs>
            </a:gsLst>
            <a:lin ang="0" scaled="1"/>
          </a:gradFill>
          <a:ln w="12700" cap="rnd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57" name="Rectangle 3"/>
          <p:cNvSpPr>
            <a:spLocks noChangeArrowheads="1"/>
          </p:cNvSpPr>
          <p:nvPr/>
        </p:nvSpPr>
        <p:spPr bwMode="auto">
          <a:xfrm>
            <a:off x="4740275" y="3703638"/>
            <a:ext cx="1644650" cy="950912"/>
          </a:xfrm>
          <a:prstGeom prst="rect">
            <a:avLst/>
          </a:prstGeom>
          <a:gradFill rotWithShape="0">
            <a:gsLst>
              <a:gs pos="0">
                <a:srgbClr val="4C4C4C"/>
              </a:gs>
              <a:gs pos="50000">
                <a:srgbClr val="FFFFFF"/>
              </a:gs>
              <a:gs pos="100000">
                <a:srgbClr val="4C4C4C"/>
              </a:gs>
            </a:gsLst>
            <a:lin ang="27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Rectangle 4"/>
          <p:cNvSpPr>
            <a:spLocks noChangeArrowheads="1"/>
          </p:cNvSpPr>
          <p:nvPr/>
        </p:nvSpPr>
        <p:spPr bwMode="auto">
          <a:xfrm>
            <a:off x="6840538" y="3760788"/>
            <a:ext cx="1216025" cy="809625"/>
          </a:xfrm>
          <a:prstGeom prst="rect">
            <a:avLst/>
          </a:prstGeom>
          <a:gradFill rotWithShape="0">
            <a:gsLst>
              <a:gs pos="0">
                <a:srgbClr val="4C4C4C"/>
              </a:gs>
              <a:gs pos="50000">
                <a:srgbClr val="FFFFFF"/>
              </a:gs>
              <a:gs pos="100000">
                <a:srgbClr val="4C4C4C"/>
              </a:gs>
            </a:gsLst>
            <a:lin ang="27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5"/>
          <p:cNvSpPr>
            <a:spLocks noChangeArrowheads="1"/>
          </p:cNvSpPr>
          <p:nvPr/>
        </p:nvSpPr>
        <p:spPr bwMode="auto">
          <a:xfrm>
            <a:off x="6778625" y="3703638"/>
            <a:ext cx="1182688" cy="769937"/>
          </a:xfrm>
          <a:prstGeom prst="rect">
            <a:avLst/>
          </a:prstGeom>
          <a:gradFill rotWithShape="0">
            <a:gsLst>
              <a:gs pos="0">
                <a:srgbClr val="002029"/>
              </a:gs>
              <a:gs pos="50000">
                <a:srgbClr val="006C88"/>
              </a:gs>
              <a:gs pos="100000">
                <a:srgbClr val="002029"/>
              </a:gs>
            </a:gsLst>
            <a:lin ang="2700000" scaled="1"/>
          </a:gradFill>
          <a:ln w="25400">
            <a:solidFill>
              <a:srgbClr val="0099C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854" name="Line 6"/>
          <p:cNvSpPr>
            <a:spLocks noChangeShapeType="1"/>
          </p:cNvSpPr>
          <p:nvPr/>
        </p:nvSpPr>
        <p:spPr bwMode="auto">
          <a:xfrm>
            <a:off x="7007225" y="3790950"/>
            <a:ext cx="196850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55" name="Line 7"/>
          <p:cNvSpPr>
            <a:spLocks noChangeShapeType="1"/>
          </p:cNvSpPr>
          <p:nvPr/>
        </p:nvSpPr>
        <p:spPr bwMode="auto">
          <a:xfrm>
            <a:off x="7412038" y="3821113"/>
            <a:ext cx="115887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56" name="Line 8"/>
          <p:cNvSpPr>
            <a:spLocks noChangeShapeType="1"/>
          </p:cNvSpPr>
          <p:nvPr/>
        </p:nvSpPr>
        <p:spPr bwMode="auto">
          <a:xfrm>
            <a:off x="6956425" y="4186238"/>
            <a:ext cx="0" cy="169862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57" name="Line 9"/>
          <p:cNvSpPr>
            <a:spLocks noChangeShapeType="1"/>
          </p:cNvSpPr>
          <p:nvPr/>
        </p:nvSpPr>
        <p:spPr bwMode="auto">
          <a:xfrm>
            <a:off x="7146925" y="3948113"/>
            <a:ext cx="457200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58" name="Line 10"/>
          <p:cNvSpPr>
            <a:spLocks noChangeShapeType="1"/>
          </p:cNvSpPr>
          <p:nvPr/>
        </p:nvSpPr>
        <p:spPr bwMode="auto">
          <a:xfrm>
            <a:off x="7115175" y="3970338"/>
            <a:ext cx="0" cy="27305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59" name="Line 11"/>
          <p:cNvSpPr>
            <a:spLocks noChangeShapeType="1"/>
          </p:cNvSpPr>
          <p:nvPr/>
        </p:nvSpPr>
        <p:spPr bwMode="auto">
          <a:xfrm flipV="1">
            <a:off x="7115175" y="3786188"/>
            <a:ext cx="0" cy="128587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60" name="Line 12"/>
          <p:cNvSpPr>
            <a:spLocks noChangeShapeType="1"/>
          </p:cNvSpPr>
          <p:nvPr/>
        </p:nvSpPr>
        <p:spPr bwMode="auto">
          <a:xfrm>
            <a:off x="7478713" y="3849688"/>
            <a:ext cx="0" cy="588962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61" name="Line 13"/>
          <p:cNvSpPr>
            <a:spLocks noChangeShapeType="1"/>
          </p:cNvSpPr>
          <p:nvPr/>
        </p:nvSpPr>
        <p:spPr bwMode="auto">
          <a:xfrm>
            <a:off x="7623175" y="3856038"/>
            <a:ext cx="0" cy="14287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62" name="Line 14"/>
          <p:cNvSpPr>
            <a:spLocks noChangeShapeType="1"/>
          </p:cNvSpPr>
          <p:nvPr/>
        </p:nvSpPr>
        <p:spPr bwMode="auto">
          <a:xfrm>
            <a:off x="7375525" y="4448175"/>
            <a:ext cx="188913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63" name="Line 15"/>
          <p:cNvSpPr>
            <a:spLocks noChangeShapeType="1"/>
          </p:cNvSpPr>
          <p:nvPr/>
        </p:nvSpPr>
        <p:spPr bwMode="auto">
          <a:xfrm>
            <a:off x="6969125" y="4278313"/>
            <a:ext cx="706438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64" name="Oval 16"/>
          <p:cNvSpPr>
            <a:spLocks noChangeArrowheads="1"/>
          </p:cNvSpPr>
          <p:nvPr/>
        </p:nvSpPr>
        <p:spPr bwMode="auto">
          <a:xfrm>
            <a:off x="7072313" y="3911600"/>
            <a:ext cx="65087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65" name="Oval 17"/>
          <p:cNvSpPr>
            <a:spLocks noChangeArrowheads="1"/>
          </p:cNvSpPr>
          <p:nvPr/>
        </p:nvSpPr>
        <p:spPr bwMode="auto">
          <a:xfrm>
            <a:off x="7443788" y="3911600"/>
            <a:ext cx="65087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66" name="Oval 18"/>
          <p:cNvSpPr>
            <a:spLocks noChangeArrowheads="1"/>
          </p:cNvSpPr>
          <p:nvPr/>
        </p:nvSpPr>
        <p:spPr bwMode="auto">
          <a:xfrm>
            <a:off x="7072313" y="4232275"/>
            <a:ext cx="65087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67" name="Oval 19"/>
          <p:cNvSpPr>
            <a:spLocks noChangeArrowheads="1"/>
          </p:cNvSpPr>
          <p:nvPr/>
        </p:nvSpPr>
        <p:spPr bwMode="auto">
          <a:xfrm>
            <a:off x="7627938" y="4235450"/>
            <a:ext cx="198437" cy="111125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68" name="Oval 20"/>
          <p:cNvSpPr>
            <a:spLocks noChangeArrowheads="1"/>
          </p:cNvSpPr>
          <p:nvPr/>
        </p:nvSpPr>
        <p:spPr bwMode="auto">
          <a:xfrm>
            <a:off x="7443788" y="4232275"/>
            <a:ext cx="65087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4800600" y="5054600"/>
            <a:ext cx="3886200" cy="996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83899" tIns="41056" rIns="83899" bIns="41056">
            <a:spAutoFit/>
          </a:bodyPr>
          <a:lstStyle/>
          <a:p>
            <a:pPr defTabSz="742950"/>
            <a:r>
              <a:rPr lang="en-GB" sz="2000" b="0">
                <a:solidFill>
                  <a:srgbClr val="000000"/>
                </a:solidFill>
                <a:latin typeface="Verdana" pitchFamily="34" charset="0"/>
              </a:rPr>
              <a:t>Les  informations de topologie sont sauvegardées dans une base de données distincte de la table de routage</a:t>
            </a:r>
          </a:p>
        </p:txBody>
      </p:sp>
      <p:sp>
        <p:nvSpPr>
          <p:cNvPr id="23576" name="Freeform 24"/>
          <p:cNvSpPr>
            <a:spLocks/>
          </p:cNvSpPr>
          <p:nvPr/>
        </p:nvSpPr>
        <p:spPr bwMode="auto">
          <a:xfrm>
            <a:off x="3925888" y="3616325"/>
            <a:ext cx="733425" cy="944563"/>
          </a:xfrm>
          <a:custGeom>
            <a:avLst/>
            <a:gdLst>
              <a:gd name="T0" fmla="*/ 1308780813 w 410"/>
              <a:gd name="T1" fmla="*/ 0 h 529"/>
              <a:gd name="T2" fmla="*/ 1308780813 w 410"/>
              <a:gd name="T3" fmla="*/ 1683388037 h 529"/>
              <a:gd name="T4" fmla="*/ 0 w 410"/>
              <a:gd name="T5" fmla="*/ 892706670 h 529"/>
              <a:gd name="T6" fmla="*/ 1283180703 w 410"/>
              <a:gd name="T7" fmla="*/ 0 h 529"/>
              <a:gd name="T8" fmla="*/ 0 60000 65536"/>
              <a:gd name="T9" fmla="*/ 0 60000 65536"/>
              <a:gd name="T10" fmla="*/ 0 60000 65536"/>
              <a:gd name="T11" fmla="*/ 0 60000 65536"/>
              <a:gd name="T12" fmla="*/ 0 w 410"/>
              <a:gd name="T13" fmla="*/ 0 h 529"/>
              <a:gd name="T14" fmla="*/ 410 w 410"/>
              <a:gd name="T15" fmla="*/ 529 h 52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10" h="529">
                <a:moveTo>
                  <a:pt x="409" y="0"/>
                </a:moveTo>
                <a:lnTo>
                  <a:pt x="409" y="528"/>
                </a:lnTo>
                <a:lnTo>
                  <a:pt x="0" y="280"/>
                </a:lnTo>
                <a:lnTo>
                  <a:pt x="401" y="0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008AAE"/>
              </a:gs>
            </a:gsLst>
            <a:lin ang="0" scaled="1"/>
          </a:gradFill>
          <a:ln w="12700" cap="rnd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4662488" y="3625850"/>
            <a:ext cx="1633537" cy="925513"/>
          </a:xfrm>
          <a:prstGeom prst="rect">
            <a:avLst/>
          </a:prstGeom>
          <a:gradFill rotWithShape="0">
            <a:gsLst>
              <a:gs pos="0">
                <a:srgbClr val="002029"/>
              </a:gs>
              <a:gs pos="50000">
                <a:srgbClr val="006C88"/>
              </a:gs>
              <a:gs pos="100000">
                <a:srgbClr val="002029"/>
              </a:gs>
            </a:gsLst>
            <a:lin ang="2700000" scaled="1"/>
          </a:gradFill>
          <a:ln w="25400">
            <a:solidFill>
              <a:srgbClr val="0099C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874" name="Rectangle 26"/>
          <p:cNvSpPr>
            <a:spLocks noChangeArrowheads="1"/>
          </p:cNvSpPr>
          <p:nvPr/>
        </p:nvSpPr>
        <p:spPr bwMode="auto">
          <a:xfrm>
            <a:off x="4776788" y="3613150"/>
            <a:ext cx="339725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824" tIns="46412" rIns="92824" bIns="46412">
            <a:spAutoFit/>
          </a:bodyPr>
          <a:lstStyle/>
          <a:p>
            <a:pPr algn="ctr" defTabSz="915988">
              <a:defRPr/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ea typeface="+mn-ea"/>
              </a:rPr>
              <a:t>A</a:t>
            </a:r>
          </a:p>
        </p:txBody>
      </p:sp>
      <p:sp>
        <p:nvSpPr>
          <p:cNvPr id="206875" name="Rectangle 27"/>
          <p:cNvSpPr>
            <a:spLocks noChangeArrowheads="1"/>
          </p:cNvSpPr>
          <p:nvPr/>
        </p:nvSpPr>
        <p:spPr bwMode="auto">
          <a:xfrm>
            <a:off x="4776788" y="3925888"/>
            <a:ext cx="341312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824" tIns="46412" rIns="92824" bIns="46412">
            <a:spAutoFit/>
          </a:bodyPr>
          <a:lstStyle/>
          <a:p>
            <a:pPr algn="ctr" defTabSz="915988">
              <a:defRPr/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ea typeface="+mn-ea"/>
              </a:rPr>
              <a:t>B</a:t>
            </a:r>
          </a:p>
        </p:txBody>
      </p:sp>
      <p:sp>
        <p:nvSpPr>
          <p:cNvPr id="206876" name="Rectangle 28"/>
          <p:cNvSpPr>
            <a:spLocks noChangeArrowheads="1"/>
          </p:cNvSpPr>
          <p:nvPr/>
        </p:nvSpPr>
        <p:spPr bwMode="auto">
          <a:xfrm>
            <a:off x="4775200" y="4237038"/>
            <a:ext cx="344488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824" tIns="46412" rIns="92824" bIns="46412">
            <a:spAutoFit/>
          </a:bodyPr>
          <a:lstStyle/>
          <a:p>
            <a:pPr algn="ctr" defTabSz="915988">
              <a:defRPr/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ea typeface="+mn-ea"/>
              </a:rPr>
              <a:t>C</a:t>
            </a:r>
          </a:p>
        </p:txBody>
      </p:sp>
      <p:sp>
        <p:nvSpPr>
          <p:cNvPr id="206877" name="Rectangle 29"/>
          <p:cNvSpPr>
            <a:spLocks noChangeArrowheads="1"/>
          </p:cNvSpPr>
          <p:nvPr/>
        </p:nvSpPr>
        <p:spPr bwMode="auto">
          <a:xfrm>
            <a:off x="5902325" y="3598863"/>
            <a:ext cx="330200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824" tIns="46412" rIns="92824" bIns="46412">
            <a:spAutoFit/>
          </a:bodyPr>
          <a:lstStyle/>
          <a:p>
            <a:pPr algn="ctr" defTabSz="915988">
              <a:defRPr/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ea typeface="+mn-ea"/>
              </a:rPr>
              <a:t>2</a:t>
            </a:r>
          </a:p>
        </p:txBody>
      </p:sp>
      <p:sp>
        <p:nvSpPr>
          <p:cNvPr id="206878" name="Rectangle 30"/>
          <p:cNvSpPr>
            <a:spLocks noChangeArrowheads="1"/>
          </p:cNvSpPr>
          <p:nvPr/>
        </p:nvSpPr>
        <p:spPr bwMode="auto">
          <a:xfrm>
            <a:off x="5840413" y="3911600"/>
            <a:ext cx="474662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824" tIns="46412" rIns="92824" bIns="46412">
            <a:spAutoFit/>
          </a:bodyPr>
          <a:lstStyle/>
          <a:p>
            <a:pPr algn="ctr" defTabSz="915988">
              <a:defRPr/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ea typeface="+mn-ea"/>
              </a:rPr>
              <a:t>13</a:t>
            </a:r>
          </a:p>
        </p:txBody>
      </p:sp>
      <p:sp>
        <p:nvSpPr>
          <p:cNvPr id="206879" name="Rectangle 31"/>
          <p:cNvSpPr>
            <a:spLocks noChangeArrowheads="1"/>
          </p:cNvSpPr>
          <p:nvPr/>
        </p:nvSpPr>
        <p:spPr bwMode="auto">
          <a:xfrm>
            <a:off x="5840413" y="4224338"/>
            <a:ext cx="474662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824" tIns="46412" rIns="92824" bIns="46412">
            <a:spAutoFit/>
          </a:bodyPr>
          <a:lstStyle/>
          <a:p>
            <a:pPr algn="ctr" defTabSz="915988">
              <a:defRPr/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ea typeface="+mn-ea"/>
              </a:rPr>
              <a:t>13</a:t>
            </a:r>
          </a:p>
        </p:txBody>
      </p:sp>
      <p:sp>
        <p:nvSpPr>
          <p:cNvPr id="206880" name="Line 32"/>
          <p:cNvSpPr>
            <a:spLocks noChangeShapeType="1"/>
          </p:cNvSpPr>
          <p:nvPr/>
        </p:nvSpPr>
        <p:spPr bwMode="auto">
          <a:xfrm>
            <a:off x="4670425" y="3951288"/>
            <a:ext cx="1627188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81" name="Line 33"/>
          <p:cNvSpPr>
            <a:spLocks noChangeShapeType="1"/>
          </p:cNvSpPr>
          <p:nvPr/>
        </p:nvSpPr>
        <p:spPr bwMode="auto">
          <a:xfrm>
            <a:off x="4670425" y="4251325"/>
            <a:ext cx="1627188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82" name="Rectangle 34"/>
          <p:cNvSpPr>
            <a:spLocks noChangeArrowheads="1"/>
          </p:cNvSpPr>
          <p:nvPr/>
        </p:nvSpPr>
        <p:spPr bwMode="auto">
          <a:xfrm>
            <a:off x="5316538" y="3598863"/>
            <a:ext cx="363537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824" tIns="46412" rIns="92824" bIns="46412">
            <a:spAutoFit/>
          </a:bodyPr>
          <a:lstStyle/>
          <a:p>
            <a:pPr algn="ctr" defTabSz="915988">
              <a:defRPr/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ea typeface="+mn-ea"/>
              </a:rPr>
              <a:t>Q</a:t>
            </a:r>
          </a:p>
        </p:txBody>
      </p:sp>
      <p:sp>
        <p:nvSpPr>
          <p:cNvPr id="206883" name="Rectangle 35"/>
          <p:cNvSpPr>
            <a:spLocks noChangeArrowheads="1"/>
          </p:cNvSpPr>
          <p:nvPr/>
        </p:nvSpPr>
        <p:spPr bwMode="auto">
          <a:xfrm>
            <a:off x="5322888" y="3911600"/>
            <a:ext cx="341312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824" tIns="46412" rIns="92824" bIns="46412">
            <a:spAutoFit/>
          </a:bodyPr>
          <a:lstStyle/>
          <a:p>
            <a:pPr algn="ctr" defTabSz="915988">
              <a:defRPr/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ea typeface="+mn-ea"/>
              </a:rPr>
              <a:t>Z</a:t>
            </a:r>
          </a:p>
        </p:txBody>
      </p:sp>
      <p:sp>
        <p:nvSpPr>
          <p:cNvPr id="206884" name="Rectangle 36"/>
          <p:cNvSpPr>
            <a:spLocks noChangeArrowheads="1"/>
          </p:cNvSpPr>
          <p:nvPr/>
        </p:nvSpPr>
        <p:spPr bwMode="auto">
          <a:xfrm>
            <a:off x="5326063" y="4224338"/>
            <a:ext cx="341312" cy="366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824" tIns="46412" rIns="92824" bIns="46412">
            <a:spAutoFit/>
          </a:bodyPr>
          <a:lstStyle/>
          <a:p>
            <a:pPr algn="ctr" defTabSz="915988">
              <a:defRPr/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charset="0"/>
                <a:ea typeface="+mn-ea"/>
              </a:rPr>
              <a:t>X</a:t>
            </a:r>
          </a:p>
        </p:txBody>
      </p:sp>
      <p:sp>
        <p:nvSpPr>
          <p:cNvPr id="206885" name="Line 37"/>
          <p:cNvSpPr>
            <a:spLocks noChangeShapeType="1"/>
          </p:cNvSpPr>
          <p:nvPr/>
        </p:nvSpPr>
        <p:spPr bwMode="auto">
          <a:xfrm>
            <a:off x="5783263" y="3617913"/>
            <a:ext cx="0" cy="928687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886" name="Line 38"/>
          <p:cNvSpPr>
            <a:spLocks noChangeShapeType="1"/>
          </p:cNvSpPr>
          <p:nvPr/>
        </p:nvSpPr>
        <p:spPr bwMode="auto">
          <a:xfrm>
            <a:off x="5229225" y="3617913"/>
            <a:ext cx="0" cy="928687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grpSp>
        <p:nvGrpSpPr>
          <p:cNvPr id="23591" name="Group 39"/>
          <p:cNvGrpSpPr>
            <a:grpSpLocks/>
          </p:cNvGrpSpPr>
          <p:nvPr/>
        </p:nvGrpSpPr>
        <p:grpSpPr bwMode="auto">
          <a:xfrm>
            <a:off x="3432175" y="4462463"/>
            <a:ext cx="207963" cy="1119187"/>
            <a:chOff x="1921" y="2819"/>
            <a:chExt cx="117" cy="627"/>
          </a:xfrm>
        </p:grpSpPr>
        <p:sp>
          <p:nvSpPr>
            <p:cNvPr id="23665" name="Line 40"/>
            <p:cNvSpPr>
              <a:spLocks noChangeShapeType="1"/>
            </p:cNvSpPr>
            <p:nvPr/>
          </p:nvSpPr>
          <p:spPr bwMode="auto">
            <a:xfrm flipV="1">
              <a:off x="1982" y="2954"/>
              <a:ext cx="0" cy="4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6" name="Freeform 41"/>
            <p:cNvSpPr>
              <a:spLocks/>
            </p:cNvSpPr>
            <p:nvPr/>
          </p:nvSpPr>
          <p:spPr bwMode="auto">
            <a:xfrm>
              <a:off x="1921" y="2819"/>
              <a:ext cx="117" cy="144"/>
            </a:xfrm>
            <a:custGeom>
              <a:avLst/>
              <a:gdLst>
                <a:gd name="T0" fmla="*/ 57 w 117"/>
                <a:gd name="T1" fmla="*/ 143 h 144"/>
                <a:gd name="T2" fmla="*/ 116 w 117"/>
                <a:gd name="T3" fmla="*/ 143 h 144"/>
                <a:gd name="T4" fmla="*/ 57 w 117"/>
                <a:gd name="T5" fmla="*/ 0 h 144"/>
                <a:gd name="T6" fmla="*/ 0 w 117"/>
                <a:gd name="T7" fmla="*/ 143 h 144"/>
                <a:gd name="T8" fmla="*/ 57 w 117"/>
                <a:gd name="T9" fmla="*/ 143 h 1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"/>
                <a:gd name="T16" fmla="*/ 0 h 144"/>
                <a:gd name="T17" fmla="*/ 117 w 117"/>
                <a:gd name="T18" fmla="*/ 144 h 1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" h="144">
                  <a:moveTo>
                    <a:pt x="57" y="143"/>
                  </a:moveTo>
                  <a:lnTo>
                    <a:pt x="116" y="143"/>
                  </a:lnTo>
                  <a:lnTo>
                    <a:pt x="57" y="0"/>
                  </a:lnTo>
                  <a:lnTo>
                    <a:pt x="0" y="143"/>
                  </a:lnTo>
                  <a:lnTo>
                    <a:pt x="57" y="143"/>
                  </a:lnTo>
                </a:path>
              </a:pathLst>
            </a:custGeom>
            <a:solidFill>
              <a:srgbClr val="000000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592" name="Group 42"/>
          <p:cNvGrpSpPr>
            <a:grpSpLocks/>
          </p:cNvGrpSpPr>
          <p:nvPr/>
        </p:nvGrpSpPr>
        <p:grpSpPr bwMode="auto">
          <a:xfrm>
            <a:off x="1789113" y="3986213"/>
            <a:ext cx="1112837" cy="206375"/>
            <a:chOff x="1001" y="2552"/>
            <a:chExt cx="623" cy="116"/>
          </a:xfrm>
        </p:grpSpPr>
        <p:sp>
          <p:nvSpPr>
            <p:cNvPr id="23663" name="Line 43"/>
            <p:cNvSpPr>
              <a:spLocks noChangeShapeType="1"/>
            </p:cNvSpPr>
            <p:nvPr/>
          </p:nvSpPr>
          <p:spPr bwMode="auto">
            <a:xfrm>
              <a:off x="1001" y="2614"/>
              <a:ext cx="470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4" name="Freeform 44"/>
            <p:cNvSpPr>
              <a:spLocks/>
            </p:cNvSpPr>
            <p:nvPr/>
          </p:nvSpPr>
          <p:spPr bwMode="auto">
            <a:xfrm>
              <a:off x="1480" y="2552"/>
              <a:ext cx="144" cy="116"/>
            </a:xfrm>
            <a:custGeom>
              <a:avLst/>
              <a:gdLst>
                <a:gd name="T0" fmla="*/ 0 w 144"/>
                <a:gd name="T1" fmla="*/ 58 h 116"/>
                <a:gd name="T2" fmla="*/ 0 w 144"/>
                <a:gd name="T3" fmla="*/ 115 h 116"/>
                <a:gd name="T4" fmla="*/ 143 w 144"/>
                <a:gd name="T5" fmla="*/ 58 h 116"/>
                <a:gd name="T6" fmla="*/ 0 w 144"/>
                <a:gd name="T7" fmla="*/ 0 h 116"/>
                <a:gd name="T8" fmla="*/ 0 w 144"/>
                <a:gd name="T9" fmla="*/ 58 h 1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"/>
                <a:gd name="T16" fmla="*/ 0 h 116"/>
                <a:gd name="T17" fmla="*/ 144 w 144"/>
                <a:gd name="T18" fmla="*/ 116 h 1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" h="116">
                  <a:moveTo>
                    <a:pt x="0" y="58"/>
                  </a:moveTo>
                  <a:lnTo>
                    <a:pt x="0" y="115"/>
                  </a:lnTo>
                  <a:lnTo>
                    <a:pt x="143" y="58"/>
                  </a:lnTo>
                  <a:lnTo>
                    <a:pt x="0" y="0"/>
                  </a:lnTo>
                  <a:lnTo>
                    <a:pt x="0" y="58"/>
                  </a:lnTo>
                </a:path>
              </a:pathLst>
            </a:custGeom>
            <a:solidFill>
              <a:srgbClr val="000000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593" name="Group 45"/>
          <p:cNvGrpSpPr>
            <a:grpSpLocks/>
          </p:cNvGrpSpPr>
          <p:nvPr/>
        </p:nvGrpSpPr>
        <p:grpSpPr bwMode="auto">
          <a:xfrm>
            <a:off x="3432175" y="2930525"/>
            <a:ext cx="207963" cy="723900"/>
            <a:chOff x="1921" y="1961"/>
            <a:chExt cx="117" cy="405"/>
          </a:xfrm>
        </p:grpSpPr>
        <p:sp>
          <p:nvSpPr>
            <p:cNvPr id="23661" name="Line 46"/>
            <p:cNvSpPr>
              <a:spLocks noChangeShapeType="1"/>
            </p:cNvSpPr>
            <p:nvPr/>
          </p:nvSpPr>
          <p:spPr bwMode="auto">
            <a:xfrm>
              <a:off x="1983" y="1961"/>
              <a:ext cx="0" cy="25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2" name="Freeform 47"/>
            <p:cNvSpPr>
              <a:spLocks/>
            </p:cNvSpPr>
            <p:nvPr/>
          </p:nvSpPr>
          <p:spPr bwMode="auto">
            <a:xfrm>
              <a:off x="1921" y="2222"/>
              <a:ext cx="117" cy="144"/>
            </a:xfrm>
            <a:custGeom>
              <a:avLst/>
              <a:gdLst>
                <a:gd name="T0" fmla="*/ 58 w 117"/>
                <a:gd name="T1" fmla="*/ 0 h 144"/>
                <a:gd name="T2" fmla="*/ 0 w 117"/>
                <a:gd name="T3" fmla="*/ 0 h 144"/>
                <a:gd name="T4" fmla="*/ 58 w 117"/>
                <a:gd name="T5" fmla="*/ 143 h 144"/>
                <a:gd name="T6" fmla="*/ 116 w 117"/>
                <a:gd name="T7" fmla="*/ 0 h 144"/>
                <a:gd name="T8" fmla="*/ 58 w 117"/>
                <a:gd name="T9" fmla="*/ 0 h 1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"/>
                <a:gd name="T16" fmla="*/ 0 h 144"/>
                <a:gd name="T17" fmla="*/ 117 w 117"/>
                <a:gd name="T18" fmla="*/ 144 h 1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" h="144">
                  <a:moveTo>
                    <a:pt x="58" y="0"/>
                  </a:moveTo>
                  <a:lnTo>
                    <a:pt x="0" y="0"/>
                  </a:lnTo>
                  <a:lnTo>
                    <a:pt x="58" y="143"/>
                  </a:lnTo>
                  <a:lnTo>
                    <a:pt x="116" y="0"/>
                  </a:lnTo>
                  <a:lnTo>
                    <a:pt x="58" y="0"/>
                  </a:lnTo>
                </a:path>
              </a:pathLst>
            </a:custGeom>
            <a:solidFill>
              <a:srgbClr val="000000"/>
            </a:solidFill>
            <a:ln w="12700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594" name="Rectangle 48"/>
          <p:cNvSpPr>
            <a:spLocks noChangeArrowheads="1"/>
          </p:cNvSpPr>
          <p:nvPr/>
        </p:nvSpPr>
        <p:spPr bwMode="auto">
          <a:xfrm>
            <a:off x="2659063" y="4191000"/>
            <a:ext cx="206375" cy="401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595" name="Group 50"/>
          <p:cNvGrpSpPr>
            <a:grpSpLocks/>
          </p:cNvGrpSpPr>
          <p:nvPr/>
        </p:nvGrpSpPr>
        <p:grpSpPr bwMode="auto">
          <a:xfrm>
            <a:off x="2927350" y="2476500"/>
            <a:ext cx="1217613" cy="781050"/>
            <a:chOff x="1638" y="1706"/>
            <a:chExt cx="682" cy="438"/>
          </a:xfrm>
        </p:grpSpPr>
        <p:pic>
          <p:nvPicPr>
            <p:cNvPr id="23659" name="Picture 51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38" y="1706"/>
              <a:ext cx="682" cy="39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206900" name="Rectangle 52"/>
            <p:cNvSpPr>
              <a:spLocks noChangeArrowheads="1"/>
            </p:cNvSpPr>
            <p:nvPr/>
          </p:nvSpPr>
          <p:spPr bwMode="auto">
            <a:xfrm>
              <a:off x="1875" y="1918"/>
              <a:ext cx="210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101750" tIns="49982" rIns="101750" bIns="49982">
              <a:spAutoFit/>
            </a:bodyPr>
            <a:lstStyle/>
            <a:p>
              <a:pPr defTabSz="1028700"/>
              <a:r>
                <a:rPr lang="en-GB" sz="2000" b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Z</a:t>
              </a:r>
              <a:endParaRPr lang="en-GB" sz="2000" b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</p:grpSp>
      <p:grpSp>
        <p:nvGrpSpPr>
          <p:cNvPr id="23596" name="Group 53"/>
          <p:cNvGrpSpPr>
            <a:grpSpLocks/>
          </p:cNvGrpSpPr>
          <p:nvPr/>
        </p:nvGrpSpPr>
        <p:grpSpPr bwMode="auto">
          <a:xfrm>
            <a:off x="2927350" y="4960938"/>
            <a:ext cx="1217613" cy="782637"/>
            <a:chOff x="1638" y="3098"/>
            <a:chExt cx="682" cy="438"/>
          </a:xfrm>
        </p:grpSpPr>
        <p:pic>
          <p:nvPicPr>
            <p:cNvPr id="23657" name="Picture 5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38" y="3098"/>
              <a:ext cx="682" cy="39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206903" name="Rectangle 55"/>
            <p:cNvSpPr>
              <a:spLocks noChangeArrowheads="1"/>
            </p:cNvSpPr>
            <p:nvPr/>
          </p:nvSpPr>
          <p:spPr bwMode="auto">
            <a:xfrm>
              <a:off x="1875" y="3310"/>
              <a:ext cx="210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101750" tIns="49982" rIns="101750" bIns="49982">
              <a:spAutoFit/>
            </a:bodyPr>
            <a:lstStyle/>
            <a:p>
              <a:pPr defTabSz="1028700"/>
              <a:r>
                <a:rPr lang="en-GB" sz="2000" b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X</a:t>
              </a:r>
              <a:endParaRPr lang="en-GB" sz="2000" b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</p:grpSp>
      <p:grpSp>
        <p:nvGrpSpPr>
          <p:cNvPr id="23597" name="Group 56"/>
          <p:cNvGrpSpPr>
            <a:grpSpLocks/>
          </p:cNvGrpSpPr>
          <p:nvPr/>
        </p:nvGrpSpPr>
        <p:grpSpPr bwMode="auto">
          <a:xfrm>
            <a:off x="2927350" y="3689350"/>
            <a:ext cx="1217613" cy="782638"/>
            <a:chOff x="1638" y="2386"/>
            <a:chExt cx="682" cy="438"/>
          </a:xfrm>
        </p:grpSpPr>
        <p:pic>
          <p:nvPicPr>
            <p:cNvPr id="23655" name="Picture 5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38" y="2386"/>
              <a:ext cx="682" cy="39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206906" name="Rectangle 58"/>
            <p:cNvSpPr>
              <a:spLocks noChangeArrowheads="1"/>
            </p:cNvSpPr>
            <p:nvPr/>
          </p:nvSpPr>
          <p:spPr bwMode="auto">
            <a:xfrm>
              <a:off x="1875" y="2598"/>
              <a:ext cx="210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101750" tIns="49982" rIns="101750" bIns="49982">
              <a:spAutoFit/>
            </a:bodyPr>
            <a:lstStyle/>
            <a:p>
              <a:pPr defTabSz="1028700"/>
              <a:r>
                <a:rPr lang="en-GB" sz="2000" b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Y</a:t>
              </a:r>
              <a:endParaRPr lang="en-GB" sz="2000" b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</p:grpSp>
      <p:grpSp>
        <p:nvGrpSpPr>
          <p:cNvPr id="23598" name="Group 59"/>
          <p:cNvGrpSpPr>
            <a:grpSpLocks/>
          </p:cNvGrpSpPr>
          <p:nvPr/>
        </p:nvGrpSpPr>
        <p:grpSpPr bwMode="auto">
          <a:xfrm>
            <a:off x="1212850" y="3689350"/>
            <a:ext cx="1217613" cy="782638"/>
            <a:chOff x="678" y="2386"/>
            <a:chExt cx="682" cy="438"/>
          </a:xfrm>
        </p:grpSpPr>
        <p:pic>
          <p:nvPicPr>
            <p:cNvPr id="23653" name="Picture 60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78" y="2386"/>
              <a:ext cx="682" cy="39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206909" name="Rectangle 61"/>
            <p:cNvSpPr>
              <a:spLocks noChangeArrowheads="1"/>
            </p:cNvSpPr>
            <p:nvPr/>
          </p:nvSpPr>
          <p:spPr bwMode="auto">
            <a:xfrm>
              <a:off x="915" y="2598"/>
              <a:ext cx="210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101750" tIns="49982" rIns="101750" bIns="49982">
              <a:spAutoFit/>
            </a:bodyPr>
            <a:lstStyle/>
            <a:p>
              <a:pPr defTabSz="1028700"/>
              <a:r>
                <a:rPr lang="en-GB" sz="2000" b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Q</a:t>
              </a:r>
              <a:endParaRPr lang="en-GB" sz="2000" b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</p:grpSp>
      <p:sp>
        <p:nvSpPr>
          <p:cNvPr id="23599" name="Rectangle 62"/>
          <p:cNvSpPr>
            <a:spLocks noChangeArrowheads="1"/>
          </p:cNvSpPr>
          <p:nvPr/>
        </p:nvSpPr>
        <p:spPr bwMode="auto">
          <a:xfrm>
            <a:off x="1647825" y="4930775"/>
            <a:ext cx="1216025" cy="808038"/>
          </a:xfrm>
          <a:prstGeom prst="rect">
            <a:avLst/>
          </a:prstGeom>
          <a:gradFill rotWithShape="0">
            <a:gsLst>
              <a:gs pos="0">
                <a:srgbClr val="4C4C4C"/>
              </a:gs>
              <a:gs pos="50000">
                <a:srgbClr val="FFFFFF"/>
              </a:gs>
              <a:gs pos="100000">
                <a:srgbClr val="4C4C4C"/>
              </a:gs>
            </a:gsLst>
            <a:lin ang="27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600" name="Rectangle 63"/>
          <p:cNvSpPr>
            <a:spLocks noChangeArrowheads="1"/>
          </p:cNvSpPr>
          <p:nvPr/>
        </p:nvSpPr>
        <p:spPr bwMode="auto">
          <a:xfrm>
            <a:off x="1585913" y="4864100"/>
            <a:ext cx="1184275" cy="769938"/>
          </a:xfrm>
          <a:prstGeom prst="rect">
            <a:avLst/>
          </a:prstGeom>
          <a:gradFill rotWithShape="0">
            <a:gsLst>
              <a:gs pos="0">
                <a:srgbClr val="002029"/>
              </a:gs>
              <a:gs pos="50000">
                <a:srgbClr val="006C88"/>
              </a:gs>
              <a:gs pos="100000">
                <a:srgbClr val="002029"/>
              </a:gs>
            </a:gsLst>
            <a:lin ang="2700000" scaled="1"/>
          </a:gradFill>
          <a:ln w="25400">
            <a:solidFill>
              <a:srgbClr val="0099C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912" name="Line 64"/>
          <p:cNvSpPr>
            <a:spLocks noChangeShapeType="1"/>
          </p:cNvSpPr>
          <p:nvPr/>
        </p:nvSpPr>
        <p:spPr bwMode="auto">
          <a:xfrm>
            <a:off x="1814513" y="4911725"/>
            <a:ext cx="198437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13" name="Line 65"/>
          <p:cNvSpPr>
            <a:spLocks noChangeShapeType="1"/>
          </p:cNvSpPr>
          <p:nvPr/>
        </p:nvSpPr>
        <p:spPr bwMode="auto">
          <a:xfrm>
            <a:off x="2219325" y="4943475"/>
            <a:ext cx="115888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14" name="Line 66"/>
          <p:cNvSpPr>
            <a:spLocks noChangeShapeType="1"/>
          </p:cNvSpPr>
          <p:nvPr/>
        </p:nvSpPr>
        <p:spPr bwMode="auto">
          <a:xfrm>
            <a:off x="1763713" y="5307013"/>
            <a:ext cx="0" cy="169862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15" name="Line 67"/>
          <p:cNvSpPr>
            <a:spLocks noChangeShapeType="1"/>
          </p:cNvSpPr>
          <p:nvPr/>
        </p:nvSpPr>
        <p:spPr bwMode="auto">
          <a:xfrm>
            <a:off x="1955800" y="5068888"/>
            <a:ext cx="457200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16" name="Line 68"/>
          <p:cNvSpPr>
            <a:spLocks noChangeShapeType="1"/>
          </p:cNvSpPr>
          <p:nvPr/>
        </p:nvSpPr>
        <p:spPr bwMode="auto">
          <a:xfrm>
            <a:off x="1922463" y="5091113"/>
            <a:ext cx="0" cy="27305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17" name="Line 69"/>
          <p:cNvSpPr>
            <a:spLocks noChangeShapeType="1"/>
          </p:cNvSpPr>
          <p:nvPr/>
        </p:nvSpPr>
        <p:spPr bwMode="auto">
          <a:xfrm flipV="1">
            <a:off x="1922463" y="4906963"/>
            <a:ext cx="0" cy="128587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18" name="Line 70"/>
          <p:cNvSpPr>
            <a:spLocks noChangeShapeType="1"/>
          </p:cNvSpPr>
          <p:nvPr/>
        </p:nvSpPr>
        <p:spPr bwMode="auto">
          <a:xfrm>
            <a:off x="2286000" y="4970463"/>
            <a:ext cx="0" cy="59055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19" name="Line 71"/>
          <p:cNvSpPr>
            <a:spLocks noChangeShapeType="1"/>
          </p:cNvSpPr>
          <p:nvPr/>
        </p:nvSpPr>
        <p:spPr bwMode="auto">
          <a:xfrm>
            <a:off x="2430463" y="4976813"/>
            <a:ext cx="0" cy="14287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20" name="Line 72"/>
          <p:cNvSpPr>
            <a:spLocks noChangeShapeType="1"/>
          </p:cNvSpPr>
          <p:nvPr/>
        </p:nvSpPr>
        <p:spPr bwMode="auto">
          <a:xfrm>
            <a:off x="2184400" y="5568950"/>
            <a:ext cx="187325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21" name="Line 73"/>
          <p:cNvSpPr>
            <a:spLocks noChangeShapeType="1"/>
          </p:cNvSpPr>
          <p:nvPr/>
        </p:nvSpPr>
        <p:spPr bwMode="auto">
          <a:xfrm>
            <a:off x="1776413" y="5399088"/>
            <a:ext cx="708025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22" name="Oval 74"/>
          <p:cNvSpPr>
            <a:spLocks noChangeArrowheads="1"/>
          </p:cNvSpPr>
          <p:nvPr/>
        </p:nvSpPr>
        <p:spPr bwMode="auto">
          <a:xfrm>
            <a:off x="1879600" y="5032375"/>
            <a:ext cx="65088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23" name="Oval 75"/>
          <p:cNvSpPr>
            <a:spLocks noChangeArrowheads="1"/>
          </p:cNvSpPr>
          <p:nvPr/>
        </p:nvSpPr>
        <p:spPr bwMode="auto">
          <a:xfrm>
            <a:off x="2251075" y="5032375"/>
            <a:ext cx="65088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24" name="Oval 76"/>
          <p:cNvSpPr>
            <a:spLocks noChangeArrowheads="1"/>
          </p:cNvSpPr>
          <p:nvPr/>
        </p:nvSpPr>
        <p:spPr bwMode="auto">
          <a:xfrm>
            <a:off x="1879600" y="5353050"/>
            <a:ext cx="65088" cy="65088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25" name="Oval 77"/>
          <p:cNvSpPr>
            <a:spLocks noChangeArrowheads="1"/>
          </p:cNvSpPr>
          <p:nvPr/>
        </p:nvSpPr>
        <p:spPr bwMode="auto">
          <a:xfrm>
            <a:off x="2435225" y="5356225"/>
            <a:ext cx="198438" cy="111125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26" name="Oval 78"/>
          <p:cNvSpPr>
            <a:spLocks noChangeArrowheads="1"/>
          </p:cNvSpPr>
          <p:nvPr/>
        </p:nvSpPr>
        <p:spPr bwMode="auto">
          <a:xfrm>
            <a:off x="2251075" y="5353050"/>
            <a:ext cx="65088" cy="65088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3616" name="Rectangle 79"/>
          <p:cNvSpPr>
            <a:spLocks noChangeArrowheads="1"/>
          </p:cNvSpPr>
          <p:nvPr/>
        </p:nvSpPr>
        <p:spPr bwMode="auto">
          <a:xfrm>
            <a:off x="1304925" y="2873375"/>
            <a:ext cx="1216025" cy="809625"/>
          </a:xfrm>
          <a:prstGeom prst="rect">
            <a:avLst/>
          </a:prstGeom>
          <a:gradFill rotWithShape="0">
            <a:gsLst>
              <a:gs pos="0">
                <a:srgbClr val="4C4C4C"/>
              </a:gs>
              <a:gs pos="50000">
                <a:srgbClr val="FFFFFF"/>
              </a:gs>
              <a:gs pos="100000">
                <a:srgbClr val="4C4C4C"/>
              </a:gs>
            </a:gsLst>
            <a:lin ang="27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617" name="Rectangle 80"/>
          <p:cNvSpPr>
            <a:spLocks noChangeArrowheads="1"/>
          </p:cNvSpPr>
          <p:nvPr/>
        </p:nvSpPr>
        <p:spPr bwMode="auto">
          <a:xfrm>
            <a:off x="1243013" y="2808288"/>
            <a:ext cx="1184275" cy="768350"/>
          </a:xfrm>
          <a:prstGeom prst="rect">
            <a:avLst/>
          </a:prstGeom>
          <a:gradFill rotWithShape="0">
            <a:gsLst>
              <a:gs pos="0">
                <a:srgbClr val="002029"/>
              </a:gs>
              <a:gs pos="50000">
                <a:srgbClr val="006C88"/>
              </a:gs>
              <a:gs pos="100000">
                <a:srgbClr val="002029"/>
              </a:gs>
            </a:gsLst>
            <a:lin ang="2700000" scaled="1"/>
          </a:gradFill>
          <a:ln w="25400">
            <a:solidFill>
              <a:srgbClr val="0099C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929" name="Line 81"/>
          <p:cNvSpPr>
            <a:spLocks noChangeShapeType="1"/>
          </p:cNvSpPr>
          <p:nvPr/>
        </p:nvSpPr>
        <p:spPr bwMode="auto">
          <a:xfrm>
            <a:off x="1471613" y="2855913"/>
            <a:ext cx="198437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30" name="Line 82"/>
          <p:cNvSpPr>
            <a:spLocks noChangeShapeType="1"/>
          </p:cNvSpPr>
          <p:nvPr/>
        </p:nvSpPr>
        <p:spPr bwMode="auto">
          <a:xfrm>
            <a:off x="1876425" y="2886075"/>
            <a:ext cx="115888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31" name="Line 83"/>
          <p:cNvSpPr>
            <a:spLocks noChangeShapeType="1"/>
          </p:cNvSpPr>
          <p:nvPr/>
        </p:nvSpPr>
        <p:spPr bwMode="auto">
          <a:xfrm>
            <a:off x="1420813" y="3251200"/>
            <a:ext cx="0" cy="16827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32" name="Line 84"/>
          <p:cNvSpPr>
            <a:spLocks noChangeShapeType="1"/>
          </p:cNvSpPr>
          <p:nvPr/>
        </p:nvSpPr>
        <p:spPr bwMode="auto">
          <a:xfrm>
            <a:off x="1612900" y="3013075"/>
            <a:ext cx="457200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33" name="Line 85"/>
          <p:cNvSpPr>
            <a:spLocks noChangeShapeType="1"/>
          </p:cNvSpPr>
          <p:nvPr/>
        </p:nvSpPr>
        <p:spPr bwMode="auto">
          <a:xfrm>
            <a:off x="1579563" y="3035300"/>
            <a:ext cx="0" cy="27305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34" name="Line 86"/>
          <p:cNvSpPr>
            <a:spLocks noChangeShapeType="1"/>
          </p:cNvSpPr>
          <p:nvPr/>
        </p:nvSpPr>
        <p:spPr bwMode="auto">
          <a:xfrm flipV="1">
            <a:off x="1579563" y="2851150"/>
            <a:ext cx="0" cy="128588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35" name="Line 87"/>
          <p:cNvSpPr>
            <a:spLocks noChangeShapeType="1"/>
          </p:cNvSpPr>
          <p:nvPr/>
        </p:nvSpPr>
        <p:spPr bwMode="auto">
          <a:xfrm>
            <a:off x="1943100" y="2914650"/>
            <a:ext cx="0" cy="588963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36" name="Line 88"/>
          <p:cNvSpPr>
            <a:spLocks noChangeShapeType="1"/>
          </p:cNvSpPr>
          <p:nvPr/>
        </p:nvSpPr>
        <p:spPr bwMode="auto">
          <a:xfrm>
            <a:off x="2087563" y="2921000"/>
            <a:ext cx="0" cy="141288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37" name="Line 89"/>
          <p:cNvSpPr>
            <a:spLocks noChangeShapeType="1"/>
          </p:cNvSpPr>
          <p:nvPr/>
        </p:nvSpPr>
        <p:spPr bwMode="auto">
          <a:xfrm>
            <a:off x="1841500" y="3513138"/>
            <a:ext cx="187325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38" name="Line 90"/>
          <p:cNvSpPr>
            <a:spLocks noChangeShapeType="1"/>
          </p:cNvSpPr>
          <p:nvPr/>
        </p:nvSpPr>
        <p:spPr bwMode="auto">
          <a:xfrm>
            <a:off x="1433513" y="3343275"/>
            <a:ext cx="708025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39" name="Oval 91"/>
          <p:cNvSpPr>
            <a:spLocks noChangeArrowheads="1"/>
          </p:cNvSpPr>
          <p:nvPr/>
        </p:nvSpPr>
        <p:spPr bwMode="auto">
          <a:xfrm>
            <a:off x="1536700" y="2974975"/>
            <a:ext cx="65088" cy="65088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40" name="Oval 92"/>
          <p:cNvSpPr>
            <a:spLocks noChangeArrowheads="1"/>
          </p:cNvSpPr>
          <p:nvPr/>
        </p:nvSpPr>
        <p:spPr bwMode="auto">
          <a:xfrm>
            <a:off x="1908175" y="2974975"/>
            <a:ext cx="65088" cy="65088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41" name="Oval 93"/>
          <p:cNvSpPr>
            <a:spLocks noChangeArrowheads="1"/>
          </p:cNvSpPr>
          <p:nvPr/>
        </p:nvSpPr>
        <p:spPr bwMode="auto">
          <a:xfrm>
            <a:off x="1536700" y="3297238"/>
            <a:ext cx="65088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42" name="Oval 94"/>
          <p:cNvSpPr>
            <a:spLocks noChangeArrowheads="1"/>
          </p:cNvSpPr>
          <p:nvPr/>
        </p:nvSpPr>
        <p:spPr bwMode="auto">
          <a:xfrm>
            <a:off x="2092325" y="3300413"/>
            <a:ext cx="198438" cy="111125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43" name="Oval 95"/>
          <p:cNvSpPr>
            <a:spLocks noChangeArrowheads="1"/>
          </p:cNvSpPr>
          <p:nvPr/>
        </p:nvSpPr>
        <p:spPr bwMode="auto">
          <a:xfrm>
            <a:off x="1908175" y="3297238"/>
            <a:ext cx="65088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3633" name="Rectangle 96"/>
          <p:cNvSpPr>
            <a:spLocks noChangeArrowheads="1"/>
          </p:cNvSpPr>
          <p:nvPr/>
        </p:nvSpPr>
        <p:spPr bwMode="auto">
          <a:xfrm>
            <a:off x="4305300" y="2444750"/>
            <a:ext cx="1216025" cy="809625"/>
          </a:xfrm>
          <a:prstGeom prst="rect">
            <a:avLst/>
          </a:prstGeom>
          <a:gradFill rotWithShape="0">
            <a:gsLst>
              <a:gs pos="0">
                <a:srgbClr val="4C4C4C"/>
              </a:gs>
              <a:gs pos="50000">
                <a:srgbClr val="FFFFFF"/>
              </a:gs>
              <a:gs pos="100000">
                <a:srgbClr val="4C4C4C"/>
              </a:gs>
            </a:gsLst>
            <a:lin ang="270000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634" name="Rectangle 97"/>
          <p:cNvSpPr>
            <a:spLocks noChangeArrowheads="1"/>
          </p:cNvSpPr>
          <p:nvPr/>
        </p:nvSpPr>
        <p:spPr bwMode="auto">
          <a:xfrm>
            <a:off x="4241800" y="2379663"/>
            <a:ext cx="1184275" cy="768350"/>
          </a:xfrm>
          <a:prstGeom prst="rect">
            <a:avLst/>
          </a:prstGeom>
          <a:gradFill rotWithShape="0">
            <a:gsLst>
              <a:gs pos="0">
                <a:srgbClr val="002029"/>
              </a:gs>
              <a:gs pos="50000">
                <a:srgbClr val="006C88"/>
              </a:gs>
              <a:gs pos="100000">
                <a:srgbClr val="002029"/>
              </a:gs>
            </a:gsLst>
            <a:lin ang="2700000" scaled="1"/>
          </a:gradFill>
          <a:ln w="25400">
            <a:solidFill>
              <a:srgbClr val="0099C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946" name="Line 98"/>
          <p:cNvSpPr>
            <a:spLocks noChangeShapeType="1"/>
          </p:cNvSpPr>
          <p:nvPr/>
        </p:nvSpPr>
        <p:spPr bwMode="auto">
          <a:xfrm>
            <a:off x="4470400" y="2427288"/>
            <a:ext cx="198438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47" name="Line 99"/>
          <p:cNvSpPr>
            <a:spLocks noChangeShapeType="1"/>
          </p:cNvSpPr>
          <p:nvPr/>
        </p:nvSpPr>
        <p:spPr bwMode="auto">
          <a:xfrm>
            <a:off x="4876800" y="2457450"/>
            <a:ext cx="115888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48" name="Line 100"/>
          <p:cNvSpPr>
            <a:spLocks noChangeShapeType="1"/>
          </p:cNvSpPr>
          <p:nvPr/>
        </p:nvSpPr>
        <p:spPr bwMode="auto">
          <a:xfrm>
            <a:off x="4421188" y="2822575"/>
            <a:ext cx="0" cy="169863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49" name="Line 101"/>
          <p:cNvSpPr>
            <a:spLocks noChangeShapeType="1"/>
          </p:cNvSpPr>
          <p:nvPr/>
        </p:nvSpPr>
        <p:spPr bwMode="auto">
          <a:xfrm>
            <a:off x="4611688" y="2584450"/>
            <a:ext cx="457200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50" name="Line 102"/>
          <p:cNvSpPr>
            <a:spLocks noChangeShapeType="1"/>
          </p:cNvSpPr>
          <p:nvPr/>
        </p:nvSpPr>
        <p:spPr bwMode="auto">
          <a:xfrm>
            <a:off x="4579938" y="2606675"/>
            <a:ext cx="0" cy="27305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51" name="Line 103"/>
          <p:cNvSpPr>
            <a:spLocks noChangeShapeType="1"/>
          </p:cNvSpPr>
          <p:nvPr/>
        </p:nvSpPr>
        <p:spPr bwMode="auto">
          <a:xfrm flipV="1">
            <a:off x="4579938" y="2422525"/>
            <a:ext cx="0" cy="128588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52" name="Line 104"/>
          <p:cNvSpPr>
            <a:spLocks noChangeShapeType="1"/>
          </p:cNvSpPr>
          <p:nvPr/>
        </p:nvSpPr>
        <p:spPr bwMode="auto">
          <a:xfrm>
            <a:off x="4941888" y="2486025"/>
            <a:ext cx="0" cy="588963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53" name="Line 105"/>
          <p:cNvSpPr>
            <a:spLocks noChangeShapeType="1"/>
          </p:cNvSpPr>
          <p:nvPr/>
        </p:nvSpPr>
        <p:spPr bwMode="auto">
          <a:xfrm>
            <a:off x="5086350" y="2492375"/>
            <a:ext cx="0" cy="14287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54" name="Line 106"/>
          <p:cNvSpPr>
            <a:spLocks noChangeShapeType="1"/>
          </p:cNvSpPr>
          <p:nvPr/>
        </p:nvSpPr>
        <p:spPr bwMode="auto">
          <a:xfrm>
            <a:off x="4840288" y="3084513"/>
            <a:ext cx="187325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55" name="Line 107"/>
          <p:cNvSpPr>
            <a:spLocks noChangeShapeType="1"/>
          </p:cNvSpPr>
          <p:nvPr/>
        </p:nvSpPr>
        <p:spPr bwMode="auto">
          <a:xfrm>
            <a:off x="4433888" y="2914650"/>
            <a:ext cx="706437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56" name="Oval 108"/>
          <p:cNvSpPr>
            <a:spLocks noChangeArrowheads="1"/>
          </p:cNvSpPr>
          <p:nvPr/>
        </p:nvSpPr>
        <p:spPr bwMode="auto">
          <a:xfrm>
            <a:off x="4537075" y="2547938"/>
            <a:ext cx="65088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57" name="Oval 109"/>
          <p:cNvSpPr>
            <a:spLocks noChangeArrowheads="1"/>
          </p:cNvSpPr>
          <p:nvPr/>
        </p:nvSpPr>
        <p:spPr bwMode="auto">
          <a:xfrm>
            <a:off x="4908550" y="2547938"/>
            <a:ext cx="65088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58" name="Oval 110"/>
          <p:cNvSpPr>
            <a:spLocks noChangeArrowheads="1"/>
          </p:cNvSpPr>
          <p:nvPr/>
        </p:nvSpPr>
        <p:spPr bwMode="auto">
          <a:xfrm>
            <a:off x="4537075" y="2868613"/>
            <a:ext cx="65088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59" name="Oval 111"/>
          <p:cNvSpPr>
            <a:spLocks noChangeArrowheads="1"/>
          </p:cNvSpPr>
          <p:nvPr/>
        </p:nvSpPr>
        <p:spPr bwMode="auto">
          <a:xfrm>
            <a:off x="5092700" y="2871788"/>
            <a:ext cx="198438" cy="111125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06960" name="Oval 112"/>
          <p:cNvSpPr>
            <a:spLocks noChangeArrowheads="1"/>
          </p:cNvSpPr>
          <p:nvPr/>
        </p:nvSpPr>
        <p:spPr bwMode="auto">
          <a:xfrm>
            <a:off x="4908550" y="2868613"/>
            <a:ext cx="65088" cy="63500"/>
          </a:xfrm>
          <a:prstGeom prst="ellipse">
            <a:avLst/>
          </a:prstGeom>
          <a:solidFill>
            <a:srgbClr val="FAFD00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3650" name="Rectangle 113"/>
          <p:cNvSpPr>
            <a:spLocks noChangeArrowheads="1"/>
          </p:cNvSpPr>
          <p:nvPr/>
        </p:nvSpPr>
        <p:spPr bwMode="auto">
          <a:xfrm>
            <a:off x="3819525" y="1970088"/>
            <a:ext cx="1955800" cy="403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1750" tIns="49982" rIns="101750" bIns="49982">
            <a:spAutoFit/>
          </a:bodyPr>
          <a:lstStyle/>
          <a:p>
            <a:pPr algn="ctr" defTabSz="1028700"/>
            <a:r>
              <a:rPr lang="en-GB" sz="2000" b="0">
                <a:solidFill>
                  <a:schemeClr val="bg2"/>
                </a:solidFill>
                <a:latin typeface="Verdana" pitchFamily="34" charset="0"/>
              </a:rPr>
              <a:t>Z’s Link State</a:t>
            </a:r>
          </a:p>
        </p:txBody>
      </p:sp>
      <p:sp>
        <p:nvSpPr>
          <p:cNvPr id="23651" name="Rectangle 114"/>
          <p:cNvSpPr>
            <a:spLocks noChangeArrowheads="1"/>
          </p:cNvSpPr>
          <p:nvPr/>
        </p:nvSpPr>
        <p:spPr bwMode="auto">
          <a:xfrm>
            <a:off x="841375" y="2398713"/>
            <a:ext cx="1982788" cy="403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1750" tIns="49982" rIns="101750" bIns="49982">
            <a:spAutoFit/>
          </a:bodyPr>
          <a:lstStyle/>
          <a:p>
            <a:pPr algn="ctr" defTabSz="1028700"/>
            <a:r>
              <a:rPr lang="en-GB" sz="2000" b="0">
                <a:solidFill>
                  <a:schemeClr val="bg2"/>
                </a:solidFill>
                <a:latin typeface="Verdana" pitchFamily="34" charset="0"/>
              </a:rPr>
              <a:t>Q’s Link State</a:t>
            </a:r>
          </a:p>
        </p:txBody>
      </p:sp>
      <p:sp>
        <p:nvSpPr>
          <p:cNvPr id="23652" name="Rectangle 116"/>
          <p:cNvSpPr>
            <a:spLocks noChangeArrowheads="1"/>
          </p:cNvSpPr>
          <p:nvPr/>
        </p:nvSpPr>
        <p:spPr bwMode="auto">
          <a:xfrm>
            <a:off x="1176338" y="5791200"/>
            <a:ext cx="1955800" cy="403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01750" tIns="49982" rIns="101750" bIns="49982">
            <a:spAutoFit/>
          </a:bodyPr>
          <a:lstStyle/>
          <a:p>
            <a:pPr algn="ctr" defTabSz="1028700"/>
            <a:r>
              <a:rPr lang="en-GB" sz="2000" b="0">
                <a:solidFill>
                  <a:schemeClr val="bg2"/>
                </a:solidFill>
                <a:latin typeface="Verdana" pitchFamily="34" charset="0"/>
              </a:rPr>
              <a:t>X’s Link State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Externe LSA (Type 5 and 7)</a:t>
            </a:r>
          </a:p>
        </p:txBody>
      </p:sp>
      <p:sp>
        <p:nvSpPr>
          <p:cNvPr id="78851" name="Rectangle 5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dirty="0" smtClean="0">
                <a:ea typeface="+mn-ea"/>
              </a:rPr>
              <a:t>Définit les routes à destination externe à l'AS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dirty="0" smtClean="0">
                <a:ea typeface="+mn-ea"/>
              </a:rPr>
              <a:t>Route par défaut est également envoyé comme externe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dirty="0" smtClean="0">
                <a:ea typeface="+mn-ea"/>
              </a:rPr>
              <a:t>Deux types de Externe LSA: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dirty="0" smtClean="0">
                <a:ea typeface="+mn-ea"/>
              </a:rPr>
              <a:t>E1: Considère le coût total jusqu’à  la destination externe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dirty="0" smtClean="0">
                <a:ea typeface="+mn-ea"/>
              </a:rPr>
              <a:t>E2: considère que le coût de l'interface de sortie vers la destination externe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dirty="0" smtClean="0">
                <a:ea typeface="+mn-ea"/>
              </a:rPr>
              <a:t>(Type 7 </a:t>
            </a:r>
            <a:r>
              <a:rPr lang="fr-FR" dirty="0" err="1" smtClean="0">
                <a:ea typeface="+mn-ea"/>
              </a:rPr>
              <a:t>LSAs</a:t>
            </a:r>
            <a:r>
              <a:rPr lang="fr-FR" dirty="0" smtClean="0">
                <a:ea typeface="+mn-ea"/>
              </a:rPr>
              <a:t> utilisés pour décrire externe LSA pour un type de zone spécifique OSPF)</a:t>
            </a:r>
            <a:endParaRPr lang="fr-FR" dirty="0" smtClean="0">
              <a:ea typeface="+mn-ea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EFB87-EB55-468B-86D7-5552B477EB1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Résumé Route </a:t>
            </a:r>
            <a:r>
              <a:rPr lang="en-GB" dirty="0" smtClean="0"/>
              <a:t>Inter-Zone</a:t>
            </a:r>
          </a:p>
        </p:txBody>
      </p:sp>
      <p:sp>
        <p:nvSpPr>
          <p:cNvPr id="80899" name="Rectangle 7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Préfixe ou tous les subnets</a:t>
            </a:r>
          </a:p>
          <a:p>
            <a:r>
              <a:rPr lang="en-GB" smtClean="0"/>
              <a:t>Préfixe ou tous les réseaux</a:t>
            </a:r>
          </a:p>
          <a:p>
            <a:r>
              <a:rPr lang="en-GB" smtClean="0"/>
              <a:t>Commande  ‘Area range’</a:t>
            </a:r>
          </a:p>
        </p:txBody>
      </p:sp>
      <p:sp>
        <p:nvSpPr>
          <p:cNvPr id="3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0F8B2-2594-448D-8F40-97FD172E06DB}" type="slidenum">
              <a:rPr lang="en-US"/>
              <a:pPr/>
              <a:t>31</a:t>
            </a:fld>
            <a:endParaRPr lang="en-US"/>
          </a:p>
        </p:txBody>
      </p:sp>
      <p:sp>
        <p:nvSpPr>
          <p:cNvPr id="80901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2" name="Freeform 3"/>
          <p:cNvSpPr>
            <a:spLocks/>
          </p:cNvSpPr>
          <p:nvPr/>
        </p:nvSpPr>
        <p:spPr bwMode="auto">
          <a:xfrm>
            <a:off x="4537075" y="3276600"/>
            <a:ext cx="2092325" cy="1657350"/>
          </a:xfrm>
          <a:custGeom>
            <a:avLst/>
            <a:gdLst>
              <a:gd name="T0" fmla="*/ 0 w 1186"/>
              <a:gd name="T1" fmla="*/ 1813373535 h 1204"/>
              <a:gd name="T2" fmla="*/ 339245977 w 1186"/>
              <a:gd name="T3" fmla="*/ 2147483647 h 1204"/>
              <a:gd name="T4" fmla="*/ 2147483647 w 1186"/>
              <a:gd name="T5" fmla="*/ 0 h 1204"/>
              <a:gd name="T6" fmla="*/ 217864664 w 1186"/>
              <a:gd name="T7" fmla="*/ 1428719669 h 1204"/>
              <a:gd name="T8" fmla="*/ 0 60000 65536"/>
              <a:gd name="T9" fmla="*/ 0 60000 65536"/>
              <a:gd name="T10" fmla="*/ 0 60000 65536"/>
              <a:gd name="T11" fmla="*/ 0 60000 65536"/>
              <a:gd name="T12" fmla="*/ 0 w 1186"/>
              <a:gd name="T13" fmla="*/ 0 h 1204"/>
              <a:gd name="T14" fmla="*/ 1186 w 1186"/>
              <a:gd name="T15" fmla="*/ 1204 h 120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86" h="1204">
                <a:moveTo>
                  <a:pt x="0" y="957"/>
                </a:moveTo>
                <a:lnTo>
                  <a:pt x="109" y="1203"/>
                </a:lnTo>
                <a:lnTo>
                  <a:pt x="1185" y="0"/>
                </a:lnTo>
                <a:lnTo>
                  <a:pt x="70" y="754"/>
                </a:lnTo>
              </a:path>
            </a:pathLst>
          </a:custGeom>
          <a:gradFill rotWithShape="0">
            <a:gsLst>
              <a:gs pos="0">
                <a:srgbClr val="FFE8AA"/>
              </a:gs>
              <a:gs pos="100000">
                <a:srgbClr val="FFD255"/>
              </a:gs>
            </a:gsLst>
            <a:lin ang="18900000" scaled="1"/>
          </a:gradFill>
          <a:ln w="12699" cap="rnd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0903" name="Line 10"/>
          <p:cNvSpPr>
            <a:spLocks noChangeShapeType="1"/>
          </p:cNvSpPr>
          <p:nvPr/>
        </p:nvSpPr>
        <p:spPr bwMode="auto">
          <a:xfrm>
            <a:off x="6443663" y="5521325"/>
            <a:ext cx="752475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4" name="Rectangle 11"/>
          <p:cNvSpPr>
            <a:spLocks noChangeArrowheads="1"/>
          </p:cNvSpPr>
          <p:nvPr/>
        </p:nvSpPr>
        <p:spPr bwMode="auto">
          <a:xfrm>
            <a:off x="5605463" y="5570538"/>
            <a:ext cx="458787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sz="1300" b="0">
                <a:solidFill>
                  <a:srgbClr val="000000"/>
                </a:solidFill>
                <a:latin typeface="Verdana" pitchFamily="34" charset="0"/>
              </a:rPr>
              <a:t>1.A</a:t>
            </a:r>
          </a:p>
        </p:txBody>
      </p:sp>
      <p:sp>
        <p:nvSpPr>
          <p:cNvPr id="80905" name="Line 12"/>
          <p:cNvSpPr>
            <a:spLocks noChangeShapeType="1"/>
          </p:cNvSpPr>
          <p:nvPr/>
        </p:nvSpPr>
        <p:spPr bwMode="auto">
          <a:xfrm>
            <a:off x="7121525" y="4759325"/>
            <a:ext cx="676275" cy="76200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6" name="Line 13"/>
          <p:cNvSpPr>
            <a:spLocks noChangeShapeType="1"/>
          </p:cNvSpPr>
          <p:nvPr/>
        </p:nvSpPr>
        <p:spPr bwMode="auto">
          <a:xfrm>
            <a:off x="7496175" y="5521325"/>
            <a:ext cx="750888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7" name="Line 14"/>
          <p:cNvSpPr>
            <a:spLocks noChangeShapeType="1"/>
          </p:cNvSpPr>
          <p:nvPr/>
        </p:nvSpPr>
        <p:spPr bwMode="auto">
          <a:xfrm flipH="1">
            <a:off x="5843588" y="4845050"/>
            <a:ext cx="600075" cy="676275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8" name="Line 15"/>
          <p:cNvSpPr>
            <a:spLocks noChangeShapeType="1"/>
          </p:cNvSpPr>
          <p:nvPr/>
        </p:nvSpPr>
        <p:spPr bwMode="auto">
          <a:xfrm>
            <a:off x="5392738" y="5521325"/>
            <a:ext cx="750887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9" name="Rectangle 31"/>
          <p:cNvSpPr>
            <a:spLocks noChangeArrowheads="1"/>
          </p:cNvSpPr>
          <p:nvPr/>
        </p:nvSpPr>
        <p:spPr bwMode="auto">
          <a:xfrm>
            <a:off x="6581775" y="5570538"/>
            <a:ext cx="458788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sz="1300" b="0">
                <a:solidFill>
                  <a:srgbClr val="000000"/>
                </a:solidFill>
                <a:latin typeface="Verdana" pitchFamily="34" charset="0"/>
              </a:rPr>
              <a:t>1.B</a:t>
            </a:r>
          </a:p>
        </p:txBody>
      </p:sp>
      <p:sp>
        <p:nvSpPr>
          <p:cNvPr id="80910" name="Rectangle 32"/>
          <p:cNvSpPr>
            <a:spLocks noChangeArrowheads="1"/>
          </p:cNvSpPr>
          <p:nvPr/>
        </p:nvSpPr>
        <p:spPr bwMode="auto">
          <a:xfrm>
            <a:off x="7632700" y="5570538"/>
            <a:ext cx="46196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sz="1300" b="0">
                <a:solidFill>
                  <a:srgbClr val="000000"/>
                </a:solidFill>
                <a:latin typeface="Verdana" pitchFamily="34" charset="0"/>
              </a:rPr>
              <a:t>1.C</a:t>
            </a:r>
          </a:p>
        </p:txBody>
      </p:sp>
      <p:sp>
        <p:nvSpPr>
          <p:cNvPr id="80911" name="Line 33"/>
          <p:cNvSpPr>
            <a:spLocks noChangeShapeType="1"/>
          </p:cNvSpPr>
          <p:nvPr/>
        </p:nvSpPr>
        <p:spPr bwMode="auto">
          <a:xfrm flipV="1">
            <a:off x="6781800" y="2286000"/>
            <a:ext cx="0" cy="320040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12" name="Rectangle 54"/>
          <p:cNvSpPr>
            <a:spLocks noChangeArrowheads="1"/>
          </p:cNvSpPr>
          <p:nvPr/>
        </p:nvSpPr>
        <p:spPr bwMode="auto">
          <a:xfrm>
            <a:off x="5580063" y="4292600"/>
            <a:ext cx="860425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latin typeface="Verdana" pitchFamily="34" charset="0"/>
              </a:rPr>
              <a:t>(ABR)</a:t>
            </a:r>
          </a:p>
        </p:txBody>
      </p:sp>
      <p:sp>
        <p:nvSpPr>
          <p:cNvPr id="80913" name="Line 57"/>
          <p:cNvSpPr>
            <a:spLocks noChangeShapeType="1"/>
          </p:cNvSpPr>
          <p:nvPr/>
        </p:nvSpPr>
        <p:spPr bwMode="auto">
          <a:xfrm>
            <a:off x="6400800" y="2286000"/>
            <a:ext cx="752475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714" name="Rectangle 58"/>
          <p:cNvSpPr>
            <a:spLocks noChangeArrowheads="1"/>
          </p:cNvSpPr>
          <p:nvPr/>
        </p:nvSpPr>
        <p:spPr bwMode="auto">
          <a:xfrm>
            <a:off x="2144713" y="4075113"/>
            <a:ext cx="2616200" cy="831850"/>
          </a:xfrm>
          <a:prstGeom prst="rect">
            <a:avLst/>
          </a:prstGeom>
          <a:solidFill>
            <a:schemeClr val="folHlink"/>
          </a:solidFill>
          <a:ln w="12699">
            <a:solidFill>
              <a:schemeClr val="tx1"/>
            </a:solidFill>
            <a:miter lim="800000"/>
            <a:headEnd/>
            <a:tailEnd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FFFFFF"/>
              </a:solidFill>
              <a:latin typeface="Arial" charset="0"/>
              <a:ea typeface="+mn-ea"/>
            </a:endParaRPr>
          </a:p>
        </p:txBody>
      </p:sp>
      <p:sp>
        <p:nvSpPr>
          <p:cNvPr id="80915" name="Rectangle 59"/>
          <p:cNvSpPr>
            <a:spLocks noChangeArrowheads="1"/>
          </p:cNvSpPr>
          <p:nvPr/>
        </p:nvSpPr>
        <p:spPr bwMode="auto">
          <a:xfrm>
            <a:off x="2157413" y="4217988"/>
            <a:ext cx="1158875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Réseau</a:t>
            </a:r>
          </a:p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1</a:t>
            </a:r>
          </a:p>
        </p:txBody>
      </p:sp>
      <p:sp>
        <p:nvSpPr>
          <p:cNvPr id="80916" name="Rectangle 60"/>
          <p:cNvSpPr>
            <a:spLocks noChangeArrowheads="1"/>
          </p:cNvSpPr>
          <p:nvPr/>
        </p:nvSpPr>
        <p:spPr bwMode="auto">
          <a:xfrm>
            <a:off x="3432175" y="4217988"/>
            <a:ext cx="1258888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Next Hop</a:t>
            </a:r>
          </a:p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R1</a:t>
            </a:r>
          </a:p>
        </p:txBody>
      </p:sp>
      <p:sp>
        <p:nvSpPr>
          <p:cNvPr id="70717" name="Rectangle 61"/>
          <p:cNvSpPr>
            <a:spLocks noChangeArrowheads="1"/>
          </p:cNvSpPr>
          <p:nvPr/>
        </p:nvSpPr>
        <p:spPr bwMode="auto">
          <a:xfrm>
            <a:off x="2144713" y="5027613"/>
            <a:ext cx="2616200" cy="1425575"/>
          </a:xfrm>
          <a:prstGeom prst="rect">
            <a:avLst/>
          </a:prstGeom>
          <a:solidFill>
            <a:schemeClr val="folHlink"/>
          </a:solidFill>
          <a:ln w="12699">
            <a:solidFill>
              <a:schemeClr val="tx1"/>
            </a:solidFill>
            <a:miter lim="800000"/>
            <a:headEnd/>
            <a:tailEnd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FFFFFF"/>
              </a:solidFill>
              <a:latin typeface="Arial" charset="0"/>
              <a:ea typeface="+mn-ea"/>
            </a:endParaRPr>
          </a:p>
        </p:txBody>
      </p:sp>
      <p:sp>
        <p:nvSpPr>
          <p:cNvPr id="80918" name="Rectangle 62"/>
          <p:cNvSpPr>
            <a:spLocks noChangeArrowheads="1"/>
          </p:cNvSpPr>
          <p:nvPr/>
        </p:nvSpPr>
        <p:spPr bwMode="auto">
          <a:xfrm>
            <a:off x="2157413" y="5084763"/>
            <a:ext cx="1158875" cy="119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Réseau</a:t>
            </a:r>
          </a:p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1.A</a:t>
            </a:r>
          </a:p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1.B</a:t>
            </a:r>
          </a:p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1.C</a:t>
            </a:r>
          </a:p>
        </p:txBody>
      </p:sp>
      <p:sp>
        <p:nvSpPr>
          <p:cNvPr id="80919" name="Rectangle 63"/>
          <p:cNvSpPr>
            <a:spLocks noChangeArrowheads="1"/>
          </p:cNvSpPr>
          <p:nvPr/>
        </p:nvSpPr>
        <p:spPr bwMode="auto">
          <a:xfrm>
            <a:off x="3432175" y="5084763"/>
            <a:ext cx="1258888" cy="119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Next Hop</a:t>
            </a:r>
          </a:p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R1</a:t>
            </a:r>
          </a:p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R1</a:t>
            </a:r>
          </a:p>
          <a:p>
            <a:pPr algn="ctr" defTabSz="790575"/>
            <a:r>
              <a:rPr lang="en-GB" b="0">
                <a:solidFill>
                  <a:srgbClr val="FFFFFF"/>
                </a:solidFill>
                <a:latin typeface="Verdana" pitchFamily="34" charset="0"/>
              </a:rPr>
              <a:t>R1</a:t>
            </a:r>
          </a:p>
        </p:txBody>
      </p:sp>
      <p:sp>
        <p:nvSpPr>
          <p:cNvPr id="80920" name="Rectangle 64"/>
          <p:cNvSpPr>
            <a:spLocks noChangeArrowheads="1"/>
          </p:cNvSpPr>
          <p:nvPr/>
        </p:nvSpPr>
        <p:spPr bwMode="auto">
          <a:xfrm>
            <a:off x="330200" y="4195763"/>
            <a:ext cx="1110414" cy="64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 dirty="0">
                <a:latin typeface="Verdana" pitchFamily="34" charset="0"/>
              </a:rPr>
              <a:t>Avec </a:t>
            </a:r>
          </a:p>
          <a:p>
            <a:pPr defTabSz="790575"/>
            <a:r>
              <a:rPr lang="en-GB" b="0" dirty="0" smtClean="0">
                <a:latin typeface="Verdana" pitchFamily="34" charset="0"/>
              </a:rPr>
              <a:t>Résumé</a:t>
            </a:r>
            <a:endParaRPr lang="en-GB" b="0" dirty="0">
              <a:latin typeface="Verdana" pitchFamily="34" charset="0"/>
            </a:endParaRPr>
          </a:p>
        </p:txBody>
      </p:sp>
      <p:sp>
        <p:nvSpPr>
          <p:cNvPr id="80921" name="Rectangle 65"/>
          <p:cNvSpPr>
            <a:spLocks noChangeArrowheads="1"/>
          </p:cNvSpPr>
          <p:nvPr/>
        </p:nvSpPr>
        <p:spPr bwMode="auto">
          <a:xfrm>
            <a:off x="366713" y="5073650"/>
            <a:ext cx="1110414" cy="64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 dirty="0">
                <a:latin typeface="Verdana" pitchFamily="34" charset="0"/>
              </a:rPr>
              <a:t>Sans</a:t>
            </a:r>
          </a:p>
          <a:p>
            <a:pPr defTabSz="790575"/>
            <a:r>
              <a:rPr lang="en-GB" b="0" dirty="0" smtClean="0">
                <a:latin typeface="Verdana" pitchFamily="34" charset="0"/>
              </a:rPr>
              <a:t>Résumé</a:t>
            </a:r>
            <a:endParaRPr lang="en-GB" b="0" dirty="0">
              <a:latin typeface="Verdana" pitchFamily="34" charset="0"/>
            </a:endParaRPr>
          </a:p>
        </p:txBody>
      </p:sp>
      <p:sp>
        <p:nvSpPr>
          <p:cNvPr id="80922" name="Line 66"/>
          <p:cNvSpPr>
            <a:spLocks noChangeShapeType="1"/>
          </p:cNvSpPr>
          <p:nvPr/>
        </p:nvSpPr>
        <p:spPr bwMode="auto">
          <a:xfrm flipV="1">
            <a:off x="5207000" y="4681538"/>
            <a:ext cx="3741738" cy="14287"/>
          </a:xfrm>
          <a:prstGeom prst="line">
            <a:avLst/>
          </a:prstGeom>
          <a:noFill/>
          <a:ln w="25399">
            <a:solidFill>
              <a:schemeClr val="tx1"/>
            </a:solidFill>
            <a:prstDash val="lg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23" name="Rectangle 67"/>
          <p:cNvSpPr>
            <a:spLocks noChangeArrowheads="1"/>
          </p:cNvSpPr>
          <p:nvPr/>
        </p:nvSpPr>
        <p:spPr bwMode="auto">
          <a:xfrm>
            <a:off x="7631113" y="3403600"/>
            <a:ext cx="1290637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latin typeface="Verdana" pitchFamily="34" charset="0"/>
              </a:rPr>
              <a:t>Backbone</a:t>
            </a:r>
          </a:p>
          <a:p>
            <a:pPr defTabSz="790575"/>
            <a:r>
              <a:rPr lang="en-GB" b="0">
                <a:latin typeface="Verdana" pitchFamily="34" charset="0"/>
              </a:rPr>
              <a:t>Zone 0</a:t>
            </a:r>
          </a:p>
        </p:txBody>
      </p:sp>
      <p:sp>
        <p:nvSpPr>
          <p:cNvPr id="80924" name="Rectangle 68"/>
          <p:cNvSpPr>
            <a:spLocks noChangeArrowheads="1"/>
          </p:cNvSpPr>
          <p:nvPr/>
        </p:nvSpPr>
        <p:spPr bwMode="auto">
          <a:xfrm>
            <a:off x="7685088" y="4843463"/>
            <a:ext cx="93345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latin typeface="Verdana" pitchFamily="34" charset="0"/>
              </a:rPr>
              <a:t>Zone 1</a:t>
            </a:r>
          </a:p>
        </p:txBody>
      </p:sp>
      <p:pic>
        <p:nvPicPr>
          <p:cNvPr id="80925" name="Picture 69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97613" y="4437063"/>
            <a:ext cx="1008062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80926" name="Text Box 70"/>
          <p:cNvSpPr txBox="1">
            <a:spLocks noChangeArrowheads="1"/>
          </p:cNvSpPr>
          <p:nvPr/>
        </p:nvSpPr>
        <p:spPr bwMode="auto">
          <a:xfrm>
            <a:off x="6588125" y="4641850"/>
            <a:ext cx="488950" cy="366713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R1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  <p:pic>
        <p:nvPicPr>
          <p:cNvPr id="80927" name="Picture 71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38888" y="2984500"/>
            <a:ext cx="1008062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80928" name="Text Box 72"/>
          <p:cNvSpPr txBox="1">
            <a:spLocks noChangeArrowheads="1"/>
          </p:cNvSpPr>
          <p:nvPr/>
        </p:nvSpPr>
        <p:spPr bwMode="auto">
          <a:xfrm>
            <a:off x="6629400" y="3189288"/>
            <a:ext cx="488950" cy="3667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R2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Pas de </a:t>
            </a:r>
            <a:r>
              <a:rPr lang="en-GB" dirty="0" smtClean="0"/>
              <a:t>Résumé</a:t>
            </a:r>
            <a:endParaRPr lang="en-GB" dirty="0" smtClean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455613" y="1412875"/>
            <a:ext cx="8224837" cy="7921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100" smtClean="0"/>
              <a:t>Lien spécifique LSA annoncé en dehors de chaque zone</a:t>
            </a:r>
          </a:p>
          <a:p>
            <a:pPr>
              <a:lnSpc>
                <a:spcPct val="90000"/>
              </a:lnSpc>
            </a:pPr>
            <a:r>
              <a:rPr lang="en-GB" sz="2100" smtClean="0"/>
              <a:t>Modification Link State  propagées en dehors de chaque zone</a:t>
            </a:r>
          </a:p>
        </p:txBody>
      </p:sp>
      <p:sp>
        <p:nvSpPr>
          <p:cNvPr id="20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7A564-5EC6-4D54-BA00-09B66AF4559C}" type="slidenum">
              <a:rPr lang="en-US"/>
              <a:pPr/>
              <a:t>32</a:t>
            </a:fld>
            <a:endParaRPr lang="en-US"/>
          </a:p>
        </p:txBody>
      </p:sp>
      <p:grpSp>
        <p:nvGrpSpPr>
          <p:cNvPr id="82949" name="Group 238"/>
          <p:cNvGrpSpPr>
            <a:grpSpLocks/>
          </p:cNvGrpSpPr>
          <p:nvPr/>
        </p:nvGrpSpPr>
        <p:grpSpPr bwMode="auto">
          <a:xfrm>
            <a:off x="971550" y="2338388"/>
            <a:ext cx="7210425" cy="4364037"/>
            <a:chOff x="612" y="1473"/>
            <a:chExt cx="4542" cy="2749"/>
          </a:xfrm>
        </p:grpSpPr>
        <p:grpSp>
          <p:nvGrpSpPr>
            <p:cNvPr id="82950" name="Group 4"/>
            <p:cNvGrpSpPr>
              <a:grpSpLocks/>
            </p:cNvGrpSpPr>
            <p:nvPr/>
          </p:nvGrpSpPr>
          <p:grpSpPr bwMode="auto">
            <a:xfrm>
              <a:off x="1135" y="1473"/>
              <a:ext cx="3572" cy="1021"/>
              <a:chOff x="981" y="1124"/>
              <a:chExt cx="3176" cy="908"/>
            </a:xfrm>
          </p:grpSpPr>
          <p:grpSp>
            <p:nvGrpSpPr>
              <p:cNvPr id="83131" name="Group 5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83142" name="Oval 6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43" name="Oval 7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44" name="Oval 8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45" name="Oval 9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46" name="Oval 10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47" name="Oval 11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48" name="Oval 12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49" name="Oval 13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50" name="Oval 14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3132" name="Group 15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83133" name="Oval 16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34" name="Oval 17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35" name="Oval 18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36" name="Oval 19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37" name="Oval 20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38" name="Oval 21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39" name="Oval 22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40" name="Oval 23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41" name="Oval 24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82951" name="Group 25"/>
            <p:cNvGrpSpPr>
              <a:grpSpLocks/>
            </p:cNvGrpSpPr>
            <p:nvPr/>
          </p:nvGrpSpPr>
          <p:grpSpPr bwMode="auto">
            <a:xfrm>
              <a:off x="1271" y="1609"/>
              <a:ext cx="3572" cy="1021"/>
              <a:chOff x="981" y="1124"/>
              <a:chExt cx="3176" cy="908"/>
            </a:xfrm>
          </p:grpSpPr>
          <p:grpSp>
            <p:nvGrpSpPr>
              <p:cNvPr id="83111" name="Group 26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83122" name="Oval 27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23" name="Oval 28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24" name="Oval 29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25" name="Oval 30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26" name="Oval 31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27" name="Oval 32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28" name="Oval 33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29" name="Oval 34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30" name="Oval 35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3112" name="Group 36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83113" name="Oval 37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14" name="Oval 38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15" name="Oval 39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16" name="Oval 40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17" name="Oval 41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18" name="Oval 42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19" name="Oval 43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20" name="Oval 44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121" name="Oval 45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82952" name="Group 176"/>
            <p:cNvGrpSpPr>
              <a:grpSpLocks/>
            </p:cNvGrpSpPr>
            <p:nvPr/>
          </p:nvGrpSpPr>
          <p:grpSpPr bwMode="auto">
            <a:xfrm>
              <a:off x="3696" y="2115"/>
              <a:ext cx="1458" cy="1699"/>
              <a:chOff x="612" y="2115"/>
              <a:chExt cx="1458" cy="1699"/>
            </a:xfrm>
          </p:grpSpPr>
          <p:grpSp>
            <p:nvGrpSpPr>
              <p:cNvPr id="83064" name="Group 177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3091" name="Group 178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3102" name="Oval 179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103" name="Oval 180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104" name="Oval 181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105" name="Oval 182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106" name="Oval 183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107" name="Oval 184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108" name="Oval 185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109" name="Oval 186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110" name="Oval 187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3092" name="Group 188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3093" name="Oval 189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94" name="Oval 190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95" name="Oval 191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96" name="Oval 192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97" name="Oval 193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98" name="Oval 194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99" name="Oval 195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100" name="Oval 196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101" name="Oval 197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3065" name="Line 198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66" name="Line 199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67" name="Line 200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68" name="Line 201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69" name="Line 202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3070" name="Picture 20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3071" name="Picture 20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3072" name="Picture 20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3073" name="Picture 20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3074" name="Picture 207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3075" name="Group 208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3089" name="Line 20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090" name="Line 21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3076" name="Group 211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3087" name="Line 212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088" name="Line 213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3077" name="Group 214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3085" name="Line 215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086" name="Line 216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3078" name="Group 217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3083" name="Line 218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084" name="Line 219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3079" name="Text Box 220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3.A</a:t>
                </a:r>
              </a:p>
            </p:txBody>
          </p:sp>
          <p:sp>
            <p:nvSpPr>
              <p:cNvPr id="83080" name="Text Box 221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3.B</a:t>
                </a:r>
              </a:p>
            </p:txBody>
          </p:sp>
          <p:sp>
            <p:nvSpPr>
              <p:cNvPr id="83081" name="Text Box 222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3.C</a:t>
                </a:r>
              </a:p>
            </p:txBody>
          </p:sp>
          <p:sp>
            <p:nvSpPr>
              <p:cNvPr id="83082" name="Text Box 223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3.D</a:t>
                </a:r>
              </a:p>
            </p:txBody>
          </p:sp>
        </p:grpSp>
        <p:grpSp>
          <p:nvGrpSpPr>
            <p:cNvPr id="82953" name="Group 128"/>
            <p:cNvGrpSpPr>
              <a:grpSpLocks/>
            </p:cNvGrpSpPr>
            <p:nvPr/>
          </p:nvGrpSpPr>
          <p:grpSpPr bwMode="auto">
            <a:xfrm>
              <a:off x="2200" y="2523"/>
              <a:ext cx="1458" cy="1699"/>
              <a:chOff x="612" y="2115"/>
              <a:chExt cx="1458" cy="1699"/>
            </a:xfrm>
          </p:grpSpPr>
          <p:grpSp>
            <p:nvGrpSpPr>
              <p:cNvPr id="83017" name="Group 129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3044" name="Group 130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3055" name="Oval 131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56" name="Oval 132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57" name="Oval 133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58" name="Oval 134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59" name="Oval 135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60" name="Oval 136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61" name="Oval 137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62" name="Oval 138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63" name="Oval 139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3045" name="Group 140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3046" name="Oval 141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47" name="Oval 142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48" name="Oval 143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49" name="Oval 144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50" name="Oval 145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51" name="Oval 146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52" name="Oval 147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53" name="Oval 148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54" name="Oval 149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3018" name="Line 150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19" name="Line 151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20" name="Line 152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21" name="Line 153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22" name="Line 154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3023" name="Picture 15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3024" name="Picture 15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3025" name="Picture 157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3026" name="Picture 158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3027" name="Picture 159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3028" name="Group 160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3042" name="Line 161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043" name="Line 162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3029" name="Group 163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3040" name="Line 164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041" name="Line 165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3030" name="Group 166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3038" name="Line 167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039" name="Line 168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3031" name="Group 169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3036" name="Line 170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3037" name="Line 171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3032" name="Text Box 172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2.A</a:t>
                </a:r>
              </a:p>
            </p:txBody>
          </p:sp>
          <p:sp>
            <p:nvSpPr>
              <p:cNvPr id="83033" name="Text Box 173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2.B</a:t>
                </a:r>
              </a:p>
            </p:txBody>
          </p:sp>
          <p:sp>
            <p:nvSpPr>
              <p:cNvPr id="83034" name="Text Box 174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2.C</a:t>
                </a:r>
              </a:p>
            </p:txBody>
          </p:sp>
          <p:sp>
            <p:nvSpPr>
              <p:cNvPr id="83035" name="Text Box 175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2.D</a:t>
                </a:r>
              </a:p>
            </p:txBody>
          </p:sp>
        </p:grpSp>
        <p:grpSp>
          <p:nvGrpSpPr>
            <p:cNvPr id="82954" name="Group 127"/>
            <p:cNvGrpSpPr>
              <a:grpSpLocks/>
            </p:cNvGrpSpPr>
            <p:nvPr/>
          </p:nvGrpSpPr>
          <p:grpSpPr bwMode="auto">
            <a:xfrm>
              <a:off x="612" y="2115"/>
              <a:ext cx="1458" cy="1699"/>
              <a:chOff x="612" y="2115"/>
              <a:chExt cx="1458" cy="1699"/>
            </a:xfrm>
          </p:grpSpPr>
          <p:grpSp>
            <p:nvGrpSpPr>
              <p:cNvPr id="82970" name="Group 60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2997" name="Group 61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3008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09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10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11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12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13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14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15" name="Oval 69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16" name="Oval 70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2998" name="Group 71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2999" name="Oval 72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00" name="Oval 73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01" name="Oval 74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02" name="Oval 75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03" name="Oval 76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04" name="Oval 77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05" name="Oval 78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06" name="Oval 79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007" name="Oval 80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2971" name="Line 93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72" name="Line 94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73" name="Line 95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74" name="Line 96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75" name="Line 97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2976" name="Picture 8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2977" name="Picture 8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2978" name="Picture 87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2979" name="Picture 89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2980" name="Picture 91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2981" name="Group 110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2995" name="Line 98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996" name="Line 99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982" name="Group 111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2993" name="Line 112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994" name="Line 113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983" name="Group 114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2991" name="Line 115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992" name="Line 116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984" name="Group 117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2989" name="Line 118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2990" name="Line 119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2985" name="Text Box 120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1.A</a:t>
                </a:r>
              </a:p>
            </p:txBody>
          </p:sp>
          <p:sp>
            <p:nvSpPr>
              <p:cNvPr id="82986" name="Text Box 121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1.B</a:t>
                </a:r>
              </a:p>
            </p:txBody>
          </p:sp>
          <p:sp>
            <p:nvSpPr>
              <p:cNvPr id="82987" name="Text Box 122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1.C</a:t>
                </a:r>
              </a:p>
            </p:txBody>
          </p:sp>
          <p:sp>
            <p:nvSpPr>
              <p:cNvPr id="82988" name="Text Box 123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1.D</a:t>
                </a:r>
              </a:p>
            </p:txBody>
          </p:sp>
        </p:grpSp>
        <p:sp>
          <p:nvSpPr>
            <p:cNvPr id="82955" name="Freeform 46"/>
            <p:cNvSpPr>
              <a:spLocks/>
            </p:cNvSpPr>
            <p:nvPr/>
          </p:nvSpPr>
          <p:spPr bwMode="auto">
            <a:xfrm>
              <a:off x="1672" y="1723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56" name="Freeform 47"/>
            <p:cNvSpPr>
              <a:spLocks/>
            </p:cNvSpPr>
            <p:nvPr/>
          </p:nvSpPr>
          <p:spPr bwMode="auto">
            <a:xfrm>
              <a:off x="1625" y="2150"/>
              <a:ext cx="1326" cy="427"/>
            </a:xfrm>
            <a:custGeom>
              <a:avLst/>
              <a:gdLst>
                <a:gd name="T0" fmla="*/ 1490 w 1179"/>
                <a:gd name="T1" fmla="*/ 479 h 380"/>
                <a:gd name="T2" fmla="*/ 745 w 1179"/>
                <a:gd name="T3" fmla="*/ 238 h 380"/>
                <a:gd name="T4" fmla="*/ 745 w 1179"/>
                <a:gd name="T5" fmla="*/ 298 h 380"/>
                <a:gd name="T6" fmla="*/ 0 w 1179"/>
                <a:gd name="T7" fmla="*/ 0 h 3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79"/>
                <a:gd name="T13" fmla="*/ 0 h 380"/>
                <a:gd name="T14" fmla="*/ 1179 w 1179"/>
                <a:gd name="T15" fmla="*/ 380 h 3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79" h="380">
                  <a:moveTo>
                    <a:pt x="1178" y="379"/>
                  </a:moveTo>
                  <a:lnTo>
                    <a:pt x="589" y="189"/>
                  </a:lnTo>
                  <a:lnTo>
                    <a:pt x="589" y="236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57" name="Freeform 48"/>
            <p:cNvSpPr>
              <a:spLocks/>
            </p:cNvSpPr>
            <p:nvPr/>
          </p:nvSpPr>
          <p:spPr bwMode="auto">
            <a:xfrm>
              <a:off x="3186" y="1723"/>
              <a:ext cx="1233" cy="428"/>
            </a:xfrm>
            <a:custGeom>
              <a:avLst/>
              <a:gdLst>
                <a:gd name="T0" fmla="*/ 0 w 1096"/>
                <a:gd name="T1" fmla="*/ 0 h 381"/>
                <a:gd name="T2" fmla="*/ 692 w 1096"/>
                <a:gd name="T3" fmla="*/ 299 h 381"/>
                <a:gd name="T4" fmla="*/ 692 w 1096"/>
                <a:gd name="T5" fmla="*/ 239 h 381"/>
                <a:gd name="T6" fmla="*/ 1386 w 1096"/>
                <a:gd name="T7" fmla="*/ 48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6"/>
                <a:gd name="T13" fmla="*/ 0 h 381"/>
                <a:gd name="T14" fmla="*/ 1096 w 1096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6" h="381">
                  <a:moveTo>
                    <a:pt x="0" y="0"/>
                  </a:moveTo>
                  <a:lnTo>
                    <a:pt x="547" y="237"/>
                  </a:lnTo>
                  <a:lnTo>
                    <a:pt x="547" y="190"/>
                  </a:lnTo>
                  <a:lnTo>
                    <a:pt x="1095" y="38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58" name="Freeform 49"/>
            <p:cNvSpPr>
              <a:spLocks/>
            </p:cNvSpPr>
            <p:nvPr/>
          </p:nvSpPr>
          <p:spPr bwMode="auto">
            <a:xfrm>
              <a:off x="3107" y="2160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82959" name="Picture 5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1661"/>
              <a:ext cx="4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2960" name="Picture 5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41" y="2069"/>
              <a:ext cx="499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2961" name="Picture 5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38" y="2069"/>
              <a:ext cx="497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2962" name="Picture 81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2478"/>
              <a:ext cx="498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82963" name="Line 124"/>
            <p:cNvSpPr>
              <a:spLocks noChangeShapeType="1"/>
            </p:cNvSpPr>
            <p:nvPr/>
          </p:nvSpPr>
          <p:spPr bwMode="auto">
            <a:xfrm flipV="1">
              <a:off x="1247" y="1979"/>
              <a:ext cx="590" cy="27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64" name="Text Box 125"/>
            <p:cNvSpPr txBox="1">
              <a:spLocks noChangeArrowheads="1"/>
            </p:cNvSpPr>
            <p:nvPr/>
          </p:nvSpPr>
          <p:spPr bwMode="auto">
            <a:xfrm>
              <a:off x="1066" y="1565"/>
              <a:ext cx="314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1.A</a:t>
              </a:r>
            </a:p>
            <a:p>
              <a:r>
                <a:rPr lang="en-GB" sz="1400" b="0">
                  <a:latin typeface="Verdana" pitchFamily="34" charset="0"/>
                </a:rPr>
                <a:t>1.B</a:t>
              </a:r>
            </a:p>
            <a:p>
              <a:r>
                <a:rPr lang="en-GB" sz="1400" b="0">
                  <a:latin typeface="Verdana" pitchFamily="34" charset="0"/>
                </a:rPr>
                <a:t>1.C</a:t>
              </a:r>
            </a:p>
            <a:p>
              <a:r>
                <a:rPr lang="en-GB" sz="1400" b="0">
                  <a:latin typeface="Verdana" pitchFamily="34" charset="0"/>
                </a:rPr>
                <a:t>1.D</a:t>
              </a:r>
            </a:p>
          </p:txBody>
        </p:sp>
        <p:sp>
          <p:nvSpPr>
            <p:cNvPr id="82965" name="Text Box 126"/>
            <p:cNvSpPr txBox="1">
              <a:spLocks noChangeArrowheads="1"/>
            </p:cNvSpPr>
            <p:nvPr/>
          </p:nvSpPr>
          <p:spPr bwMode="auto">
            <a:xfrm>
              <a:off x="2789" y="2017"/>
              <a:ext cx="590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Zone 0</a:t>
              </a:r>
            </a:p>
          </p:txBody>
        </p:sp>
        <p:sp>
          <p:nvSpPr>
            <p:cNvPr id="82966" name="Line 224"/>
            <p:cNvSpPr>
              <a:spLocks noChangeShapeType="1"/>
            </p:cNvSpPr>
            <p:nvPr/>
          </p:nvSpPr>
          <p:spPr bwMode="auto">
            <a:xfrm flipV="1">
              <a:off x="3061" y="2432"/>
              <a:ext cx="46" cy="3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67" name="Line 225"/>
            <p:cNvSpPr>
              <a:spLocks noChangeShapeType="1"/>
            </p:cNvSpPr>
            <p:nvPr/>
          </p:nvSpPr>
          <p:spPr bwMode="auto">
            <a:xfrm flipH="1" flipV="1">
              <a:off x="4105" y="2069"/>
              <a:ext cx="544" cy="2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68" name="Text Box 226"/>
            <p:cNvSpPr txBox="1">
              <a:spLocks noChangeArrowheads="1"/>
            </p:cNvSpPr>
            <p:nvPr/>
          </p:nvSpPr>
          <p:spPr bwMode="auto">
            <a:xfrm>
              <a:off x="3198" y="2246"/>
              <a:ext cx="314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2.A</a:t>
              </a:r>
            </a:p>
            <a:p>
              <a:r>
                <a:rPr lang="en-GB" sz="1400" b="0">
                  <a:latin typeface="Verdana" pitchFamily="34" charset="0"/>
                </a:rPr>
                <a:t>2.B</a:t>
              </a:r>
            </a:p>
            <a:p>
              <a:r>
                <a:rPr lang="en-GB" sz="1400" b="0">
                  <a:latin typeface="Verdana" pitchFamily="34" charset="0"/>
                </a:rPr>
                <a:t>2.C</a:t>
              </a:r>
            </a:p>
            <a:p>
              <a:r>
                <a:rPr lang="en-GB" sz="1400" b="0">
                  <a:latin typeface="Verdana" pitchFamily="34" charset="0"/>
                </a:rPr>
                <a:t>2.D</a:t>
              </a:r>
            </a:p>
          </p:txBody>
        </p:sp>
        <p:sp>
          <p:nvSpPr>
            <p:cNvPr id="82969" name="Text Box 227"/>
            <p:cNvSpPr txBox="1">
              <a:spLocks noChangeArrowheads="1"/>
            </p:cNvSpPr>
            <p:nvPr/>
          </p:nvSpPr>
          <p:spPr bwMode="auto">
            <a:xfrm>
              <a:off x="4649" y="1792"/>
              <a:ext cx="314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3.A</a:t>
              </a:r>
            </a:p>
            <a:p>
              <a:r>
                <a:rPr lang="en-GB" sz="1400" b="0">
                  <a:latin typeface="Verdana" pitchFamily="34" charset="0"/>
                </a:rPr>
                <a:t>3.B</a:t>
              </a:r>
            </a:p>
            <a:p>
              <a:r>
                <a:rPr lang="en-GB" sz="1400" b="0">
                  <a:latin typeface="Verdana" pitchFamily="34" charset="0"/>
                </a:rPr>
                <a:t>3.C</a:t>
              </a:r>
            </a:p>
            <a:p>
              <a:r>
                <a:rPr lang="en-GB" sz="1400" b="0">
                  <a:latin typeface="Verdana" pitchFamily="34" charset="0"/>
                </a:rPr>
                <a:t>3.D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Avec </a:t>
            </a:r>
            <a:r>
              <a:rPr lang="en-GB" dirty="0" smtClean="0"/>
              <a:t>Résumé</a:t>
            </a:r>
            <a:endParaRPr lang="en-GB" dirty="0" smtClean="0"/>
          </a:p>
        </p:txBody>
      </p:sp>
      <p:sp>
        <p:nvSpPr>
          <p:cNvPr id="84995" name="Rectangle 2"/>
          <p:cNvSpPr>
            <a:spLocks noGrp="1" noChangeArrowheads="1"/>
          </p:cNvSpPr>
          <p:nvPr>
            <p:ph idx="1"/>
          </p:nvPr>
        </p:nvSpPr>
        <p:spPr>
          <a:xfrm>
            <a:off x="455613" y="1412875"/>
            <a:ext cx="8224837" cy="7921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100" smtClean="0"/>
              <a:t>Seulement résumé LSA  annoncé  en dehors de chaque zone</a:t>
            </a:r>
          </a:p>
          <a:p>
            <a:pPr>
              <a:lnSpc>
                <a:spcPct val="90000"/>
              </a:lnSpc>
            </a:pPr>
            <a:r>
              <a:rPr lang="en-GB" sz="2100" smtClean="0"/>
              <a:t>Modification de Link state ne se propagent pas en dehors de la zone</a:t>
            </a:r>
          </a:p>
        </p:txBody>
      </p:sp>
      <p:sp>
        <p:nvSpPr>
          <p:cNvPr id="20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4DC8-56DF-4616-9E9A-4A9B735843A4}" type="slidenum">
              <a:rPr lang="en-US"/>
              <a:pPr/>
              <a:t>33</a:t>
            </a:fld>
            <a:endParaRPr lang="en-US"/>
          </a:p>
        </p:txBody>
      </p:sp>
      <p:grpSp>
        <p:nvGrpSpPr>
          <p:cNvPr id="84997" name="Group 212"/>
          <p:cNvGrpSpPr>
            <a:grpSpLocks/>
          </p:cNvGrpSpPr>
          <p:nvPr/>
        </p:nvGrpSpPr>
        <p:grpSpPr bwMode="auto">
          <a:xfrm>
            <a:off x="971550" y="2338388"/>
            <a:ext cx="7210425" cy="4364037"/>
            <a:chOff x="612" y="1473"/>
            <a:chExt cx="4542" cy="2749"/>
          </a:xfrm>
        </p:grpSpPr>
        <p:grpSp>
          <p:nvGrpSpPr>
            <p:cNvPr id="84998" name="Group 5"/>
            <p:cNvGrpSpPr>
              <a:grpSpLocks/>
            </p:cNvGrpSpPr>
            <p:nvPr/>
          </p:nvGrpSpPr>
          <p:grpSpPr bwMode="auto">
            <a:xfrm>
              <a:off x="1135" y="1473"/>
              <a:ext cx="3572" cy="1021"/>
              <a:chOff x="981" y="1124"/>
              <a:chExt cx="3176" cy="908"/>
            </a:xfrm>
          </p:grpSpPr>
          <p:grpSp>
            <p:nvGrpSpPr>
              <p:cNvPr id="85179" name="Group 6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85190" name="Oval 7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91" name="Oval 8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92" name="Oval 9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93" name="Oval 10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94" name="Oval 11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95" name="Oval 12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96" name="Oval 13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97" name="Oval 14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98" name="Oval 15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5180" name="Group 16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85181" name="Oval 17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82" name="Oval 18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83" name="Oval 19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84" name="Oval 20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85" name="Oval 21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86" name="Oval 22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87" name="Oval 23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88" name="Oval 24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89" name="Oval 25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84999" name="Group 26"/>
            <p:cNvGrpSpPr>
              <a:grpSpLocks/>
            </p:cNvGrpSpPr>
            <p:nvPr/>
          </p:nvGrpSpPr>
          <p:grpSpPr bwMode="auto">
            <a:xfrm>
              <a:off x="1271" y="1609"/>
              <a:ext cx="3572" cy="1021"/>
              <a:chOff x="981" y="1124"/>
              <a:chExt cx="3176" cy="908"/>
            </a:xfrm>
          </p:grpSpPr>
          <p:grpSp>
            <p:nvGrpSpPr>
              <p:cNvPr id="85159" name="Group 27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85170" name="Oval 28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71" name="Oval 29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72" name="Oval 30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73" name="Oval 31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74" name="Oval 32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75" name="Oval 33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76" name="Oval 34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77" name="Oval 35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78" name="Oval 36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5160" name="Group 37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85161" name="Oval 38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62" name="Oval 39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63" name="Oval 40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64" name="Oval 41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65" name="Oval 42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66" name="Oval 43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67" name="Oval 44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68" name="Oval 45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169" name="Oval 46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85000" name="Group 47"/>
            <p:cNvGrpSpPr>
              <a:grpSpLocks/>
            </p:cNvGrpSpPr>
            <p:nvPr/>
          </p:nvGrpSpPr>
          <p:grpSpPr bwMode="auto">
            <a:xfrm>
              <a:off x="3696" y="2115"/>
              <a:ext cx="1458" cy="1699"/>
              <a:chOff x="612" y="2115"/>
              <a:chExt cx="1458" cy="1699"/>
            </a:xfrm>
          </p:grpSpPr>
          <p:grpSp>
            <p:nvGrpSpPr>
              <p:cNvPr id="85112" name="Group 48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5139" name="Group 49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5150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51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52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53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54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55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56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57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58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5140" name="Group 59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5141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42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43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44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45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46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47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48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49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5113" name="Line 69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14" name="Line 70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15" name="Line 71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16" name="Line 72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117" name="Line 73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5118" name="Picture 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119" name="Picture 7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120" name="Picture 7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121" name="Picture 77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122" name="Picture 78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5123" name="Group 79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5137" name="Line 80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138" name="Line 81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5124" name="Group 82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5135" name="Line 83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136" name="Line 84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5125" name="Group 85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5133" name="Line 8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134" name="Line 8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5126" name="Group 88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5131" name="Line 8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132" name="Line 9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5127" name="Text Box 91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3.A</a:t>
                </a:r>
              </a:p>
            </p:txBody>
          </p:sp>
          <p:sp>
            <p:nvSpPr>
              <p:cNvPr id="85128" name="Text Box 92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3.B</a:t>
                </a:r>
              </a:p>
            </p:txBody>
          </p:sp>
          <p:sp>
            <p:nvSpPr>
              <p:cNvPr id="85129" name="Text Box 93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3.C</a:t>
                </a:r>
              </a:p>
            </p:txBody>
          </p:sp>
          <p:sp>
            <p:nvSpPr>
              <p:cNvPr id="85130" name="Text Box 94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3.D</a:t>
                </a:r>
              </a:p>
            </p:txBody>
          </p:sp>
        </p:grpSp>
        <p:grpSp>
          <p:nvGrpSpPr>
            <p:cNvPr id="85001" name="Group 95"/>
            <p:cNvGrpSpPr>
              <a:grpSpLocks/>
            </p:cNvGrpSpPr>
            <p:nvPr/>
          </p:nvGrpSpPr>
          <p:grpSpPr bwMode="auto">
            <a:xfrm>
              <a:off x="2200" y="2523"/>
              <a:ext cx="1458" cy="1699"/>
              <a:chOff x="612" y="2115"/>
              <a:chExt cx="1458" cy="1699"/>
            </a:xfrm>
          </p:grpSpPr>
          <p:grpSp>
            <p:nvGrpSpPr>
              <p:cNvPr id="85065" name="Group 96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5092" name="Group 97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5103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04" name="Oval 99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05" name="Oval 100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06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07" name="Oval 102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08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09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10" name="Oval 105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11" name="Oval 106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5093" name="Group 107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5094" name="Oval 108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95" name="Oval 109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96" name="Oval 110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97" name="Oval 111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98" name="Oval 112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99" name="Oval 113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00" name="Oval 114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01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102" name="Oval 116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5066" name="Line 117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67" name="Line 118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68" name="Line 119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69" name="Line 120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70" name="Line 121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5071" name="Picture 12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072" name="Picture 12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073" name="Picture 12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074" name="Picture 12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075" name="Picture 12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5076" name="Group 127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5090" name="Line 128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91" name="Line 129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5077" name="Group 130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5088" name="Line 131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89" name="Line 132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5078" name="Group 133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5086" name="Line 134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87" name="Line 135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5079" name="Group 136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5084" name="Line 137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85" name="Line 138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5080" name="Text Box 139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2.A</a:t>
                </a:r>
              </a:p>
            </p:txBody>
          </p:sp>
          <p:sp>
            <p:nvSpPr>
              <p:cNvPr id="85081" name="Text Box 140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2.B</a:t>
                </a:r>
              </a:p>
            </p:txBody>
          </p:sp>
          <p:sp>
            <p:nvSpPr>
              <p:cNvPr id="85082" name="Text Box 141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2.C</a:t>
                </a:r>
              </a:p>
            </p:txBody>
          </p:sp>
          <p:sp>
            <p:nvSpPr>
              <p:cNvPr id="85083" name="Text Box 142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2.D</a:t>
                </a:r>
              </a:p>
            </p:txBody>
          </p:sp>
        </p:grpSp>
        <p:grpSp>
          <p:nvGrpSpPr>
            <p:cNvPr id="85002" name="Group 143"/>
            <p:cNvGrpSpPr>
              <a:grpSpLocks/>
            </p:cNvGrpSpPr>
            <p:nvPr/>
          </p:nvGrpSpPr>
          <p:grpSpPr bwMode="auto">
            <a:xfrm>
              <a:off x="612" y="2115"/>
              <a:ext cx="1458" cy="1699"/>
              <a:chOff x="612" y="2115"/>
              <a:chExt cx="1458" cy="1699"/>
            </a:xfrm>
          </p:grpSpPr>
          <p:grpSp>
            <p:nvGrpSpPr>
              <p:cNvPr id="85018" name="Group 144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5045" name="Group 145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5056" name="Oval 146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57" name="Oval 147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58" name="Oval 148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59" name="Oval 149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60" name="Oval 150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61" name="Oval 151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62" name="Oval 152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63" name="Oval 153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64" name="Oval 154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5046" name="Group 155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5047" name="Oval 156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48" name="Oval 157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49" name="Oval 158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50" name="Oval 159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51" name="Oval 160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52" name="Oval 161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53" name="Oval 162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54" name="Oval 163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055" name="Oval 164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5019" name="Line 165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20" name="Line 166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21" name="Line 167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22" name="Line 168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23" name="Line 169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5024" name="Picture 170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025" name="Picture 171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026" name="Picture 17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027" name="Picture 17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5028" name="Picture 1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5029" name="Group 175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5043" name="Line 17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44" name="Line 17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5030" name="Group 178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5041" name="Line 17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42" name="Line 18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5031" name="Group 181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5039" name="Line 182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40" name="Line 183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5032" name="Group 184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5037" name="Line 185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5038" name="Line 186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5033" name="Text Box 187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1.A</a:t>
                </a:r>
              </a:p>
            </p:txBody>
          </p:sp>
          <p:sp>
            <p:nvSpPr>
              <p:cNvPr id="85034" name="Text Box 188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1.B</a:t>
                </a:r>
              </a:p>
            </p:txBody>
          </p:sp>
          <p:sp>
            <p:nvSpPr>
              <p:cNvPr id="85035" name="Text Box 189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1.C</a:t>
                </a:r>
              </a:p>
            </p:txBody>
          </p:sp>
          <p:sp>
            <p:nvSpPr>
              <p:cNvPr id="85036" name="Text Box 190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1.D</a:t>
                </a:r>
              </a:p>
            </p:txBody>
          </p:sp>
        </p:grpSp>
        <p:sp>
          <p:nvSpPr>
            <p:cNvPr id="85003" name="Freeform 191"/>
            <p:cNvSpPr>
              <a:spLocks/>
            </p:cNvSpPr>
            <p:nvPr/>
          </p:nvSpPr>
          <p:spPr bwMode="auto">
            <a:xfrm>
              <a:off x="1672" y="1723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04" name="Freeform 192"/>
            <p:cNvSpPr>
              <a:spLocks/>
            </p:cNvSpPr>
            <p:nvPr/>
          </p:nvSpPr>
          <p:spPr bwMode="auto">
            <a:xfrm>
              <a:off x="1625" y="2150"/>
              <a:ext cx="1326" cy="427"/>
            </a:xfrm>
            <a:custGeom>
              <a:avLst/>
              <a:gdLst>
                <a:gd name="T0" fmla="*/ 1490 w 1179"/>
                <a:gd name="T1" fmla="*/ 479 h 380"/>
                <a:gd name="T2" fmla="*/ 745 w 1179"/>
                <a:gd name="T3" fmla="*/ 238 h 380"/>
                <a:gd name="T4" fmla="*/ 745 w 1179"/>
                <a:gd name="T5" fmla="*/ 298 h 380"/>
                <a:gd name="T6" fmla="*/ 0 w 1179"/>
                <a:gd name="T7" fmla="*/ 0 h 3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79"/>
                <a:gd name="T13" fmla="*/ 0 h 380"/>
                <a:gd name="T14" fmla="*/ 1179 w 1179"/>
                <a:gd name="T15" fmla="*/ 380 h 3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79" h="380">
                  <a:moveTo>
                    <a:pt x="1178" y="379"/>
                  </a:moveTo>
                  <a:lnTo>
                    <a:pt x="589" y="189"/>
                  </a:lnTo>
                  <a:lnTo>
                    <a:pt x="589" y="236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05" name="Freeform 193"/>
            <p:cNvSpPr>
              <a:spLocks/>
            </p:cNvSpPr>
            <p:nvPr/>
          </p:nvSpPr>
          <p:spPr bwMode="auto">
            <a:xfrm>
              <a:off x="3186" y="1723"/>
              <a:ext cx="1233" cy="428"/>
            </a:xfrm>
            <a:custGeom>
              <a:avLst/>
              <a:gdLst>
                <a:gd name="T0" fmla="*/ 0 w 1096"/>
                <a:gd name="T1" fmla="*/ 0 h 381"/>
                <a:gd name="T2" fmla="*/ 692 w 1096"/>
                <a:gd name="T3" fmla="*/ 299 h 381"/>
                <a:gd name="T4" fmla="*/ 692 w 1096"/>
                <a:gd name="T5" fmla="*/ 239 h 381"/>
                <a:gd name="T6" fmla="*/ 1386 w 1096"/>
                <a:gd name="T7" fmla="*/ 48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6"/>
                <a:gd name="T13" fmla="*/ 0 h 381"/>
                <a:gd name="T14" fmla="*/ 1096 w 1096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6" h="381">
                  <a:moveTo>
                    <a:pt x="0" y="0"/>
                  </a:moveTo>
                  <a:lnTo>
                    <a:pt x="547" y="237"/>
                  </a:lnTo>
                  <a:lnTo>
                    <a:pt x="547" y="190"/>
                  </a:lnTo>
                  <a:lnTo>
                    <a:pt x="1095" y="38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06" name="Freeform 194"/>
            <p:cNvSpPr>
              <a:spLocks/>
            </p:cNvSpPr>
            <p:nvPr/>
          </p:nvSpPr>
          <p:spPr bwMode="auto">
            <a:xfrm>
              <a:off x="3107" y="2160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85007" name="Picture 19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1661"/>
              <a:ext cx="4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5008" name="Picture 19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41" y="2069"/>
              <a:ext cx="499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5009" name="Picture 19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38" y="2069"/>
              <a:ext cx="497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5010" name="Picture 19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2478"/>
              <a:ext cx="498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85011" name="Line 199"/>
            <p:cNvSpPr>
              <a:spLocks noChangeShapeType="1"/>
            </p:cNvSpPr>
            <p:nvPr/>
          </p:nvSpPr>
          <p:spPr bwMode="auto">
            <a:xfrm flipV="1">
              <a:off x="1247" y="1979"/>
              <a:ext cx="590" cy="27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2" name="Text Box 200"/>
            <p:cNvSpPr txBox="1">
              <a:spLocks noChangeArrowheads="1"/>
            </p:cNvSpPr>
            <p:nvPr/>
          </p:nvSpPr>
          <p:spPr bwMode="auto">
            <a:xfrm>
              <a:off x="1429" y="1475"/>
              <a:ext cx="187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en-GB" sz="1400" b="0">
                <a:latin typeface="Verdana" pitchFamily="34" charset="0"/>
              </a:endParaRPr>
            </a:p>
            <a:p>
              <a:endParaRPr lang="en-GB" sz="1400" b="0">
                <a:latin typeface="Verdana" pitchFamily="34" charset="0"/>
              </a:endParaRPr>
            </a:p>
            <a:p>
              <a:endParaRPr lang="en-GB" sz="1400" b="0">
                <a:latin typeface="Verdana" pitchFamily="34" charset="0"/>
              </a:endParaRPr>
            </a:p>
            <a:p>
              <a:r>
                <a:rPr lang="en-GB" sz="1400" b="0">
                  <a:latin typeface="Verdana" pitchFamily="34" charset="0"/>
                </a:rPr>
                <a:t>1</a:t>
              </a:r>
            </a:p>
          </p:txBody>
        </p:sp>
        <p:sp>
          <p:nvSpPr>
            <p:cNvPr id="85013" name="Text Box 201"/>
            <p:cNvSpPr txBox="1">
              <a:spLocks noChangeArrowheads="1"/>
            </p:cNvSpPr>
            <p:nvPr/>
          </p:nvSpPr>
          <p:spPr bwMode="auto">
            <a:xfrm>
              <a:off x="2789" y="2017"/>
              <a:ext cx="590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Zone 0</a:t>
              </a:r>
            </a:p>
          </p:txBody>
        </p:sp>
        <p:sp>
          <p:nvSpPr>
            <p:cNvPr id="85014" name="Line 202"/>
            <p:cNvSpPr>
              <a:spLocks noChangeShapeType="1"/>
            </p:cNvSpPr>
            <p:nvPr/>
          </p:nvSpPr>
          <p:spPr bwMode="auto">
            <a:xfrm flipV="1">
              <a:off x="3061" y="2432"/>
              <a:ext cx="46" cy="3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5" name="Line 203"/>
            <p:cNvSpPr>
              <a:spLocks noChangeShapeType="1"/>
            </p:cNvSpPr>
            <p:nvPr/>
          </p:nvSpPr>
          <p:spPr bwMode="auto">
            <a:xfrm flipH="1" flipV="1">
              <a:off x="4105" y="2069"/>
              <a:ext cx="544" cy="2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6" name="Text Box 204"/>
            <p:cNvSpPr txBox="1">
              <a:spLocks noChangeArrowheads="1"/>
            </p:cNvSpPr>
            <p:nvPr/>
          </p:nvSpPr>
          <p:spPr bwMode="auto">
            <a:xfrm>
              <a:off x="2925" y="2291"/>
              <a:ext cx="187" cy="192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2</a:t>
              </a:r>
            </a:p>
          </p:txBody>
        </p:sp>
        <p:sp>
          <p:nvSpPr>
            <p:cNvPr id="85017" name="Text Box 205"/>
            <p:cNvSpPr txBox="1">
              <a:spLocks noChangeArrowheads="1"/>
            </p:cNvSpPr>
            <p:nvPr/>
          </p:nvSpPr>
          <p:spPr bwMode="auto">
            <a:xfrm>
              <a:off x="4286" y="1792"/>
              <a:ext cx="187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en-GB" sz="1400" b="0">
                <a:latin typeface="Verdana" pitchFamily="34" charset="0"/>
              </a:endParaRPr>
            </a:p>
            <a:p>
              <a:r>
                <a:rPr lang="en-GB" sz="1400" b="0">
                  <a:latin typeface="Verdana" pitchFamily="34" charset="0"/>
                </a:rPr>
                <a:t>3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Pas de </a:t>
            </a:r>
            <a:r>
              <a:rPr lang="en-GB" dirty="0" smtClean="0"/>
              <a:t>Résumé</a:t>
            </a:r>
            <a:endParaRPr lang="en-GB" dirty="0" smtClean="0"/>
          </a:p>
        </p:txBody>
      </p:sp>
      <p:sp>
        <p:nvSpPr>
          <p:cNvPr id="87043" name="Rectangle 2"/>
          <p:cNvSpPr>
            <a:spLocks noGrp="1" noChangeArrowheads="1"/>
          </p:cNvSpPr>
          <p:nvPr>
            <p:ph idx="1"/>
          </p:nvPr>
        </p:nvSpPr>
        <p:spPr>
          <a:xfrm>
            <a:off x="455613" y="1412875"/>
            <a:ext cx="8224837" cy="7921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100" smtClean="0"/>
              <a:t>Lien spécifique LSA annoncés dans chaque zone</a:t>
            </a:r>
          </a:p>
          <a:p>
            <a:pPr>
              <a:lnSpc>
                <a:spcPct val="90000"/>
              </a:lnSpc>
            </a:pPr>
            <a:r>
              <a:rPr lang="en-GB" sz="2100" smtClean="0"/>
              <a:t>Modification Link state  propagé dans chaque zone</a:t>
            </a:r>
          </a:p>
        </p:txBody>
      </p:sp>
      <p:sp>
        <p:nvSpPr>
          <p:cNvPr id="20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4C790-29E7-4166-A9AF-95C7800915CE}" type="slidenum">
              <a:rPr lang="en-US"/>
              <a:pPr/>
              <a:t>34</a:t>
            </a:fld>
            <a:endParaRPr lang="en-US"/>
          </a:p>
        </p:txBody>
      </p:sp>
      <p:grpSp>
        <p:nvGrpSpPr>
          <p:cNvPr id="87045" name="Group 212"/>
          <p:cNvGrpSpPr>
            <a:grpSpLocks/>
          </p:cNvGrpSpPr>
          <p:nvPr/>
        </p:nvGrpSpPr>
        <p:grpSpPr bwMode="auto">
          <a:xfrm>
            <a:off x="971550" y="2338388"/>
            <a:ext cx="7272338" cy="4364037"/>
            <a:chOff x="612" y="1473"/>
            <a:chExt cx="4581" cy="2749"/>
          </a:xfrm>
        </p:grpSpPr>
        <p:grpSp>
          <p:nvGrpSpPr>
            <p:cNvPr id="87046" name="Group 5"/>
            <p:cNvGrpSpPr>
              <a:grpSpLocks/>
            </p:cNvGrpSpPr>
            <p:nvPr/>
          </p:nvGrpSpPr>
          <p:grpSpPr bwMode="auto">
            <a:xfrm>
              <a:off x="1135" y="1473"/>
              <a:ext cx="3572" cy="1021"/>
              <a:chOff x="981" y="1124"/>
              <a:chExt cx="3176" cy="908"/>
            </a:xfrm>
          </p:grpSpPr>
          <p:grpSp>
            <p:nvGrpSpPr>
              <p:cNvPr id="87227" name="Group 6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87238" name="Oval 7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39" name="Oval 8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40" name="Oval 9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41" name="Oval 10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42" name="Oval 11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43" name="Oval 12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44" name="Oval 13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45" name="Oval 14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46" name="Oval 15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7228" name="Group 16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87229" name="Oval 17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30" name="Oval 18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31" name="Oval 19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32" name="Oval 20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33" name="Oval 21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34" name="Oval 22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35" name="Oval 23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36" name="Oval 24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37" name="Oval 25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87047" name="Group 26"/>
            <p:cNvGrpSpPr>
              <a:grpSpLocks/>
            </p:cNvGrpSpPr>
            <p:nvPr/>
          </p:nvGrpSpPr>
          <p:grpSpPr bwMode="auto">
            <a:xfrm>
              <a:off x="1271" y="1609"/>
              <a:ext cx="3572" cy="1021"/>
              <a:chOff x="981" y="1124"/>
              <a:chExt cx="3176" cy="908"/>
            </a:xfrm>
          </p:grpSpPr>
          <p:grpSp>
            <p:nvGrpSpPr>
              <p:cNvPr id="87207" name="Group 27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87218" name="Oval 28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19" name="Oval 29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20" name="Oval 30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21" name="Oval 31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22" name="Oval 32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23" name="Oval 33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24" name="Oval 34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25" name="Oval 35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26" name="Oval 36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7208" name="Group 37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87209" name="Oval 38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10" name="Oval 39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11" name="Oval 40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12" name="Oval 41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13" name="Oval 42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14" name="Oval 43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15" name="Oval 44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16" name="Oval 45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217" name="Oval 46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87048" name="Group 47"/>
            <p:cNvGrpSpPr>
              <a:grpSpLocks/>
            </p:cNvGrpSpPr>
            <p:nvPr/>
          </p:nvGrpSpPr>
          <p:grpSpPr bwMode="auto">
            <a:xfrm>
              <a:off x="3696" y="2115"/>
              <a:ext cx="1458" cy="1699"/>
              <a:chOff x="612" y="2115"/>
              <a:chExt cx="1458" cy="1699"/>
            </a:xfrm>
          </p:grpSpPr>
          <p:grpSp>
            <p:nvGrpSpPr>
              <p:cNvPr id="87160" name="Group 48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7187" name="Group 49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7198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99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200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201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202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203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204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205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206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7188" name="Group 59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7189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90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91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92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93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94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95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96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97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7161" name="Line 69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62" name="Line 70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63" name="Line 71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64" name="Line 72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65" name="Line 73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7166" name="Picture 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167" name="Picture 7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168" name="Picture 7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169" name="Picture 77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170" name="Picture 78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7171" name="Group 79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7185" name="Line 80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86" name="Line 81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7172" name="Group 82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7183" name="Line 83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84" name="Line 84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7173" name="Group 85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7181" name="Line 8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82" name="Line 8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7174" name="Group 88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7179" name="Line 8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80" name="Line 9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7175" name="Text Box 91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3.A</a:t>
                </a:r>
              </a:p>
            </p:txBody>
          </p:sp>
          <p:sp>
            <p:nvSpPr>
              <p:cNvPr id="87176" name="Text Box 92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3.B</a:t>
                </a:r>
              </a:p>
            </p:txBody>
          </p:sp>
          <p:sp>
            <p:nvSpPr>
              <p:cNvPr id="87177" name="Text Box 93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3.C</a:t>
                </a:r>
              </a:p>
            </p:txBody>
          </p:sp>
          <p:sp>
            <p:nvSpPr>
              <p:cNvPr id="87178" name="Text Box 94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3.D</a:t>
                </a:r>
              </a:p>
            </p:txBody>
          </p:sp>
        </p:grpSp>
        <p:grpSp>
          <p:nvGrpSpPr>
            <p:cNvPr id="87049" name="Group 95"/>
            <p:cNvGrpSpPr>
              <a:grpSpLocks/>
            </p:cNvGrpSpPr>
            <p:nvPr/>
          </p:nvGrpSpPr>
          <p:grpSpPr bwMode="auto">
            <a:xfrm>
              <a:off x="2200" y="2523"/>
              <a:ext cx="1458" cy="1699"/>
              <a:chOff x="612" y="2115"/>
              <a:chExt cx="1458" cy="1699"/>
            </a:xfrm>
          </p:grpSpPr>
          <p:grpSp>
            <p:nvGrpSpPr>
              <p:cNvPr id="87113" name="Group 96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7140" name="Group 97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7151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52" name="Oval 99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53" name="Oval 100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54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55" name="Oval 102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56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57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58" name="Oval 105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59" name="Oval 106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7141" name="Group 107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7142" name="Oval 108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43" name="Oval 109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44" name="Oval 110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45" name="Oval 111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46" name="Oval 112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47" name="Oval 113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48" name="Oval 114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49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50" name="Oval 116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7114" name="Line 117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15" name="Line 118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16" name="Line 119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17" name="Line 120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18" name="Line 121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7119" name="Picture 12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120" name="Picture 12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121" name="Picture 12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122" name="Picture 12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123" name="Picture 12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7124" name="Group 127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7138" name="Line 128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39" name="Line 129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7125" name="Group 130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7136" name="Line 131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37" name="Line 132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7126" name="Group 133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7134" name="Line 134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35" name="Line 135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7127" name="Group 136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7132" name="Line 137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133" name="Line 138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7128" name="Text Box 139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2.A</a:t>
                </a:r>
              </a:p>
            </p:txBody>
          </p:sp>
          <p:sp>
            <p:nvSpPr>
              <p:cNvPr id="87129" name="Text Box 140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2.B</a:t>
                </a:r>
              </a:p>
            </p:txBody>
          </p:sp>
          <p:sp>
            <p:nvSpPr>
              <p:cNvPr id="87130" name="Text Box 141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2.C</a:t>
                </a:r>
              </a:p>
            </p:txBody>
          </p:sp>
          <p:sp>
            <p:nvSpPr>
              <p:cNvPr id="87131" name="Text Box 142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2.D</a:t>
                </a:r>
              </a:p>
            </p:txBody>
          </p:sp>
        </p:grpSp>
        <p:grpSp>
          <p:nvGrpSpPr>
            <p:cNvPr id="87050" name="Group 143"/>
            <p:cNvGrpSpPr>
              <a:grpSpLocks/>
            </p:cNvGrpSpPr>
            <p:nvPr/>
          </p:nvGrpSpPr>
          <p:grpSpPr bwMode="auto">
            <a:xfrm>
              <a:off x="612" y="2115"/>
              <a:ext cx="1458" cy="1699"/>
              <a:chOff x="612" y="2115"/>
              <a:chExt cx="1458" cy="1699"/>
            </a:xfrm>
          </p:grpSpPr>
          <p:grpSp>
            <p:nvGrpSpPr>
              <p:cNvPr id="87066" name="Group 144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7093" name="Group 145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7104" name="Oval 146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05" name="Oval 147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06" name="Oval 148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07" name="Oval 149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08" name="Oval 150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09" name="Oval 151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10" name="Oval 152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11" name="Oval 153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12" name="Oval 154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7094" name="Group 155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7095" name="Oval 156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096" name="Oval 157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097" name="Oval 158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098" name="Oval 159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099" name="Oval 160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00" name="Oval 161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01" name="Oval 162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02" name="Oval 163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103" name="Oval 164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7067" name="Line 165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68" name="Line 166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69" name="Line 167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70" name="Line 168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71" name="Line 169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7072" name="Picture 170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073" name="Picture 171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074" name="Picture 17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075" name="Picture 17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7076" name="Picture 1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7077" name="Group 175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7091" name="Line 17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092" name="Line 17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7078" name="Group 178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7089" name="Line 17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090" name="Line 18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7079" name="Group 181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7087" name="Line 182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088" name="Line 183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7080" name="Group 184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7085" name="Line 185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7086" name="Line 186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7081" name="Text Box 187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1.A</a:t>
                </a:r>
              </a:p>
            </p:txBody>
          </p:sp>
          <p:sp>
            <p:nvSpPr>
              <p:cNvPr id="87082" name="Text Box 188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1.B</a:t>
                </a:r>
              </a:p>
            </p:txBody>
          </p:sp>
          <p:sp>
            <p:nvSpPr>
              <p:cNvPr id="87083" name="Text Box 189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1.C</a:t>
                </a:r>
              </a:p>
            </p:txBody>
          </p:sp>
          <p:sp>
            <p:nvSpPr>
              <p:cNvPr id="87084" name="Text Box 190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1.D</a:t>
                </a:r>
              </a:p>
            </p:txBody>
          </p:sp>
        </p:grpSp>
        <p:sp>
          <p:nvSpPr>
            <p:cNvPr id="87051" name="Freeform 191"/>
            <p:cNvSpPr>
              <a:spLocks/>
            </p:cNvSpPr>
            <p:nvPr/>
          </p:nvSpPr>
          <p:spPr bwMode="auto">
            <a:xfrm>
              <a:off x="1672" y="1723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052" name="Freeform 192"/>
            <p:cNvSpPr>
              <a:spLocks/>
            </p:cNvSpPr>
            <p:nvPr/>
          </p:nvSpPr>
          <p:spPr bwMode="auto">
            <a:xfrm>
              <a:off x="1625" y="2150"/>
              <a:ext cx="1326" cy="427"/>
            </a:xfrm>
            <a:custGeom>
              <a:avLst/>
              <a:gdLst>
                <a:gd name="T0" fmla="*/ 1490 w 1179"/>
                <a:gd name="T1" fmla="*/ 479 h 380"/>
                <a:gd name="T2" fmla="*/ 745 w 1179"/>
                <a:gd name="T3" fmla="*/ 238 h 380"/>
                <a:gd name="T4" fmla="*/ 745 w 1179"/>
                <a:gd name="T5" fmla="*/ 298 h 380"/>
                <a:gd name="T6" fmla="*/ 0 w 1179"/>
                <a:gd name="T7" fmla="*/ 0 h 3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79"/>
                <a:gd name="T13" fmla="*/ 0 h 380"/>
                <a:gd name="T14" fmla="*/ 1179 w 1179"/>
                <a:gd name="T15" fmla="*/ 380 h 3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79" h="380">
                  <a:moveTo>
                    <a:pt x="1178" y="379"/>
                  </a:moveTo>
                  <a:lnTo>
                    <a:pt x="589" y="189"/>
                  </a:lnTo>
                  <a:lnTo>
                    <a:pt x="589" y="236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053" name="Freeform 193"/>
            <p:cNvSpPr>
              <a:spLocks/>
            </p:cNvSpPr>
            <p:nvPr/>
          </p:nvSpPr>
          <p:spPr bwMode="auto">
            <a:xfrm>
              <a:off x="3186" y="1723"/>
              <a:ext cx="1233" cy="428"/>
            </a:xfrm>
            <a:custGeom>
              <a:avLst/>
              <a:gdLst>
                <a:gd name="T0" fmla="*/ 0 w 1096"/>
                <a:gd name="T1" fmla="*/ 0 h 381"/>
                <a:gd name="T2" fmla="*/ 692 w 1096"/>
                <a:gd name="T3" fmla="*/ 299 h 381"/>
                <a:gd name="T4" fmla="*/ 692 w 1096"/>
                <a:gd name="T5" fmla="*/ 239 h 381"/>
                <a:gd name="T6" fmla="*/ 1386 w 1096"/>
                <a:gd name="T7" fmla="*/ 48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6"/>
                <a:gd name="T13" fmla="*/ 0 h 381"/>
                <a:gd name="T14" fmla="*/ 1096 w 1096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6" h="381">
                  <a:moveTo>
                    <a:pt x="0" y="0"/>
                  </a:moveTo>
                  <a:lnTo>
                    <a:pt x="547" y="237"/>
                  </a:lnTo>
                  <a:lnTo>
                    <a:pt x="547" y="190"/>
                  </a:lnTo>
                  <a:lnTo>
                    <a:pt x="1095" y="38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054" name="Freeform 194"/>
            <p:cNvSpPr>
              <a:spLocks/>
            </p:cNvSpPr>
            <p:nvPr/>
          </p:nvSpPr>
          <p:spPr bwMode="auto">
            <a:xfrm>
              <a:off x="3107" y="2160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87055" name="Picture 19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1661"/>
              <a:ext cx="4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7056" name="Picture 19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41" y="2069"/>
              <a:ext cx="499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7057" name="Picture 19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38" y="2069"/>
              <a:ext cx="497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7058" name="Picture 19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2478"/>
              <a:ext cx="498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87059" name="Line 199"/>
            <p:cNvSpPr>
              <a:spLocks noChangeShapeType="1"/>
            </p:cNvSpPr>
            <p:nvPr/>
          </p:nvSpPr>
          <p:spPr bwMode="auto">
            <a:xfrm flipV="1">
              <a:off x="1247" y="1979"/>
              <a:ext cx="590" cy="27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060" name="Text Box 200"/>
            <p:cNvSpPr txBox="1">
              <a:spLocks noChangeArrowheads="1"/>
            </p:cNvSpPr>
            <p:nvPr/>
          </p:nvSpPr>
          <p:spPr bwMode="auto">
            <a:xfrm>
              <a:off x="1066" y="1565"/>
              <a:ext cx="544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2.A 2.B</a:t>
              </a:r>
            </a:p>
            <a:p>
              <a:r>
                <a:rPr lang="en-GB" sz="1400" b="0">
                  <a:latin typeface="Verdana" pitchFamily="34" charset="0"/>
                </a:rPr>
                <a:t>2.C 2.D</a:t>
              </a:r>
            </a:p>
            <a:p>
              <a:r>
                <a:rPr lang="en-GB" sz="1400" b="0">
                  <a:latin typeface="Verdana" pitchFamily="34" charset="0"/>
                </a:rPr>
                <a:t>3.A 3.B</a:t>
              </a:r>
            </a:p>
            <a:p>
              <a:r>
                <a:rPr lang="en-GB" sz="1400" b="0">
                  <a:latin typeface="Verdana" pitchFamily="34" charset="0"/>
                </a:rPr>
                <a:t>3.C 3.D</a:t>
              </a:r>
            </a:p>
          </p:txBody>
        </p:sp>
        <p:sp>
          <p:nvSpPr>
            <p:cNvPr id="87061" name="Text Box 201"/>
            <p:cNvSpPr txBox="1">
              <a:spLocks noChangeArrowheads="1"/>
            </p:cNvSpPr>
            <p:nvPr/>
          </p:nvSpPr>
          <p:spPr bwMode="auto">
            <a:xfrm>
              <a:off x="2789" y="2017"/>
              <a:ext cx="590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Zone 0</a:t>
              </a:r>
            </a:p>
          </p:txBody>
        </p:sp>
        <p:sp>
          <p:nvSpPr>
            <p:cNvPr id="87062" name="Line 202"/>
            <p:cNvSpPr>
              <a:spLocks noChangeShapeType="1"/>
            </p:cNvSpPr>
            <p:nvPr/>
          </p:nvSpPr>
          <p:spPr bwMode="auto">
            <a:xfrm flipV="1">
              <a:off x="3061" y="2432"/>
              <a:ext cx="46" cy="3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063" name="Line 203"/>
            <p:cNvSpPr>
              <a:spLocks noChangeShapeType="1"/>
            </p:cNvSpPr>
            <p:nvPr/>
          </p:nvSpPr>
          <p:spPr bwMode="auto">
            <a:xfrm flipH="1" flipV="1">
              <a:off x="4105" y="2069"/>
              <a:ext cx="544" cy="2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064" name="Text Box 204"/>
            <p:cNvSpPr txBox="1">
              <a:spLocks noChangeArrowheads="1"/>
            </p:cNvSpPr>
            <p:nvPr/>
          </p:nvSpPr>
          <p:spPr bwMode="auto">
            <a:xfrm>
              <a:off x="3198" y="2246"/>
              <a:ext cx="544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1.A 1.B</a:t>
              </a:r>
            </a:p>
            <a:p>
              <a:r>
                <a:rPr lang="en-GB" sz="1400" b="0">
                  <a:latin typeface="Verdana" pitchFamily="34" charset="0"/>
                </a:rPr>
                <a:t>1.C 1.D</a:t>
              </a:r>
            </a:p>
            <a:p>
              <a:r>
                <a:rPr lang="en-GB" sz="1400" b="0">
                  <a:latin typeface="Verdana" pitchFamily="34" charset="0"/>
                </a:rPr>
                <a:t>3.A 3.B</a:t>
              </a:r>
            </a:p>
            <a:p>
              <a:r>
                <a:rPr lang="en-GB" sz="1400" b="0">
                  <a:latin typeface="Verdana" pitchFamily="34" charset="0"/>
                </a:rPr>
                <a:t>3.C 3.D</a:t>
              </a:r>
            </a:p>
          </p:txBody>
        </p:sp>
        <p:sp>
          <p:nvSpPr>
            <p:cNvPr id="87065" name="Text Box 205"/>
            <p:cNvSpPr txBox="1">
              <a:spLocks noChangeArrowheads="1"/>
            </p:cNvSpPr>
            <p:nvPr/>
          </p:nvSpPr>
          <p:spPr bwMode="auto">
            <a:xfrm>
              <a:off x="4649" y="1792"/>
              <a:ext cx="544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1.A 1.B</a:t>
              </a:r>
            </a:p>
            <a:p>
              <a:r>
                <a:rPr lang="en-GB" sz="1400" b="0">
                  <a:latin typeface="Verdana" pitchFamily="34" charset="0"/>
                </a:rPr>
                <a:t>1.C 1.D</a:t>
              </a:r>
            </a:p>
            <a:p>
              <a:r>
                <a:rPr lang="en-GB" sz="1400" b="0">
                  <a:latin typeface="Verdana" pitchFamily="34" charset="0"/>
                </a:rPr>
                <a:t>2.A 2.B</a:t>
              </a:r>
            </a:p>
            <a:p>
              <a:r>
                <a:rPr lang="en-GB" sz="1400" b="0">
                  <a:latin typeface="Verdana" pitchFamily="34" charset="0"/>
                </a:rPr>
                <a:t>2.C 2.D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Avec </a:t>
            </a:r>
            <a:r>
              <a:rPr lang="en-GB" dirty="0" smtClean="0"/>
              <a:t>Résumé</a:t>
            </a:r>
            <a:endParaRPr lang="en-GB" dirty="0" smtClean="0"/>
          </a:p>
        </p:txBody>
      </p:sp>
      <p:sp>
        <p:nvSpPr>
          <p:cNvPr id="89091" name="Rectangle 2"/>
          <p:cNvSpPr>
            <a:spLocks noGrp="1" noChangeArrowheads="1"/>
          </p:cNvSpPr>
          <p:nvPr>
            <p:ph idx="1"/>
          </p:nvPr>
        </p:nvSpPr>
        <p:spPr>
          <a:xfrm>
            <a:off x="455613" y="1412875"/>
            <a:ext cx="8224837" cy="7921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100" smtClean="0"/>
              <a:t>Seul le lien résumé LSA annoncés dans chaque zone</a:t>
            </a:r>
          </a:p>
          <a:p>
            <a:pPr>
              <a:lnSpc>
                <a:spcPct val="90000"/>
              </a:lnSpc>
            </a:pPr>
            <a:r>
              <a:rPr lang="en-GB" sz="2100" smtClean="0"/>
              <a:t>Modifications Link state  ne se propagent pas dans chaque zone</a:t>
            </a:r>
          </a:p>
        </p:txBody>
      </p:sp>
      <p:sp>
        <p:nvSpPr>
          <p:cNvPr id="20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E4C19-9C72-462F-B762-C2EC57A74972}" type="slidenum">
              <a:rPr lang="en-US"/>
              <a:pPr/>
              <a:t>35</a:t>
            </a:fld>
            <a:endParaRPr lang="en-US"/>
          </a:p>
        </p:txBody>
      </p:sp>
      <p:grpSp>
        <p:nvGrpSpPr>
          <p:cNvPr id="89093" name="Group 211"/>
          <p:cNvGrpSpPr>
            <a:grpSpLocks/>
          </p:cNvGrpSpPr>
          <p:nvPr/>
        </p:nvGrpSpPr>
        <p:grpSpPr bwMode="auto">
          <a:xfrm>
            <a:off x="971550" y="2338388"/>
            <a:ext cx="7210425" cy="4364037"/>
            <a:chOff x="612" y="1473"/>
            <a:chExt cx="4542" cy="2749"/>
          </a:xfrm>
        </p:grpSpPr>
        <p:grpSp>
          <p:nvGrpSpPr>
            <p:cNvPr id="89094" name="Group 5"/>
            <p:cNvGrpSpPr>
              <a:grpSpLocks/>
            </p:cNvGrpSpPr>
            <p:nvPr/>
          </p:nvGrpSpPr>
          <p:grpSpPr bwMode="auto">
            <a:xfrm>
              <a:off x="1135" y="1473"/>
              <a:ext cx="3572" cy="1021"/>
              <a:chOff x="981" y="1124"/>
              <a:chExt cx="3176" cy="908"/>
            </a:xfrm>
          </p:grpSpPr>
          <p:grpSp>
            <p:nvGrpSpPr>
              <p:cNvPr id="89275" name="Group 6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89286" name="Oval 7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87" name="Oval 8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88" name="Oval 9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89" name="Oval 10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90" name="Oval 11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91" name="Oval 12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92" name="Oval 13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93" name="Oval 14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94" name="Oval 15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9276" name="Group 16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89277" name="Oval 17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78" name="Oval 18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79" name="Oval 19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80" name="Oval 20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81" name="Oval 21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82" name="Oval 22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83" name="Oval 23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84" name="Oval 24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85" name="Oval 25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89095" name="Group 26"/>
            <p:cNvGrpSpPr>
              <a:grpSpLocks/>
            </p:cNvGrpSpPr>
            <p:nvPr/>
          </p:nvGrpSpPr>
          <p:grpSpPr bwMode="auto">
            <a:xfrm>
              <a:off x="1271" y="1609"/>
              <a:ext cx="3572" cy="1021"/>
              <a:chOff x="981" y="1124"/>
              <a:chExt cx="3176" cy="908"/>
            </a:xfrm>
          </p:grpSpPr>
          <p:grpSp>
            <p:nvGrpSpPr>
              <p:cNvPr id="89255" name="Group 27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89266" name="Oval 28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67" name="Oval 29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68" name="Oval 30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69" name="Oval 31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70" name="Oval 32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71" name="Oval 33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72" name="Oval 34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73" name="Oval 35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74" name="Oval 36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9256" name="Group 37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89257" name="Oval 38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58" name="Oval 39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59" name="Oval 40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60" name="Oval 41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61" name="Oval 42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62" name="Oval 43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63" name="Oval 44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64" name="Oval 45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265" name="Oval 46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89096" name="Group 47"/>
            <p:cNvGrpSpPr>
              <a:grpSpLocks/>
            </p:cNvGrpSpPr>
            <p:nvPr/>
          </p:nvGrpSpPr>
          <p:grpSpPr bwMode="auto">
            <a:xfrm>
              <a:off x="3696" y="2115"/>
              <a:ext cx="1458" cy="1699"/>
              <a:chOff x="612" y="2115"/>
              <a:chExt cx="1458" cy="1699"/>
            </a:xfrm>
          </p:grpSpPr>
          <p:grpSp>
            <p:nvGrpSpPr>
              <p:cNvPr id="89208" name="Group 48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9235" name="Group 49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9246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47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48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49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50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51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52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53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54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9236" name="Group 59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9237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38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39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40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41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42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43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44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45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9209" name="Line 69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210" name="Line 70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211" name="Line 71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212" name="Line 72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213" name="Line 73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9214" name="Picture 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215" name="Picture 7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216" name="Picture 7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217" name="Picture 77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218" name="Picture 78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9219" name="Group 79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9233" name="Line 80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234" name="Line 81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9220" name="Group 82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9231" name="Line 83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232" name="Line 84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9221" name="Group 85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9229" name="Line 8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230" name="Line 8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9222" name="Group 88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9227" name="Line 8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228" name="Line 9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9223" name="Text Box 91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3.A</a:t>
                </a:r>
              </a:p>
            </p:txBody>
          </p:sp>
          <p:sp>
            <p:nvSpPr>
              <p:cNvPr id="89224" name="Text Box 92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3.B</a:t>
                </a:r>
              </a:p>
            </p:txBody>
          </p:sp>
          <p:sp>
            <p:nvSpPr>
              <p:cNvPr id="89225" name="Text Box 93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3.C</a:t>
                </a:r>
              </a:p>
            </p:txBody>
          </p:sp>
          <p:sp>
            <p:nvSpPr>
              <p:cNvPr id="89226" name="Text Box 94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3.D</a:t>
                </a:r>
              </a:p>
            </p:txBody>
          </p:sp>
        </p:grpSp>
        <p:grpSp>
          <p:nvGrpSpPr>
            <p:cNvPr id="89097" name="Group 95"/>
            <p:cNvGrpSpPr>
              <a:grpSpLocks/>
            </p:cNvGrpSpPr>
            <p:nvPr/>
          </p:nvGrpSpPr>
          <p:grpSpPr bwMode="auto">
            <a:xfrm>
              <a:off x="2200" y="2523"/>
              <a:ext cx="1458" cy="1699"/>
              <a:chOff x="612" y="2115"/>
              <a:chExt cx="1458" cy="1699"/>
            </a:xfrm>
          </p:grpSpPr>
          <p:grpSp>
            <p:nvGrpSpPr>
              <p:cNvPr id="89161" name="Group 96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9188" name="Group 97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9199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00" name="Oval 99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01" name="Oval 100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02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03" name="Oval 102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04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05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06" name="Oval 105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207" name="Oval 106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9189" name="Group 107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9190" name="Oval 108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91" name="Oval 109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92" name="Oval 110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93" name="Oval 111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94" name="Oval 112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95" name="Oval 113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96" name="Oval 114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97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98" name="Oval 116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9162" name="Line 117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163" name="Line 118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164" name="Line 119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165" name="Line 120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166" name="Line 121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9167" name="Picture 12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168" name="Picture 12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169" name="Picture 12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170" name="Picture 12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171" name="Picture 12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9172" name="Group 127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9186" name="Line 128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87" name="Line 129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9173" name="Group 130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9184" name="Line 131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85" name="Line 132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9174" name="Group 133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9182" name="Line 134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83" name="Line 135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9175" name="Group 136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9180" name="Line 137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81" name="Line 138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9176" name="Text Box 139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2.A</a:t>
                </a:r>
              </a:p>
            </p:txBody>
          </p:sp>
          <p:sp>
            <p:nvSpPr>
              <p:cNvPr id="89177" name="Text Box 140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2.B</a:t>
                </a:r>
              </a:p>
            </p:txBody>
          </p:sp>
          <p:sp>
            <p:nvSpPr>
              <p:cNvPr id="89178" name="Text Box 141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2.C</a:t>
                </a:r>
              </a:p>
            </p:txBody>
          </p:sp>
          <p:sp>
            <p:nvSpPr>
              <p:cNvPr id="89179" name="Text Box 142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2.D</a:t>
                </a:r>
              </a:p>
            </p:txBody>
          </p:sp>
        </p:grpSp>
        <p:grpSp>
          <p:nvGrpSpPr>
            <p:cNvPr id="89098" name="Group 143"/>
            <p:cNvGrpSpPr>
              <a:grpSpLocks/>
            </p:cNvGrpSpPr>
            <p:nvPr/>
          </p:nvGrpSpPr>
          <p:grpSpPr bwMode="auto">
            <a:xfrm>
              <a:off x="612" y="2115"/>
              <a:ext cx="1458" cy="1699"/>
              <a:chOff x="612" y="2115"/>
              <a:chExt cx="1458" cy="1699"/>
            </a:xfrm>
          </p:grpSpPr>
          <p:grpSp>
            <p:nvGrpSpPr>
              <p:cNvPr id="89114" name="Group 144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89141" name="Group 145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89152" name="Oval 146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53" name="Oval 147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54" name="Oval 148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55" name="Oval 149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56" name="Oval 150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57" name="Oval 151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58" name="Oval 152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59" name="Oval 153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60" name="Oval 154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9142" name="Group 155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89143" name="Oval 156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44" name="Oval 157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45" name="Oval 158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46" name="Oval 159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47" name="Oval 160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48" name="Oval 161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49" name="Oval 162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50" name="Oval 163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151" name="Oval 164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9115" name="Line 165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116" name="Line 166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117" name="Line 167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118" name="Line 168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119" name="Line 169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9120" name="Picture 170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121" name="Picture 171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122" name="Picture 17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123" name="Picture 17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89124" name="Picture 1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89125" name="Group 175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89139" name="Line 17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40" name="Line 17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9126" name="Group 178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89137" name="Line 17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38" name="Line 18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9127" name="Group 181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89135" name="Line 182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36" name="Line 183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9128" name="Group 184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89133" name="Line 185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134" name="Line 186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9129" name="Text Box 187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1.A</a:t>
                </a:r>
              </a:p>
            </p:txBody>
          </p:sp>
          <p:sp>
            <p:nvSpPr>
              <p:cNvPr id="89130" name="Text Box 188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1.B</a:t>
                </a:r>
              </a:p>
            </p:txBody>
          </p:sp>
          <p:sp>
            <p:nvSpPr>
              <p:cNvPr id="89131" name="Text Box 189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1.C</a:t>
                </a:r>
              </a:p>
            </p:txBody>
          </p:sp>
          <p:sp>
            <p:nvSpPr>
              <p:cNvPr id="89132" name="Text Box 190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1.D</a:t>
                </a:r>
              </a:p>
            </p:txBody>
          </p:sp>
        </p:grpSp>
        <p:sp>
          <p:nvSpPr>
            <p:cNvPr id="89099" name="Freeform 191"/>
            <p:cNvSpPr>
              <a:spLocks/>
            </p:cNvSpPr>
            <p:nvPr/>
          </p:nvSpPr>
          <p:spPr bwMode="auto">
            <a:xfrm>
              <a:off x="1672" y="1723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100" name="Freeform 192"/>
            <p:cNvSpPr>
              <a:spLocks/>
            </p:cNvSpPr>
            <p:nvPr/>
          </p:nvSpPr>
          <p:spPr bwMode="auto">
            <a:xfrm>
              <a:off x="1625" y="2150"/>
              <a:ext cx="1326" cy="427"/>
            </a:xfrm>
            <a:custGeom>
              <a:avLst/>
              <a:gdLst>
                <a:gd name="T0" fmla="*/ 1490 w 1179"/>
                <a:gd name="T1" fmla="*/ 479 h 380"/>
                <a:gd name="T2" fmla="*/ 745 w 1179"/>
                <a:gd name="T3" fmla="*/ 238 h 380"/>
                <a:gd name="T4" fmla="*/ 745 w 1179"/>
                <a:gd name="T5" fmla="*/ 298 h 380"/>
                <a:gd name="T6" fmla="*/ 0 w 1179"/>
                <a:gd name="T7" fmla="*/ 0 h 3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79"/>
                <a:gd name="T13" fmla="*/ 0 h 380"/>
                <a:gd name="T14" fmla="*/ 1179 w 1179"/>
                <a:gd name="T15" fmla="*/ 380 h 3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79" h="380">
                  <a:moveTo>
                    <a:pt x="1178" y="379"/>
                  </a:moveTo>
                  <a:lnTo>
                    <a:pt x="589" y="189"/>
                  </a:lnTo>
                  <a:lnTo>
                    <a:pt x="589" y="236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101" name="Freeform 193"/>
            <p:cNvSpPr>
              <a:spLocks/>
            </p:cNvSpPr>
            <p:nvPr/>
          </p:nvSpPr>
          <p:spPr bwMode="auto">
            <a:xfrm>
              <a:off x="3186" y="1723"/>
              <a:ext cx="1233" cy="428"/>
            </a:xfrm>
            <a:custGeom>
              <a:avLst/>
              <a:gdLst>
                <a:gd name="T0" fmla="*/ 0 w 1096"/>
                <a:gd name="T1" fmla="*/ 0 h 381"/>
                <a:gd name="T2" fmla="*/ 692 w 1096"/>
                <a:gd name="T3" fmla="*/ 299 h 381"/>
                <a:gd name="T4" fmla="*/ 692 w 1096"/>
                <a:gd name="T5" fmla="*/ 239 h 381"/>
                <a:gd name="T6" fmla="*/ 1386 w 1096"/>
                <a:gd name="T7" fmla="*/ 48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6"/>
                <a:gd name="T13" fmla="*/ 0 h 381"/>
                <a:gd name="T14" fmla="*/ 1096 w 1096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6" h="381">
                  <a:moveTo>
                    <a:pt x="0" y="0"/>
                  </a:moveTo>
                  <a:lnTo>
                    <a:pt x="547" y="237"/>
                  </a:lnTo>
                  <a:lnTo>
                    <a:pt x="547" y="190"/>
                  </a:lnTo>
                  <a:lnTo>
                    <a:pt x="1095" y="38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102" name="Freeform 194"/>
            <p:cNvSpPr>
              <a:spLocks/>
            </p:cNvSpPr>
            <p:nvPr/>
          </p:nvSpPr>
          <p:spPr bwMode="auto">
            <a:xfrm>
              <a:off x="3107" y="2160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89103" name="Picture 19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1661"/>
              <a:ext cx="4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9104" name="Picture 19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41" y="2069"/>
              <a:ext cx="499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9105" name="Picture 19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38" y="2069"/>
              <a:ext cx="497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89106" name="Picture 19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2478"/>
              <a:ext cx="498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89107" name="Line 199"/>
            <p:cNvSpPr>
              <a:spLocks noChangeShapeType="1"/>
            </p:cNvSpPr>
            <p:nvPr/>
          </p:nvSpPr>
          <p:spPr bwMode="auto">
            <a:xfrm flipV="1">
              <a:off x="1247" y="1979"/>
              <a:ext cx="590" cy="27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108" name="Text Box 200"/>
            <p:cNvSpPr txBox="1">
              <a:spLocks noChangeArrowheads="1"/>
            </p:cNvSpPr>
            <p:nvPr/>
          </p:nvSpPr>
          <p:spPr bwMode="auto">
            <a:xfrm>
              <a:off x="1066" y="1565"/>
              <a:ext cx="423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en-GB" sz="1400" b="0">
                <a:latin typeface="Verdana" pitchFamily="34" charset="0"/>
              </a:endParaRPr>
            </a:p>
            <a:p>
              <a:endParaRPr lang="en-GB" sz="1400" b="0">
                <a:latin typeface="Verdana" pitchFamily="34" charset="0"/>
              </a:endParaRPr>
            </a:p>
            <a:p>
              <a:r>
                <a:rPr lang="en-GB" sz="1400" b="0">
                  <a:latin typeface="Verdana" pitchFamily="34" charset="0"/>
                </a:rPr>
                <a:t>      2</a:t>
              </a:r>
            </a:p>
            <a:p>
              <a:r>
                <a:rPr lang="en-GB" sz="1400" b="0">
                  <a:latin typeface="Verdana" pitchFamily="34" charset="0"/>
                </a:rPr>
                <a:t>      3</a:t>
              </a:r>
            </a:p>
          </p:txBody>
        </p:sp>
        <p:sp>
          <p:nvSpPr>
            <p:cNvPr id="89109" name="Text Box 201"/>
            <p:cNvSpPr txBox="1">
              <a:spLocks noChangeArrowheads="1"/>
            </p:cNvSpPr>
            <p:nvPr/>
          </p:nvSpPr>
          <p:spPr bwMode="auto">
            <a:xfrm>
              <a:off x="2789" y="2017"/>
              <a:ext cx="590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Zone 0</a:t>
              </a:r>
            </a:p>
          </p:txBody>
        </p:sp>
        <p:sp>
          <p:nvSpPr>
            <p:cNvPr id="89110" name="Line 202"/>
            <p:cNvSpPr>
              <a:spLocks noChangeShapeType="1"/>
            </p:cNvSpPr>
            <p:nvPr/>
          </p:nvSpPr>
          <p:spPr bwMode="auto">
            <a:xfrm flipV="1">
              <a:off x="3061" y="2432"/>
              <a:ext cx="46" cy="3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111" name="Line 203"/>
            <p:cNvSpPr>
              <a:spLocks noChangeShapeType="1"/>
            </p:cNvSpPr>
            <p:nvPr/>
          </p:nvSpPr>
          <p:spPr bwMode="auto">
            <a:xfrm flipH="1" flipV="1">
              <a:off x="4105" y="2069"/>
              <a:ext cx="544" cy="2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112" name="Text Box 204"/>
            <p:cNvSpPr txBox="1">
              <a:spLocks noChangeArrowheads="1"/>
            </p:cNvSpPr>
            <p:nvPr/>
          </p:nvSpPr>
          <p:spPr bwMode="auto">
            <a:xfrm>
              <a:off x="3198" y="2246"/>
              <a:ext cx="227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 1</a:t>
              </a:r>
            </a:p>
            <a:p>
              <a:r>
                <a:rPr lang="en-GB" sz="1400" b="0">
                  <a:latin typeface="Verdana" pitchFamily="34" charset="0"/>
                </a:rPr>
                <a:t> 3</a:t>
              </a:r>
            </a:p>
          </p:txBody>
        </p:sp>
        <p:sp>
          <p:nvSpPr>
            <p:cNvPr id="89113" name="Text Box 205"/>
            <p:cNvSpPr txBox="1">
              <a:spLocks noChangeArrowheads="1"/>
            </p:cNvSpPr>
            <p:nvPr/>
          </p:nvSpPr>
          <p:spPr bwMode="auto">
            <a:xfrm>
              <a:off x="4649" y="1792"/>
              <a:ext cx="187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1</a:t>
              </a:r>
            </a:p>
            <a:p>
              <a:r>
                <a:rPr lang="en-GB" sz="1400" b="0">
                  <a:latin typeface="Verdana" pitchFamily="34" charset="0"/>
                </a:rPr>
                <a:t>2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Types de Zones</a:t>
            </a:r>
          </a:p>
        </p:txBody>
      </p:sp>
      <p:sp>
        <p:nvSpPr>
          <p:cNvPr id="91139" name="Rectangle 5"/>
          <p:cNvSpPr>
            <a:spLocks noGrp="1" noChangeArrowheads="1"/>
          </p:cNvSpPr>
          <p:nvPr>
            <p:ph idx="1"/>
          </p:nvPr>
        </p:nvSpPr>
        <p:spPr>
          <a:xfrm>
            <a:off x="655638" y="1781175"/>
            <a:ext cx="7940675" cy="4391025"/>
          </a:xfrm>
        </p:spPr>
        <p:txBody>
          <a:bodyPr/>
          <a:lstStyle/>
          <a:p>
            <a:r>
              <a:rPr lang="en-GB" sz="2400" smtClean="0"/>
              <a:t>Régulier</a:t>
            </a:r>
          </a:p>
          <a:p>
            <a:r>
              <a:rPr lang="en-GB" sz="2400" smtClean="0"/>
              <a:t>Stub</a:t>
            </a:r>
          </a:p>
          <a:p>
            <a:r>
              <a:rPr lang="en-GB" sz="2400" smtClean="0"/>
              <a:t>Totalement Stubby</a:t>
            </a:r>
          </a:p>
          <a:p>
            <a:r>
              <a:rPr lang="en-GB" sz="2400" smtClean="0"/>
              <a:t>Not-So-Stubby</a:t>
            </a:r>
          </a:p>
          <a:p>
            <a:r>
              <a:rPr lang="en-GB" sz="2400" b="1" smtClean="0">
                <a:solidFill>
                  <a:srgbClr val="FF0000"/>
                </a:solidFill>
              </a:rPr>
              <a:t>Seules les zones " Régulier" sont utiles pour les ISP</a:t>
            </a:r>
            <a:endParaRPr lang="en-GB" sz="2400" smtClean="0">
              <a:solidFill>
                <a:srgbClr val="FF0000"/>
              </a:solidFill>
            </a:endParaRPr>
          </a:p>
          <a:p>
            <a:pPr lvl="1"/>
            <a:r>
              <a:rPr lang="en-GB" sz="2000" smtClean="0"/>
              <a:t>D’autres types de zones  gèrent la redistribution d’autres protocoles de routage OSPF - Les ISP ne redistribuent rien dans OSPF</a:t>
            </a:r>
          </a:p>
          <a:p>
            <a:r>
              <a:rPr lang="en-GB" sz="2400" smtClean="0"/>
              <a:t>Les diapositives suivantes qui décrivent les différentes types de zones ne sont fournies qu’à titre indicatif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C763D-09A7-472A-B4FE-6B41B25154BA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Zone régulier (Pas Stub)</a:t>
            </a:r>
          </a:p>
        </p:txBody>
      </p:sp>
      <p:sp>
        <p:nvSpPr>
          <p:cNvPr id="93187" name="Rectangle 2"/>
          <p:cNvSpPr>
            <a:spLocks noGrp="1" noChangeArrowheads="1"/>
          </p:cNvSpPr>
          <p:nvPr>
            <p:ph idx="1"/>
          </p:nvPr>
        </p:nvSpPr>
        <p:spPr>
          <a:xfrm>
            <a:off x="455613" y="1412875"/>
            <a:ext cx="8148637" cy="8636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GB" sz="2000" smtClean="0"/>
              <a:t>Du point de vue de la zone 1, les réseaux de résumé provenant d'autres zones sont injectés, tout comme les réseaux externes tels que X.1</a:t>
            </a:r>
          </a:p>
        </p:txBody>
      </p:sp>
      <p:sp>
        <p:nvSpPr>
          <p:cNvPr id="2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5EC81-D005-4A78-B138-8B9ADA6FDBC0}" type="slidenum">
              <a:rPr lang="en-US"/>
              <a:pPr/>
              <a:t>37</a:t>
            </a:fld>
            <a:endParaRPr lang="en-US"/>
          </a:p>
        </p:txBody>
      </p:sp>
      <p:grpSp>
        <p:nvGrpSpPr>
          <p:cNvPr id="93189" name="Group 4"/>
          <p:cNvGrpSpPr>
            <a:grpSpLocks/>
          </p:cNvGrpSpPr>
          <p:nvPr/>
        </p:nvGrpSpPr>
        <p:grpSpPr bwMode="auto">
          <a:xfrm>
            <a:off x="971550" y="2141538"/>
            <a:ext cx="7508875" cy="4560887"/>
            <a:chOff x="612" y="1349"/>
            <a:chExt cx="4730" cy="2873"/>
          </a:xfrm>
        </p:grpSpPr>
        <p:grpSp>
          <p:nvGrpSpPr>
            <p:cNvPr id="93197" name="Group 5"/>
            <p:cNvGrpSpPr>
              <a:grpSpLocks/>
            </p:cNvGrpSpPr>
            <p:nvPr/>
          </p:nvGrpSpPr>
          <p:grpSpPr bwMode="auto">
            <a:xfrm>
              <a:off x="1135" y="1473"/>
              <a:ext cx="3572" cy="1021"/>
              <a:chOff x="981" y="1124"/>
              <a:chExt cx="3176" cy="908"/>
            </a:xfrm>
          </p:grpSpPr>
          <p:grpSp>
            <p:nvGrpSpPr>
              <p:cNvPr id="93383" name="Group 6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93394" name="Oval 7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95" name="Oval 8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96" name="Oval 9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97" name="Oval 10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98" name="Oval 11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99" name="Oval 12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400" name="Oval 13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401" name="Oval 14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402" name="Oval 15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3384" name="Group 16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93385" name="Oval 17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86" name="Oval 18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87" name="Oval 19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88" name="Oval 20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89" name="Oval 21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90" name="Oval 22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91" name="Oval 23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92" name="Oval 24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93" name="Oval 25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93198" name="Group 26"/>
            <p:cNvGrpSpPr>
              <a:grpSpLocks/>
            </p:cNvGrpSpPr>
            <p:nvPr/>
          </p:nvGrpSpPr>
          <p:grpSpPr bwMode="auto">
            <a:xfrm>
              <a:off x="1271" y="1609"/>
              <a:ext cx="3572" cy="1021"/>
              <a:chOff x="981" y="1124"/>
              <a:chExt cx="3176" cy="908"/>
            </a:xfrm>
          </p:grpSpPr>
          <p:grpSp>
            <p:nvGrpSpPr>
              <p:cNvPr id="93363" name="Group 27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93374" name="Oval 28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75" name="Oval 29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76" name="Oval 30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77" name="Oval 31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78" name="Oval 32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79" name="Oval 33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80" name="Oval 34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81" name="Oval 35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82" name="Oval 36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3364" name="Group 37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93365" name="Oval 38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66" name="Oval 39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67" name="Oval 40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68" name="Oval 41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69" name="Oval 42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70" name="Oval 43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71" name="Oval 44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72" name="Oval 45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373" name="Oval 46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93199" name="Group 47"/>
            <p:cNvGrpSpPr>
              <a:grpSpLocks/>
            </p:cNvGrpSpPr>
            <p:nvPr/>
          </p:nvGrpSpPr>
          <p:grpSpPr bwMode="auto">
            <a:xfrm>
              <a:off x="3696" y="2115"/>
              <a:ext cx="1458" cy="1699"/>
              <a:chOff x="612" y="2115"/>
              <a:chExt cx="1458" cy="1699"/>
            </a:xfrm>
          </p:grpSpPr>
          <p:grpSp>
            <p:nvGrpSpPr>
              <p:cNvPr id="93316" name="Group 48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3343" name="Group 49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3354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55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56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57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58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59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60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61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62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3344" name="Group 59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3345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46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47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48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49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50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51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52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53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3317" name="Line 69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318" name="Line 70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319" name="Line 71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320" name="Line 72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321" name="Line 73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3322" name="Picture 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323" name="Picture 7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324" name="Picture 7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325" name="Picture 77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326" name="Picture 78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3327" name="Group 79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3341" name="Line 80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342" name="Line 81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328" name="Group 82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3339" name="Line 83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340" name="Line 84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329" name="Group 85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3337" name="Line 8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338" name="Line 8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330" name="Group 88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3335" name="Line 8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336" name="Line 9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3331" name="Text Box 91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3.A</a:t>
                </a:r>
              </a:p>
            </p:txBody>
          </p:sp>
          <p:sp>
            <p:nvSpPr>
              <p:cNvPr id="93332" name="Text Box 92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3.B</a:t>
                </a:r>
              </a:p>
            </p:txBody>
          </p:sp>
          <p:sp>
            <p:nvSpPr>
              <p:cNvPr id="93333" name="Text Box 93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3.C</a:t>
                </a:r>
              </a:p>
            </p:txBody>
          </p:sp>
          <p:sp>
            <p:nvSpPr>
              <p:cNvPr id="93334" name="Text Box 94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3.D</a:t>
                </a:r>
              </a:p>
            </p:txBody>
          </p:sp>
        </p:grpSp>
        <p:grpSp>
          <p:nvGrpSpPr>
            <p:cNvPr id="93200" name="Group 95"/>
            <p:cNvGrpSpPr>
              <a:grpSpLocks/>
            </p:cNvGrpSpPr>
            <p:nvPr/>
          </p:nvGrpSpPr>
          <p:grpSpPr bwMode="auto">
            <a:xfrm>
              <a:off x="2200" y="2523"/>
              <a:ext cx="1458" cy="1699"/>
              <a:chOff x="612" y="2115"/>
              <a:chExt cx="1458" cy="1699"/>
            </a:xfrm>
          </p:grpSpPr>
          <p:grpSp>
            <p:nvGrpSpPr>
              <p:cNvPr id="93269" name="Group 96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3296" name="Group 97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3307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08" name="Oval 99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09" name="Oval 100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10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11" name="Oval 102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12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13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14" name="Oval 105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15" name="Oval 106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3297" name="Group 107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3298" name="Oval 108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99" name="Oval 109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00" name="Oval 110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01" name="Oval 111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02" name="Oval 112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03" name="Oval 113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04" name="Oval 114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05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306" name="Oval 116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3270" name="Line 117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271" name="Line 118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272" name="Line 119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273" name="Line 120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274" name="Line 121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3275" name="Picture 12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276" name="Picture 12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277" name="Picture 12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278" name="Picture 12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279" name="Picture 12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3280" name="Group 127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3294" name="Line 128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295" name="Line 129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281" name="Group 130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3292" name="Line 131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293" name="Line 132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282" name="Group 133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3290" name="Line 134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291" name="Line 135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283" name="Group 136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3288" name="Line 137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289" name="Line 138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3284" name="Text Box 139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2.A</a:t>
                </a:r>
              </a:p>
            </p:txBody>
          </p:sp>
          <p:sp>
            <p:nvSpPr>
              <p:cNvPr id="93285" name="Text Box 140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2.B</a:t>
                </a:r>
              </a:p>
            </p:txBody>
          </p:sp>
          <p:sp>
            <p:nvSpPr>
              <p:cNvPr id="93286" name="Text Box 141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2.C</a:t>
                </a:r>
              </a:p>
            </p:txBody>
          </p:sp>
          <p:sp>
            <p:nvSpPr>
              <p:cNvPr id="93287" name="Text Box 142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2.D</a:t>
                </a:r>
              </a:p>
            </p:txBody>
          </p:sp>
        </p:grpSp>
        <p:grpSp>
          <p:nvGrpSpPr>
            <p:cNvPr id="93201" name="Group 143"/>
            <p:cNvGrpSpPr>
              <a:grpSpLocks/>
            </p:cNvGrpSpPr>
            <p:nvPr/>
          </p:nvGrpSpPr>
          <p:grpSpPr bwMode="auto">
            <a:xfrm>
              <a:off x="612" y="2115"/>
              <a:ext cx="1458" cy="1699"/>
              <a:chOff x="612" y="2115"/>
              <a:chExt cx="1458" cy="1699"/>
            </a:xfrm>
          </p:grpSpPr>
          <p:grpSp>
            <p:nvGrpSpPr>
              <p:cNvPr id="93222" name="Group 144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3249" name="Group 145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3260" name="Oval 146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61" name="Oval 147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62" name="Oval 148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63" name="Oval 149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64" name="Oval 150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65" name="Oval 151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66" name="Oval 152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67" name="Oval 153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68" name="Oval 154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3250" name="Group 155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3251" name="Oval 156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52" name="Oval 157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53" name="Oval 158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54" name="Oval 159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55" name="Oval 160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56" name="Oval 161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57" name="Oval 162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58" name="Oval 163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3259" name="Oval 164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3223" name="Line 165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224" name="Line 166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225" name="Line 167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226" name="Line 168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227" name="Line 169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3228" name="Picture 170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229" name="Picture 171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230" name="Picture 17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231" name="Picture 17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3232" name="Picture 1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3233" name="Group 175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3247" name="Line 17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248" name="Line 17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234" name="Group 178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3245" name="Line 17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246" name="Line 18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235" name="Group 181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3243" name="Line 182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244" name="Line 183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3236" name="Group 184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3241" name="Line 185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242" name="Line 186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3237" name="Text Box 187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1.A</a:t>
                </a:r>
              </a:p>
            </p:txBody>
          </p:sp>
          <p:sp>
            <p:nvSpPr>
              <p:cNvPr id="93238" name="Text Box 188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1.B</a:t>
                </a:r>
              </a:p>
            </p:txBody>
          </p:sp>
          <p:sp>
            <p:nvSpPr>
              <p:cNvPr id="93239" name="Text Box 189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1.C</a:t>
                </a:r>
              </a:p>
            </p:txBody>
          </p:sp>
          <p:sp>
            <p:nvSpPr>
              <p:cNvPr id="93240" name="Text Box 190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1.D</a:t>
                </a:r>
              </a:p>
            </p:txBody>
          </p:sp>
        </p:grpSp>
        <p:sp>
          <p:nvSpPr>
            <p:cNvPr id="93202" name="Freeform 191"/>
            <p:cNvSpPr>
              <a:spLocks/>
            </p:cNvSpPr>
            <p:nvPr/>
          </p:nvSpPr>
          <p:spPr bwMode="auto">
            <a:xfrm>
              <a:off x="1672" y="1723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03" name="Freeform 192"/>
            <p:cNvSpPr>
              <a:spLocks/>
            </p:cNvSpPr>
            <p:nvPr/>
          </p:nvSpPr>
          <p:spPr bwMode="auto">
            <a:xfrm>
              <a:off x="1625" y="2150"/>
              <a:ext cx="1326" cy="427"/>
            </a:xfrm>
            <a:custGeom>
              <a:avLst/>
              <a:gdLst>
                <a:gd name="T0" fmla="*/ 1490 w 1179"/>
                <a:gd name="T1" fmla="*/ 479 h 380"/>
                <a:gd name="T2" fmla="*/ 745 w 1179"/>
                <a:gd name="T3" fmla="*/ 238 h 380"/>
                <a:gd name="T4" fmla="*/ 745 w 1179"/>
                <a:gd name="T5" fmla="*/ 298 h 380"/>
                <a:gd name="T6" fmla="*/ 0 w 1179"/>
                <a:gd name="T7" fmla="*/ 0 h 3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79"/>
                <a:gd name="T13" fmla="*/ 0 h 380"/>
                <a:gd name="T14" fmla="*/ 1179 w 1179"/>
                <a:gd name="T15" fmla="*/ 380 h 3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79" h="380">
                  <a:moveTo>
                    <a:pt x="1178" y="379"/>
                  </a:moveTo>
                  <a:lnTo>
                    <a:pt x="589" y="189"/>
                  </a:lnTo>
                  <a:lnTo>
                    <a:pt x="589" y="236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04" name="Freeform 193"/>
            <p:cNvSpPr>
              <a:spLocks/>
            </p:cNvSpPr>
            <p:nvPr/>
          </p:nvSpPr>
          <p:spPr bwMode="auto">
            <a:xfrm>
              <a:off x="3186" y="1723"/>
              <a:ext cx="1233" cy="428"/>
            </a:xfrm>
            <a:custGeom>
              <a:avLst/>
              <a:gdLst>
                <a:gd name="T0" fmla="*/ 0 w 1096"/>
                <a:gd name="T1" fmla="*/ 0 h 381"/>
                <a:gd name="T2" fmla="*/ 692 w 1096"/>
                <a:gd name="T3" fmla="*/ 299 h 381"/>
                <a:gd name="T4" fmla="*/ 692 w 1096"/>
                <a:gd name="T5" fmla="*/ 239 h 381"/>
                <a:gd name="T6" fmla="*/ 1386 w 1096"/>
                <a:gd name="T7" fmla="*/ 48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6"/>
                <a:gd name="T13" fmla="*/ 0 h 381"/>
                <a:gd name="T14" fmla="*/ 1096 w 1096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6" h="381">
                  <a:moveTo>
                    <a:pt x="0" y="0"/>
                  </a:moveTo>
                  <a:lnTo>
                    <a:pt x="547" y="237"/>
                  </a:lnTo>
                  <a:lnTo>
                    <a:pt x="547" y="190"/>
                  </a:lnTo>
                  <a:lnTo>
                    <a:pt x="1095" y="38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05" name="Freeform 194"/>
            <p:cNvSpPr>
              <a:spLocks/>
            </p:cNvSpPr>
            <p:nvPr/>
          </p:nvSpPr>
          <p:spPr bwMode="auto">
            <a:xfrm>
              <a:off x="3107" y="2160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93206" name="Picture 19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1661"/>
              <a:ext cx="4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3207" name="Picture 19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41" y="2069"/>
              <a:ext cx="499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3208" name="Picture 19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38" y="2069"/>
              <a:ext cx="497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3209" name="Picture 19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2478"/>
              <a:ext cx="498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93210" name="Line 199"/>
            <p:cNvSpPr>
              <a:spLocks noChangeShapeType="1"/>
            </p:cNvSpPr>
            <p:nvPr/>
          </p:nvSpPr>
          <p:spPr bwMode="auto">
            <a:xfrm flipV="1">
              <a:off x="1247" y="1979"/>
              <a:ext cx="590" cy="27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11" name="Text Box 200"/>
            <p:cNvSpPr txBox="1">
              <a:spLocks noChangeArrowheads="1"/>
            </p:cNvSpPr>
            <p:nvPr/>
          </p:nvSpPr>
          <p:spPr bwMode="auto">
            <a:xfrm>
              <a:off x="1066" y="1565"/>
              <a:ext cx="423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en-GB" sz="1400" b="0">
                <a:latin typeface="Verdana" pitchFamily="34" charset="0"/>
              </a:endParaRPr>
            </a:p>
            <a:p>
              <a:endParaRPr lang="en-GB" sz="1400" b="0">
                <a:latin typeface="Verdana" pitchFamily="34" charset="0"/>
              </a:endParaRPr>
            </a:p>
            <a:p>
              <a:r>
                <a:rPr lang="en-GB" sz="1400" b="0">
                  <a:latin typeface="Verdana" pitchFamily="34" charset="0"/>
                </a:rPr>
                <a:t>      2</a:t>
              </a:r>
            </a:p>
            <a:p>
              <a:r>
                <a:rPr lang="en-GB" sz="1400" b="0">
                  <a:latin typeface="Verdana" pitchFamily="34" charset="0"/>
                </a:rPr>
                <a:t>      3</a:t>
              </a:r>
            </a:p>
          </p:txBody>
        </p:sp>
        <p:sp>
          <p:nvSpPr>
            <p:cNvPr id="93212" name="Text Box 201"/>
            <p:cNvSpPr txBox="1">
              <a:spLocks noChangeArrowheads="1"/>
            </p:cNvSpPr>
            <p:nvPr/>
          </p:nvSpPr>
          <p:spPr bwMode="auto">
            <a:xfrm>
              <a:off x="2789" y="2017"/>
              <a:ext cx="590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Zone 0</a:t>
              </a:r>
            </a:p>
          </p:txBody>
        </p:sp>
        <p:sp>
          <p:nvSpPr>
            <p:cNvPr id="93213" name="Line 202"/>
            <p:cNvSpPr>
              <a:spLocks noChangeShapeType="1"/>
            </p:cNvSpPr>
            <p:nvPr/>
          </p:nvSpPr>
          <p:spPr bwMode="auto">
            <a:xfrm flipV="1">
              <a:off x="3061" y="2432"/>
              <a:ext cx="46" cy="3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14" name="Line 203"/>
            <p:cNvSpPr>
              <a:spLocks noChangeShapeType="1"/>
            </p:cNvSpPr>
            <p:nvPr/>
          </p:nvSpPr>
          <p:spPr bwMode="auto">
            <a:xfrm flipH="1" flipV="1">
              <a:off x="4105" y="2069"/>
              <a:ext cx="544" cy="2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15" name="Text Box 204"/>
            <p:cNvSpPr txBox="1">
              <a:spLocks noChangeArrowheads="1"/>
            </p:cNvSpPr>
            <p:nvPr/>
          </p:nvSpPr>
          <p:spPr bwMode="auto">
            <a:xfrm>
              <a:off x="3198" y="2246"/>
              <a:ext cx="227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 1</a:t>
              </a:r>
            </a:p>
            <a:p>
              <a:r>
                <a:rPr lang="en-GB" sz="1400" b="0">
                  <a:latin typeface="Verdana" pitchFamily="34" charset="0"/>
                </a:rPr>
                <a:t> 3</a:t>
              </a:r>
            </a:p>
          </p:txBody>
        </p:sp>
        <p:sp>
          <p:nvSpPr>
            <p:cNvPr id="93216" name="Text Box 205"/>
            <p:cNvSpPr txBox="1">
              <a:spLocks noChangeArrowheads="1"/>
            </p:cNvSpPr>
            <p:nvPr/>
          </p:nvSpPr>
          <p:spPr bwMode="auto">
            <a:xfrm>
              <a:off x="4649" y="1792"/>
              <a:ext cx="187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1</a:t>
              </a:r>
            </a:p>
            <a:p>
              <a:r>
                <a:rPr lang="en-GB" sz="1400" b="0">
                  <a:latin typeface="Verdana" pitchFamily="34" charset="0"/>
                </a:rPr>
                <a:t>2</a:t>
              </a:r>
            </a:p>
          </p:txBody>
        </p:sp>
        <p:pic>
          <p:nvPicPr>
            <p:cNvPr id="93217" name="Picture 20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33" y="1570"/>
              <a:ext cx="499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93218" name="Line 207"/>
            <p:cNvSpPr>
              <a:spLocks noChangeShapeType="1"/>
            </p:cNvSpPr>
            <p:nvPr/>
          </p:nvSpPr>
          <p:spPr bwMode="auto">
            <a:xfrm flipV="1">
              <a:off x="3334" y="1661"/>
              <a:ext cx="544" cy="91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19" name="Text Box 208"/>
            <p:cNvSpPr txBox="1">
              <a:spLocks noChangeArrowheads="1"/>
            </p:cNvSpPr>
            <p:nvPr/>
          </p:nvSpPr>
          <p:spPr bwMode="auto">
            <a:xfrm>
              <a:off x="3956" y="1349"/>
              <a:ext cx="512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ASBR</a:t>
              </a:r>
            </a:p>
          </p:txBody>
        </p:sp>
        <p:sp>
          <p:nvSpPr>
            <p:cNvPr id="93220" name="Line 209"/>
            <p:cNvSpPr>
              <a:spLocks noChangeShapeType="1"/>
            </p:cNvSpPr>
            <p:nvPr/>
          </p:nvSpPr>
          <p:spPr bwMode="auto">
            <a:xfrm flipH="1">
              <a:off x="4422" y="1661"/>
              <a:ext cx="36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21" name="Text Box 210"/>
            <p:cNvSpPr txBox="1">
              <a:spLocks noChangeArrowheads="1"/>
            </p:cNvSpPr>
            <p:nvPr/>
          </p:nvSpPr>
          <p:spPr bwMode="auto">
            <a:xfrm>
              <a:off x="4649" y="1480"/>
              <a:ext cx="693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0">
                  <a:latin typeface="Verdana" pitchFamily="34" charset="0"/>
                </a:rPr>
                <a:t>Réseaux externes</a:t>
              </a:r>
            </a:p>
          </p:txBody>
        </p:sp>
      </p:grpSp>
      <p:sp>
        <p:nvSpPr>
          <p:cNvPr id="93190" name="Text Box 211"/>
          <p:cNvSpPr txBox="1">
            <a:spLocks noChangeArrowheads="1"/>
          </p:cNvSpPr>
          <p:nvPr/>
        </p:nvSpPr>
        <p:spPr bwMode="auto">
          <a:xfrm>
            <a:off x="7092950" y="2341563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3191" name="Text Box 212"/>
          <p:cNvSpPr txBox="1">
            <a:spLocks noChangeArrowheads="1"/>
          </p:cNvSpPr>
          <p:nvPr/>
        </p:nvSpPr>
        <p:spPr bwMode="auto">
          <a:xfrm>
            <a:off x="1042988" y="4695825"/>
            <a:ext cx="484187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3192" name="Text Box 213"/>
          <p:cNvSpPr txBox="1">
            <a:spLocks noChangeArrowheads="1"/>
          </p:cNvSpPr>
          <p:nvPr/>
        </p:nvSpPr>
        <p:spPr bwMode="auto">
          <a:xfrm>
            <a:off x="1908175" y="2679700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3193" name="Text Box 214"/>
          <p:cNvSpPr txBox="1">
            <a:spLocks noChangeArrowheads="1"/>
          </p:cNvSpPr>
          <p:nvPr/>
        </p:nvSpPr>
        <p:spPr bwMode="auto">
          <a:xfrm>
            <a:off x="3563938" y="5437188"/>
            <a:ext cx="484187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3194" name="Text Box 215"/>
          <p:cNvSpPr txBox="1">
            <a:spLocks noChangeArrowheads="1"/>
          </p:cNvSpPr>
          <p:nvPr/>
        </p:nvSpPr>
        <p:spPr bwMode="auto">
          <a:xfrm>
            <a:off x="5940425" y="4789488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3195" name="Text Box 216"/>
          <p:cNvSpPr txBox="1">
            <a:spLocks noChangeArrowheads="1"/>
          </p:cNvSpPr>
          <p:nvPr/>
        </p:nvSpPr>
        <p:spPr bwMode="auto">
          <a:xfrm>
            <a:off x="5076825" y="3421063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3196" name="Text Box 217"/>
          <p:cNvSpPr txBox="1">
            <a:spLocks noChangeArrowheads="1"/>
          </p:cNvSpPr>
          <p:nvPr/>
        </p:nvSpPr>
        <p:spPr bwMode="auto">
          <a:xfrm>
            <a:off x="7524750" y="2989263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Zone Stub normale</a:t>
            </a:r>
          </a:p>
        </p:txBody>
      </p:sp>
      <p:sp>
        <p:nvSpPr>
          <p:cNvPr id="95235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5988050" cy="8636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GB" sz="2000" dirty="0" smtClean="0"/>
              <a:t>Résumé </a:t>
            </a:r>
            <a:r>
              <a:rPr lang="en-GB" sz="2000" dirty="0" err="1" smtClean="0"/>
              <a:t>Réseaux</a:t>
            </a:r>
            <a:r>
              <a:rPr lang="en-GB" sz="2000" dirty="0" smtClean="0"/>
              <a:t>, </a:t>
            </a:r>
            <a:r>
              <a:rPr lang="en-GB" sz="2000" dirty="0" smtClean="0"/>
              <a:t>route par </a:t>
            </a:r>
            <a:r>
              <a:rPr lang="en-GB" sz="2000" dirty="0" err="1" smtClean="0"/>
              <a:t>défaut</a:t>
            </a:r>
            <a:r>
              <a:rPr lang="en-GB" sz="2000" dirty="0" smtClean="0"/>
              <a:t> </a:t>
            </a:r>
            <a:r>
              <a:rPr lang="en-GB" sz="2000" dirty="0" err="1" smtClean="0"/>
              <a:t>injecté</a:t>
            </a:r>
            <a:endParaRPr lang="en-GB" sz="2000" dirty="0" smtClean="0"/>
          </a:p>
          <a:p>
            <a:pPr>
              <a:lnSpc>
                <a:spcPct val="85000"/>
              </a:lnSpc>
            </a:pPr>
            <a:r>
              <a:rPr lang="en-GB" sz="2000" dirty="0" err="1" smtClean="0"/>
              <a:t>Commande</a:t>
            </a:r>
            <a:r>
              <a:rPr lang="en-GB" sz="2000" dirty="0" smtClean="0"/>
              <a:t> </a:t>
            </a:r>
            <a:r>
              <a:rPr lang="en-GB" sz="2000" dirty="0" smtClean="0"/>
              <a:t>= </a:t>
            </a:r>
            <a:r>
              <a:rPr lang="en-GB" sz="2000" b="1" dirty="0" smtClean="0">
                <a:latin typeface="Courier New" pitchFamily="49" charset="0"/>
              </a:rPr>
              <a:t>zone </a:t>
            </a:r>
            <a:r>
              <a:rPr lang="en-GB" sz="2000" b="1" dirty="0" smtClean="0">
                <a:latin typeface="Courier New" pitchFamily="49" charset="0"/>
              </a:rPr>
              <a:t>x stub</a:t>
            </a:r>
          </a:p>
        </p:txBody>
      </p:sp>
      <p:sp>
        <p:nvSpPr>
          <p:cNvPr id="2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595C6-68C9-4574-815D-4FCE29A40068}" type="slidenum">
              <a:rPr lang="en-US"/>
              <a:pPr/>
              <a:t>38</a:t>
            </a:fld>
            <a:endParaRPr lang="en-US"/>
          </a:p>
        </p:txBody>
      </p:sp>
      <p:grpSp>
        <p:nvGrpSpPr>
          <p:cNvPr id="95237" name="Group 4"/>
          <p:cNvGrpSpPr>
            <a:grpSpLocks/>
          </p:cNvGrpSpPr>
          <p:nvPr/>
        </p:nvGrpSpPr>
        <p:grpSpPr bwMode="auto">
          <a:xfrm>
            <a:off x="971550" y="2141538"/>
            <a:ext cx="7508875" cy="4560887"/>
            <a:chOff x="612" y="1349"/>
            <a:chExt cx="4730" cy="2873"/>
          </a:xfrm>
        </p:grpSpPr>
        <p:grpSp>
          <p:nvGrpSpPr>
            <p:cNvPr id="95254" name="Group 5"/>
            <p:cNvGrpSpPr>
              <a:grpSpLocks/>
            </p:cNvGrpSpPr>
            <p:nvPr/>
          </p:nvGrpSpPr>
          <p:grpSpPr bwMode="auto">
            <a:xfrm>
              <a:off x="1135" y="1473"/>
              <a:ext cx="3572" cy="1021"/>
              <a:chOff x="981" y="1124"/>
              <a:chExt cx="3176" cy="908"/>
            </a:xfrm>
          </p:grpSpPr>
          <p:grpSp>
            <p:nvGrpSpPr>
              <p:cNvPr id="95440" name="Group 6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95451" name="Oval 7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52" name="Oval 8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53" name="Oval 9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54" name="Oval 10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55" name="Oval 11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56" name="Oval 12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57" name="Oval 13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58" name="Oval 14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59" name="Oval 15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5441" name="Group 16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95442" name="Oval 17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43" name="Oval 18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44" name="Oval 19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45" name="Oval 20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46" name="Oval 21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47" name="Oval 22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48" name="Oval 23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49" name="Oval 24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50" name="Oval 25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95255" name="Group 26"/>
            <p:cNvGrpSpPr>
              <a:grpSpLocks/>
            </p:cNvGrpSpPr>
            <p:nvPr/>
          </p:nvGrpSpPr>
          <p:grpSpPr bwMode="auto">
            <a:xfrm>
              <a:off x="1271" y="1609"/>
              <a:ext cx="3572" cy="1021"/>
              <a:chOff x="981" y="1124"/>
              <a:chExt cx="3176" cy="908"/>
            </a:xfrm>
          </p:grpSpPr>
          <p:grpSp>
            <p:nvGrpSpPr>
              <p:cNvPr id="95420" name="Group 27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95431" name="Oval 28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32" name="Oval 29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33" name="Oval 30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34" name="Oval 31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35" name="Oval 32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36" name="Oval 33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37" name="Oval 34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38" name="Oval 35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39" name="Oval 36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5421" name="Group 37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95422" name="Oval 38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23" name="Oval 39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24" name="Oval 40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25" name="Oval 41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26" name="Oval 42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27" name="Oval 43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28" name="Oval 44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29" name="Oval 45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430" name="Oval 46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95256" name="Group 47"/>
            <p:cNvGrpSpPr>
              <a:grpSpLocks/>
            </p:cNvGrpSpPr>
            <p:nvPr/>
          </p:nvGrpSpPr>
          <p:grpSpPr bwMode="auto">
            <a:xfrm>
              <a:off x="3696" y="2115"/>
              <a:ext cx="1458" cy="1699"/>
              <a:chOff x="612" y="2115"/>
              <a:chExt cx="1458" cy="1699"/>
            </a:xfrm>
          </p:grpSpPr>
          <p:grpSp>
            <p:nvGrpSpPr>
              <p:cNvPr id="95373" name="Group 48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5400" name="Group 49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5411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12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13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14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15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16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17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18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19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5401" name="Group 59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5402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03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04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05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06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07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08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09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410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5374" name="Line 69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375" name="Line 70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376" name="Line 71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377" name="Line 72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378" name="Line 73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5379" name="Picture 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380" name="Picture 7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381" name="Picture 7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382" name="Picture 77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383" name="Picture 78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5384" name="Group 79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5398" name="Line 80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399" name="Line 81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385" name="Group 82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5396" name="Line 83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397" name="Line 84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386" name="Group 85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5394" name="Line 8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395" name="Line 8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387" name="Group 88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5392" name="Line 8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393" name="Line 9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5388" name="Text Box 91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3.A</a:t>
                </a:r>
              </a:p>
            </p:txBody>
          </p:sp>
          <p:sp>
            <p:nvSpPr>
              <p:cNvPr id="95389" name="Text Box 92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3.B</a:t>
                </a:r>
              </a:p>
            </p:txBody>
          </p:sp>
          <p:sp>
            <p:nvSpPr>
              <p:cNvPr id="95390" name="Text Box 93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3.C</a:t>
                </a:r>
              </a:p>
            </p:txBody>
          </p:sp>
          <p:sp>
            <p:nvSpPr>
              <p:cNvPr id="95391" name="Text Box 94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3.D</a:t>
                </a:r>
              </a:p>
            </p:txBody>
          </p:sp>
        </p:grpSp>
        <p:grpSp>
          <p:nvGrpSpPr>
            <p:cNvPr id="95257" name="Group 95"/>
            <p:cNvGrpSpPr>
              <a:grpSpLocks/>
            </p:cNvGrpSpPr>
            <p:nvPr/>
          </p:nvGrpSpPr>
          <p:grpSpPr bwMode="auto">
            <a:xfrm>
              <a:off x="2200" y="2523"/>
              <a:ext cx="1458" cy="1699"/>
              <a:chOff x="612" y="2115"/>
              <a:chExt cx="1458" cy="1699"/>
            </a:xfrm>
          </p:grpSpPr>
          <p:grpSp>
            <p:nvGrpSpPr>
              <p:cNvPr id="95326" name="Group 96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5353" name="Group 97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5364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65" name="Oval 99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66" name="Oval 100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67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68" name="Oval 102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69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70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71" name="Oval 105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72" name="Oval 106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5354" name="Group 107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5355" name="Oval 108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56" name="Oval 109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57" name="Oval 110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58" name="Oval 111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59" name="Oval 112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60" name="Oval 113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61" name="Oval 114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62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63" name="Oval 116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5327" name="Line 117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328" name="Line 118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329" name="Line 119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330" name="Line 120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331" name="Line 121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5332" name="Picture 12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333" name="Picture 12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334" name="Picture 12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335" name="Picture 12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336" name="Picture 12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5337" name="Group 127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5351" name="Line 128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352" name="Line 129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338" name="Group 130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5349" name="Line 131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350" name="Line 132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339" name="Group 133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5347" name="Line 134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348" name="Line 135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340" name="Group 136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5345" name="Line 137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346" name="Line 138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5341" name="Text Box 139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2.A</a:t>
                </a:r>
              </a:p>
            </p:txBody>
          </p:sp>
          <p:sp>
            <p:nvSpPr>
              <p:cNvPr id="95342" name="Text Box 140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2.B</a:t>
                </a:r>
              </a:p>
            </p:txBody>
          </p:sp>
          <p:sp>
            <p:nvSpPr>
              <p:cNvPr id="95343" name="Text Box 141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2.C</a:t>
                </a:r>
              </a:p>
            </p:txBody>
          </p:sp>
          <p:sp>
            <p:nvSpPr>
              <p:cNvPr id="95344" name="Text Box 142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2.D</a:t>
                </a:r>
              </a:p>
            </p:txBody>
          </p:sp>
        </p:grpSp>
        <p:grpSp>
          <p:nvGrpSpPr>
            <p:cNvPr id="95258" name="Group 143"/>
            <p:cNvGrpSpPr>
              <a:grpSpLocks/>
            </p:cNvGrpSpPr>
            <p:nvPr/>
          </p:nvGrpSpPr>
          <p:grpSpPr bwMode="auto">
            <a:xfrm>
              <a:off x="612" y="2115"/>
              <a:ext cx="1458" cy="1699"/>
              <a:chOff x="612" y="2115"/>
              <a:chExt cx="1458" cy="1699"/>
            </a:xfrm>
          </p:grpSpPr>
          <p:grpSp>
            <p:nvGrpSpPr>
              <p:cNvPr id="95279" name="Group 144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5306" name="Group 145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5317" name="Oval 146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18" name="Oval 147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19" name="Oval 148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20" name="Oval 149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21" name="Oval 150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22" name="Oval 151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23" name="Oval 152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24" name="Oval 153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25" name="Oval 154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5307" name="Group 155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5308" name="Oval 156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09" name="Oval 157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10" name="Oval 158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11" name="Oval 159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12" name="Oval 160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13" name="Oval 161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14" name="Oval 162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15" name="Oval 163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5316" name="Oval 164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5280" name="Line 165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281" name="Line 166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282" name="Line 167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283" name="Line 168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284" name="Line 169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5285" name="Picture 170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286" name="Picture 171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287" name="Picture 17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288" name="Picture 17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5289" name="Picture 1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5290" name="Group 175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5304" name="Line 17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305" name="Line 17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291" name="Group 178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5302" name="Line 17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303" name="Line 18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292" name="Group 181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5300" name="Line 182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301" name="Line 183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5293" name="Group 184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5298" name="Line 185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5299" name="Line 186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5294" name="Text Box 187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1.A</a:t>
                </a:r>
              </a:p>
            </p:txBody>
          </p:sp>
          <p:sp>
            <p:nvSpPr>
              <p:cNvPr id="95295" name="Text Box 188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1.B</a:t>
                </a:r>
              </a:p>
            </p:txBody>
          </p:sp>
          <p:sp>
            <p:nvSpPr>
              <p:cNvPr id="95296" name="Text Box 189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1.C</a:t>
                </a:r>
              </a:p>
            </p:txBody>
          </p:sp>
          <p:sp>
            <p:nvSpPr>
              <p:cNvPr id="95297" name="Text Box 190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1.D</a:t>
                </a:r>
              </a:p>
            </p:txBody>
          </p:sp>
        </p:grpSp>
        <p:sp>
          <p:nvSpPr>
            <p:cNvPr id="95259" name="Freeform 191"/>
            <p:cNvSpPr>
              <a:spLocks/>
            </p:cNvSpPr>
            <p:nvPr/>
          </p:nvSpPr>
          <p:spPr bwMode="auto">
            <a:xfrm>
              <a:off x="1672" y="1723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60" name="Freeform 192"/>
            <p:cNvSpPr>
              <a:spLocks/>
            </p:cNvSpPr>
            <p:nvPr/>
          </p:nvSpPr>
          <p:spPr bwMode="auto">
            <a:xfrm>
              <a:off x="1625" y="2150"/>
              <a:ext cx="1326" cy="427"/>
            </a:xfrm>
            <a:custGeom>
              <a:avLst/>
              <a:gdLst>
                <a:gd name="T0" fmla="*/ 1490 w 1179"/>
                <a:gd name="T1" fmla="*/ 479 h 380"/>
                <a:gd name="T2" fmla="*/ 745 w 1179"/>
                <a:gd name="T3" fmla="*/ 238 h 380"/>
                <a:gd name="T4" fmla="*/ 745 w 1179"/>
                <a:gd name="T5" fmla="*/ 298 h 380"/>
                <a:gd name="T6" fmla="*/ 0 w 1179"/>
                <a:gd name="T7" fmla="*/ 0 h 3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79"/>
                <a:gd name="T13" fmla="*/ 0 h 380"/>
                <a:gd name="T14" fmla="*/ 1179 w 1179"/>
                <a:gd name="T15" fmla="*/ 380 h 3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79" h="380">
                  <a:moveTo>
                    <a:pt x="1178" y="379"/>
                  </a:moveTo>
                  <a:lnTo>
                    <a:pt x="589" y="189"/>
                  </a:lnTo>
                  <a:lnTo>
                    <a:pt x="589" y="236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61" name="Freeform 193"/>
            <p:cNvSpPr>
              <a:spLocks/>
            </p:cNvSpPr>
            <p:nvPr/>
          </p:nvSpPr>
          <p:spPr bwMode="auto">
            <a:xfrm>
              <a:off x="3186" y="1723"/>
              <a:ext cx="1233" cy="428"/>
            </a:xfrm>
            <a:custGeom>
              <a:avLst/>
              <a:gdLst>
                <a:gd name="T0" fmla="*/ 0 w 1096"/>
                <a:gd name="T1" fmla="*/ 0 h 381"/>
                <a:gd name="T2" fmla="*/ 692 w 1096"/>
                <a:gd name="T3" fmla="*/ 299 h 381"/>
                <a:gd name="T4" fmla="*/ 692 w 1096"/>
                <a:gd name="T5" fmla="*/ 239 h 381"/>
                <a:gd name="T6" fmla="*/ 1386 w 1096"/>
                <a:gd name="T7" fmla="*/ 48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6"/>
                <a:gd name="T13" fmla="*/ 0 h 381"/>
                <a:gd name="T14" fmla="*/ 1096 w 1096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6" h="381">
                  <a:moveTo>
                    <a:pt x="0" y="0"/>
                  </a:moveTo>
                  <a:lnTo>
                    <a:pt x="547" y="237"/>
                  </a:lnTo>
                  <a:lnTo>
                    <a:pt x="547" y="190"/>
                  </a:lnTo>
                  <a:lnTo>
                    <a:pt x="1095" y="38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62" name="Freeform 194"/>
            <p:cNvSpPr>
              <a:spLocks/>
            </p:cNvSpPr>
            <p:nvPr/>
          </p:nvSpPr>
          <p:spPr bwMode="auto">
            <a:xfrm>
              <a:off x="3107" y="2160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95263" name="Picture 19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1661"/>
              <a:ext cx="4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5264" name="Picture 19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41" y="2069"/>
              <a:ext cx="499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5265" name="Picture 19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38" y="2069"/>
              <a:ext cx="497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5266" name="Picture 19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2478"/>
              <a:ext cx="498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95267" name="Line 199"/>
            <p:cNvSpPr>
              <a:spLocks noChangeShapeType="1"/>
            </p:cNvSpPr>
            <p:nvPr/>
          </p:nvSpPr>
          <p:spPr bwMode="auto">
            <a:xfrm flipV="1">
              <a:off x="1247" y="1979"/>
              <a:ext cx="590" cy="27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68" name="Text Box 200"/>
            <p:cNvSpPr txBox="1">
              <a:spLocks noChangeArrowheads="1"/>
            </p:cNvSpPr>
            <p:nvPr/>
          </p:nvSpPr>
          <p:spPr bwMode="auto">
            <a:xfrm>
              <a:off x="1066" y="1565"/>
              <a:ext cx="423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en-GB" sz="1400" b="0">
                <a:latin typeface="Verdana" pitchFamily="34" charset="0"/>
              </a:endParaRPr>
            </a:p>
            <a:p>
              <a:endParaRPr lang="en-GB" sz="1400" b="0">
                <a:latin typeface="Verdana" pitchFamily="34" charset="0"/>
              </a:endParaRPr>
            </a:p>
            <a:p>
              <a:r>
                <a:rPr lang="en-GB" sz="1400" b="0">
                  <a:latin typeface="Verdana" pitchFamily="34" charset="0"/>
                </a:rPr>
                <a:t>      2</a:t>
              </a:r>
            </a:p>
            <a:p>
              <a:r>
                <a:rPr lang="en-GB" sz="1400" b="0">
                  <a:latin typeface="Verdana" pitchFamily="34" charset="0"/>
                </a:rPr>
                <a:t>      3</a:t>
              </a:r>
            </a:p>
          </p:txBody>
        </p:sp>
        <p:sp>
          <p:nvSpPr>
            <p:cNvPr id="95269" name="Text Box 201"/>
            <p:cNvSpPr txBox="1">
              <a:spLocks noChangeArrowheads="1"/>
            </p:cNvSpPr>
            <p:nvPr/>
          </p:nvSpPr>
          <p:spPr bwMode="auto">
            <a:xfrm>
              <a:off x="2789" y="2017"/>
              <a:ext cx="590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Zone 0</a:t>
              </a:r>
            </a:p>
          </p:txBody>
        </p:sp>
        <p:sp>
          <p:nvSpPr>
            <p:cNvPr id="95270" name="Line 202"/>
            <p:cNvSpPr>
              <a:spLocks noChangeShapeType="1"/>
            </p:cNvSpPr>
            <p:nvPr/>
          </p:nvSpPr>
          <p:spPr bwMode="auto">
            <a:xfrm flipV="1">
              <a:off x="3061" y="2432"/>
              <a:ext cx="46" cy="3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71" name="Line 203"/>
            <p:cNvSpPr>
              <a:spLocks noChangeShapeType="1"/>
            </p:cNvSpPr>
            <p:nvPr/>
          </p:nvSpPr>
          <p:spPr bwMode="auto">
            <a:xfrm flipH="1" flipV="1">
              <a:off x="4105" y="2069"/>
              <a:ext cx="544" cy="2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72" name="Text Box 204"/>
            <p:cNvSpPr txBox="1">
              <a:spLocks noChangeArrowheads="1"/>
            </p:cNvSpPr>
            <p:nvPr/>
          </p:nvSpPr>
          <p:spPr bwMode="auto">
            <a:xfrm>
              <a:off x="3198" y="2246"/>
              <a:ext cx="227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 1</a:t>
              </a:r>
            </a:p>
            <a:p>
              <a:r>
                <a:rPr lang="en-GB" sz="1400" b="0">
                  <a:latin typeface="Verdana" pitchFamily="34" charset="0"/>
                </a:rPr>
                <a:t> 3</a:t>
              </a:r>
            </a:p>
          </p:txBody>
        </p:sp>
        <p:sp>
          <p:nvSpPr>
            <p:cNvPr id="95273" name="Text Box 205"/>
            <p:cNvSpPr txBox="1">
              <a:spLocks noChangeArrowheads="1"/>
            </p:cNvSpPr>
            <p:nvPr/>
          </p:nvSpPr>
          <p:spPr bwMode="auto">
            <a:xfrm>
              <a:off x="4649" y="1792"/>
              <a:ext cx="187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1</a:t>
              </a:r>
            </a:p>
            <a:p>
              <a:r>
                <a:rPr lang="en-GB" sz="1400" b="0">
                  <a:latin typeface="Verdana" pitchFamily="34" charset="0"/>
                </a:rPr>
                <a:t>2</a:t>
              </a:r>
            </a:p>
          </p:txBody>
        </p:sp>
        <p:pic>
          <p:nvPicPr>
            <p:cNvPr id="95274" name="Picture 20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33" y="1570"/>
              <a:ext cx="499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95275" name="Line 207"/>
            <p:cNvSpPr>
              <a:spLocks noChangeShapeType="1"/>
            </p:cNvSpPr>
            <p:nvPr/>
          </p:nvSpPr>
          <p:spPr bwMode="auto">
            <a:xfrm flipV="1">
              <a:off x="3334" y="1661"/>
              <a:ext cx="544" cy="91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76" name="Text Box 208"/>
            <p:cNvSpPr txBox="1">
              <a:spLocks noChangeArrowheads="1"/>
            </p:cNvSpPr>
            <p:nvPr/>
          </p:nvSpPr>
          <p:spPr bwMode="auto">
            <a:xfrm>
              <a:off x="3956" y="1349"/>
              <a:ext cx="512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ASBR</a:t>
              </a:r>
            </a:p>
          </p:txBody>
        </p:sp>
        <p:sp>
          <p:nvSpPr>
            <p:cNvPr id="95277" name="Line 209"/>
            <p:cNvSpPr>
              <a:spLocks noChangeShapeType="1"/>
            </p:cNvSpPr>
            <p:nvPr/>
          </p:nvSpPr>
          <p:spPr bwMode="auto">
            <a:xfrm flipH="1">
              <a:off x="4422" y="1661"/>
              <a:ext cx="36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78" name="Text Box 210"/>
            <p:cNvSpPr txBox="1">
              <a:spLocks noChangeArrowheads="1"/>
            </p:cNvSpPr>
            <p:nvPr/>
          </p:nvSpPr>
          <p:spPr bwMode="auto">
            <a:xfrm>
              <a:off x="4649" y="1480"/>
              <a:ext cx="693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0">
                  <a:latin typeface="Verdana" pitchFamily="34" charset="0"/>
                </a:rPr>
                <a:t>Réseaux externes</a:t>
              </a:r>
            </a:p>
          </p:txBody>
        </p:sp>
      </p:grpSp>
      <p:sp>
        <p:nvSpPr>
          <p:cNvPr id="95238" name="Text Box 211"/>
          <p:cNvSpPr txBox="1">
            <a:spLocks noChangeArrowheads="1"/>
          </p:cNvSpPr>
          <p:nvPr/>
        </p:nvSpPr>
        <p:spPr bwMode="auto">
          <a:xfrm>
            <a:off x="7092950" y="2341563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5239" name="Text Box 212"/>
          <p:cNvSpPr txBox="1">
            <a:spLocks noChangeArrowheads="1"/>
          </p:cNvSpPr>
          <p:nvPr/>
        </p:nvSpPr>
        <p:spPr bwMode="auto">
          <a:xfrm>
            <a:off x="1042988" y="4695825"/>
            <a:ext cx="484187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5240" name="Text Box 213"/>
          <p:cNvSpPr txBox="1">
            <a:spLocks noChangeArrowheads="1"/>
          </p:cNvSpPr>
          <p:nvPr/>
        </p:nvSpPr>
        <p:spPr bwMode="auto">
          <a:xfrm>
            <a:off x="1763713" y="2700338"/>
            <a:ext cx="827087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Par défaut</a:t>
            </a:r>
          </a:p>
        </p:txBody>
      </p:sp>
      <p:sp>
        <p:nvSpPr>
          <p:cNvPr id="95241" name="Text Box 214"/>
          <p:cNvSpPr txBox="1">
            <a:spLocks noChangeArrowheads="1"/>
          </p:cNvSpPr>
          <p:nvPr/>
        </p:nvSpPr>
        <p:spPr bwMode="auto">
          <a:xfrm>
            <a:off x="3581400" y="5410200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5242" name="Text Box 215"/>
          <p:cNvSpPr txBox="1">
            <a:spLocks noChangeArrowheads="1"/>
          </p:cNvSpPr>
          <p:nvPr/>
        </p:nvSpPr>
        <p:spPr bwMode="auto">
          <a:xfrm>
            <a:off x="5940425" y="4789488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5243" name="Text Box 216"/>
          <p:cNvSpPr txBox="1">
            <a:spLocks noChangeArrowheads="1"/>
          </p:cNvSpPr>
          <p:nvPr/>
        </p:nvSpPr>
        <p:spPr bwMode="auto">
          <a:xfrm>
            <a:off x="4859338" y="3421063"/>
            <a:ext cx="827087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Par défaut</a:t>
            </a:r>
          </a:p>
        </p:txBody>
      </p:sp>
      <p:sp>
        <p:nvSpPr>
          <p:cNvPr id="95244" name="Text Box 217"/>
          <p:cNvSpPr txBox="1">
            <a:spLocks noChangeArrowheads="1"/>
          </p:cNvSpPr>
          <p:nvPr/>
        </p:nvSpPr>
        <p:spPr bwMode="auto">
          <a:xfrm>
            <a:off x="7524750" y="2989263"/>
            <a:ext cx="8270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Par défaut</a:t>
            </a:r>
            <a:endParaRPr lang="en-GB" sz="1400" b="0">
              <a:solidFill>
                <a:schemeClr val="accent2"/>
              </a:solidFill>
              <a:latin typeface="Verdana" pitchFamily="34" charset="0"/>
            </a:endParaRPr>
          </a:p>
        </p:txBody>
      </p:sp>
      <p:grpSp>
        <p:nvGrpSpPr>
          <p:cNvPr id="95245" name="Group 221"/>
          <p:cNvGrpSpPr>
            <a:grpSpLocks/>
          </p:cNvGrpSpPr>
          <p:nvPr/>
        </p:nvGrpSpPr>
        <p:grpSpPr bwMode="auto">
          <a:xfrm>
            <a:off x="1187450" y="4797425"/>
            <a:ext cx="215900" cy="215900"/>
            <a:chOff x="295" y="3748"/>
            <a:chExt cx="136" cy="136"/>
          </a:xfrm>
        </p:grpSpPr>
        <p:sp>
          <p:nvSpPr>
            <p:cNvPr id="95252" name="Line 222"/>
            <p:cNvSpPr>
              <a:spLocks noChangeShapeType="1"/>
            </p:cNvSpPr>
            <p:nvPr/>
          </p:nvSpPr>
          <p:spPr bwMode="auto">
            <a:xfrm>
              <a:off x="295" y="3748"/>
              <a:ext cx="136" cy="136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53" name="Line 223"/>
            <p:cNvSpPr>
              <a:spLocks noChangeShapeType="1"/>
            </p:cNvSpPr>
            <p:nvPr/>
          </p:nvSpPr>
          <p:spPr bwMode="auto">
            <a:xfrm flipV="1">
              <a:off x="295" y="3748"/>
              <a:ext cx="136" cy="136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5246" name="Group 224"/>
          <p:cNvGrpSpPr>
            <a:grpSpLocks/>
          </p:cNvGrpSpPr>
          <p:nvPr/>
        </p:nvGrpSpPr>
        <p:grpSpPr bwMode="auto">
          <a:xfrm>
            <a:off x="3708400" y="5516563"/>
            <a:ext cx="215900" cy="215900"/>
            <a:chOff x="295" y="3748"/>
            <a:chExt cx="136" cy="136"/>
          </a:xfrm>
        </p:grpSpPr>
        <p:sp>
          <p:nvSpPr>
            <p:cNvPr id="95250" name="Line 225"/>
            <p:cNvSpPr>
              <a:spLocks noChangeShapeType="1"/>
            </p:cNvSpPr>
            <p:nvPr/>
          </p:nvSpPr>
          <p:spPr bwMode="auto">
            <a:xfrm>
              <a:off x="295" y="3748"/>
              <a:ext cx="136" cy="136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51" name="Line 226"/>
            <p:cNvSpPr>
              <a:spLocks noChangeShapeType="1"/>
            </p:cNvSpPr>
            <p:nvPr/>
          </p:nvSpPr>
          <p:spPr bwMode="auto">
            <a:xfrm flipV="1">
              <a:off x="295" y="3748"/>
              <a:ext cx="136" cy="136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5247" name="Group 227"/>
          <p:cNvGrpSpPr>
            <a:grpSpLocks/>
          </p:cNvGrpSpPr>
          <p:nvPr/>
        </p:nvGrpSpPr>
        <p:grpSpPr bwMode="auto">
          <a:xfrm>
            <a:off x="6084888" y="4797425"/>
            <a:ext cx="215900" cy="215900"/>
            <a:chOff x="295" y="3748"/>
            <a:chExt cx="136" cy="136"/>
          </a:xfrm>
        </p:grpSpPr>
        <p:sp>
          <p:nvSpPr>
            <p:cNvPr id="95248" name="Line 228"/>
            <p:cNvSpPr>
              <a:spLocks noChangeShapeType="1"/>
            </p:cNvSpPr>
            <p:nvPr/>
          </p:nvSpPr>
          <p:spPr bwMode="auto">
            <a:xfrm>
              <a:off x="295" y="3748"/>
              <a:ext cx="136" cy="136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9" name="Line 229"/>
            <p:cNvSpPr>
              <a:spLocks noChangeShapeType="1"/>
            </p:cNvSpPr>
            <p:nvPr/>
          </p:nvSpPr>
          <p:spPr bwMode="auto">
            <a:xfrm flipV="1">
              <a:off x="295" y="3748"/>
              <a:ext cx="136" cy="136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Zone Totalement Stubby</a:t>
            </a:r>
          </a:p>
        </p:txBody>
      </p:sp>
      <p:sp>
        <p:nvSpPr>
          <p:cNvPr id="97283" name="Rectangle 2"/>
          <p:cNvSpPr>
            <a:spLocks noGrp="1" noChangeArrowheads="1"/>
          </p:cNvSpPr>
          <p:nvPr>
            <p:ph idx="1"/>
          </p:nvPr>
        </p:nvSpPr>
        <p:spPr>
          <a:xfrm>
            <a:off x="381000" y="1277930"/>
            <a:ext cx="5988050" cy="107950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GB" sz="1900" dirty="0" err="1" smtClean="0"/>
              <a:t>Seule</a:t>
            </a:r>
            <a:r>
              <a:rPr lang="en-GB" sz="1900" dirty="0" smtClean="0"/>
              <a:t> </a:t>
            </a:r>
            <a:r>
              <a:rPr lang="en-GB" sz="1900" dirty="0" err="1" smtClean="0"/>
              <a:t>une</a:t>
            </a:r>
            <a:r>
              <a:rPr lang="en-GB" sz="1900" dirty="0" smtClean="0"/>
              <a:t> route par </a:t>
            </a:r>
            <a:r>
              <a:rPr lang="en-GB" sz="1900" dirty="0" err="1" smtClean="0"/>
              <a:t>défaut</a:t>
            </a:r>
            <a:r>
              <a:rPr lang="en-GB" sz="1900" dirty="0" smtClean="0"/>
              <a:t> </a:t>
            </a:r>
            <a:r>
              <a:rPr lang="en-GB" sz="1900" dirty="0" err="1" smtClean="0"/>
              <a:t>injecté</a:t>
            </a:r>
            <a:endParaRPr lang="en-GB" sz="1900" dirty="0" smtClean="0"/>
          </a:p>
          <a:p>
            <a:pPr lvl="1">
              <a:lnSpc>
                <a:spcPct val="75000"/>
              </a:lnSpc>
            </a:pPr>
            <a:r>
              <a:rPr lang="en-GB" sz="1800" dirty="0" smtClean="0"/>
              <a:t>La route par </a:t>
            </a:r>
            <a:r>
              <a:rPr lang="en-GB" sz="1800" dirty="0" err="1" smtClean="0"/>
              <a:t>défaut</a:t>
            </a:r>
            <a:r>
              <a:rPr lang="en-GB" sz="1800" dirty="0" smtClean="0"/>
              <a:t> </a:t>
            </a:r>
            <a:r>
              <a:rPr lang="en-GB" sz="1800" dirty="0" err="1" smtClean="0"/>
              <a:t>à</a:t>
            </a:r>
            <a:r>
              <a:rPr lang="en-GB" sz="1800" dirty="0" smtClean="0"/>
              <a:t> la zone plus </a:t>
            </a:r>
            <a:r>
              <a:rPr lang="en-GB" sz="1800" dirty="0" err="1" smtClean="0"/>
              <a:t>proche</a:t>
            </a:r>
            <a:r>
              <a:rPr lang="en-GB" sz="1800" dirty="0" smtClean="0"/>
              <a:t> de </a:t>
            </a:r>
            <a:r>
              <a:rPr lang="en-GB" sz="1800" dirty="0" err="1" smtClean="0"/>
              <a:t>routeur</a:t>
            </a:r>
            <a:r>
              <a:rPr lang="en-GB" sz="1800" dirty="0" smtClean="0"/>
              <a:t> </a:t>
            </a:r>
            <a:r>
              <a:rPr lang="en-GB" sz="1800" dirty="0" err="1" smtClean="0"/>
              <a:t>frontière</a:t>
            </a:r>
            <a:endParaRPr lang="en-GB" sz="1800" dirty="0" smtClean="0"/>
          </a:p>
          <a:p>
            <a:pPr>
              <a:lnSpc>
                <a:spcPct val="75000"/>
              </a:lnSpc>
            </a:pPr>
            <a:r>
              <a:rPr lang="en-GB" sz="1900" dirty="0" err="1" smtClean="0"/>
              <a:t>Commande</a:t>
            </a:r>
            <a:r>
              <a:rPr lang="en-GB" sz="1900" dirty="0" smtClean="0"/>
              <a:t>  </a:t>
            </a:r>
            <a:r>
              <a:rPr lang="en-GB" sz="1900" dirty="0" smtClean="0"/>
              <a:t>=  a</a:t>
            </a:r>
            <a:r>
              <a:rPr lang="en-GB" sz="1900" b="1" dirty="0" smtClean="0">
                <a:latin typeface="Courier New" pitchFamily="49" charset="0"/>
              </a:rPr>
              <a:t>rea </a:t>
            </a:r>
            <a:r>
              <a:rPr lang="en-GB" sz="1900" b="1" dirty="0" smtClean="0">
                <a:latin typeface="Courier New" pitchFamily="49" charset="0"/>
              </a:rPr>
              <a:t>x stub no-summary</a:t>
            </a:r>
          </a:p>
        </p:txBody>
      </p:sp>
      <p:sp>
        <p:nvSpPr>
          <p:cNvPr id="2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AB195-A551-45D3-9AE3-5DE4E0BB9432}" type="slidenum">
              <a:rPr lang="en-US"/>
              <a:pPr/>
              <a:t>39</a:t>
            </a:fld>
            <a:endParaRPr lang="en-US"/>
          </a:p>
        </p:txBody>
      </p:sp>
      <p:grpSp>
        <p:nvGrpSpPr>
          <p:cNvPr id="97285" name="Group 4"/>
          <p:cNvGrpSpPr>
            <a:grpSpLocks/>
          </p:cNvGrpSpPr>
          <p:nvPr/>
        </p:nvGrpSpPr>
        <p:grpSpPr bwMode="auto">
          <a:xfrm>
            <a:off x="971550" y="2141538"/>
            <a:ext cx="7508875" cy="4560887"/>
            <a:chOff x="612" y="1349"/>
            <a:chExt cx="4730" cy="2873"/>
          </a:xfrm>
        </p:grpSpPr>
        <p:grpSp>
          <p:nvGrpSpPr>
            <p:cNvPr id="97298" name="Group 5"/>
            <p:cNvGrpSpPr>
              <a:grpSpLocks/>
            </p:cNvGrpSpPr>
            <p:nvPr/>
          </p:nvGrpSpPr>
          <p:grpSpPr bwMode="auto">
            <a:xfrm>
              <a:off x="1135" y="1473"/>
              <a:ext cx="3572" cy="1021"/>
              <a:chOff x="981" y="1124"/>
              <a:chExt cx="3176" cy="908"/>
            </a:xfrm>
          </p:grpSpPr>
          <p:grpSp>
            <p:nvGrpSpPr>
              <p:cNvPr id="97484" name="Group 6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97495" name="Oval 7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96" name="Oval 8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97" name="Oval 9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98" name="Oval 10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99" name="Oval 11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500" name="Oval 12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501" name="Oval 13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502" name="Oval 14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503" name="Oval 15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7485" name="Group 16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97486" name="Oval 17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87" name="Oval 18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88" name="Oval 19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89" name="Oval 20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90" name="Oval 21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91" name="Oval 22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92" name="Oval 23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93" name="Oval 24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94" name="Oval 25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97299" name="Group 26"/>
            <p:cNvGrpSpPr>
              <a:grpSpLocks/>
            </p:cNvGrpSpPr>
            <p:nvPr/>
          </p:nvGrpSpPr>
          <p:grpSpPr bwMode="auto">
            <a:xfrm>
              <a:off x="1271" y="1609"/>
              <a:ext cx="3572" cy="1021"/>
              <a:chOff x="981" y="1124"/>
              <a:chExt cx="3176" cy="908"/>
            </a:xfrm>
          </p:grpSpPr>
          <p:grpSp>
            <p:nvGrpSpPr>
              <p:cNvPr id="97464" name="Group 27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97475" name="Oval 28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76" name="Oval 29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77" name="Oval 30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78" name="Oval 31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79" name="Oval 32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80" name="Oval 33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81" name="Oval 34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82" name="Oval 35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83" name="Oval 36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7465" name="Group 37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97466" name="Oval 38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67" name="Oval 39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68" name="Oval 40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69" name="Oval 41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70" name="Oval 42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71" name="Oval 43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72" name="Oval 44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73" name="Oval 45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474" name="Oval 46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97300" name="Group 47"/>
            <p:cNvGrpSpPr>
              <a:grpSpLocks/>
            </p:cNvGrpSpPr>
            <p:nvPr/>
          </p:nvGrpSpPr>
          <p:grpSpPr bwMode="auto">
            <a:xfrm>
              <a:off x="3696" y="2115"/>
              <a:ext cx="1458" cy="1699"/>
              <a:chOff x="612" y="2115"/>
              <a:chExt cx="1458" cy="1699"/>
            </a:xfrm>
          </p:grpSpPr>
          <p:grpSp>
            <p:nvGrpSpPr>
              <p:cNvPr id="97417" name="Group 48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7444" name="Group 49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7455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56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57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58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59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60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61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62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63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7445" name="Group 59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7446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47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48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49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50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51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52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53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54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7418" name="Line 69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419" name="Line 70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420" name="Line 71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421" name="Line 72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422" name="Line 73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7423" name="Picture 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424" name="Picture 7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425" name="Picture 7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426" name="Picture 77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427" name="Picture 78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7428" name="Group 79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7442" name="Line 80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443" name="Line 81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7429" name="Group 82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7440" name="Line 83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441" name="Line 84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7430" name="Group 85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7438" name="Line 8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439" name="Line 8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7431" name="Group 88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7436" name="Line 8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437" name="Line 9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7432" name="Text Box 91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3.A</a:t>
                </a:r>
              </a:p>
            </p:txBody>
          </p:sp>
          <p:sp>
            <p:nvSpPr>
              <p:cNvPr id="97433" name="Text Box 92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3.B</a:t>
                </a:r>
              </a:p>
            </p:txBody>
          </p:sp>
          <p:sp>
            <p:nvSpPr>
              <p:cNvPr id="97434" name="Text Box 93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3.C</a:t>
                </a:r>
              </a:p>
            </p:txBody>
          </p:sp>
          <p:sp>
            <p:nvSpPr>
              <p:cNvPr id="97435" name="Text Box 94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3.D</a:t>
                </a:r>
              </a:p>
            </p:txBody>
          </p:sp>
        </p:grpSp>
        <p:grpSp>
          <p:nvGrpSpPr>
            <p:cNvPr id="97301" name="Group 95"/>
            <p:cNvGrpSpPr>
              <a:grpSpLocks/>
            </p:cNvGrpSpPr>
            <p:nvPr/>
          </p:nvGrpSpPr>
          <p:grpSpPr bwMode="auto">
            <a:xfrm>
              <a:off x="2200" y="2523"/>
              <a:ext cx="1458" cy="1699"/>
              <a:chOff x="612" y="2115"/>
              <a:chExt cx="1458" cy="1699"/>
            </a:xfrm>
          </p:grpSpPr>
          <p:grpSp>
            <p:nvGrpSpPr>
              <p:cNvPr id="97370" name="Group 96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7397" name="Group 97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7408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09" name="Oval 99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10" name="Oval 100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11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12" name="Oval 102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13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14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15" name="Oval 105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16" name="Oval 106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7398" name="Group 107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7399" name="Oval 108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00" name="Oval 109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01" name="Oval 110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02" name="Oval 111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03" name="Oval 112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04" name="Oval 113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05" name="Oval 114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06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407" name="Oval 116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7371" name="Line 117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72" name="Line 118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73" name="Line 119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74" name="Line 120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75" name="Line 121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7376" name="Picture 12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377" name="Picture 12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378" name="Picture 12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379" name="Picture 12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380" name="Picture 12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7381" name="Group 127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7395" name="Line 128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396" name="Line 129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7382" name="Group 130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7393" name="Line 131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394" name="Line 132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7383" name="Group 133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7391" name="Line 134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392" name="Line 135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7384" name="Group 136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7389" name="Line 137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390" name="Line 138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7385" name="Text Box 139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2.A</a:t>
                </a:r>
              </a:p>
            </p:txBody>
          </p:sp>
          <p:sp>
            <p:nvSpPr>
              <p:cNvPr id="97386" name="Text Box 140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2.B</a:t>
                </a:r>
              </a:p>
            </p:txBody>
          </p:sp>
          <p:sp>
            <p:nvSpPr>
              <p:cNvPr id="97387" name="Text Box 141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2.C</a:t>
                </a:r>
              </a:p>
            </p:txBody>
          </p:sp>
          <p:sp>
            <p:nvSpPr>
              <p:cNvPr id="97388" name="Text Box 142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2.D</a:t>
                </a:r>
              </a:p>
            </p:txBody>
          </p:sp>
        </p:grpSp>
        <p:grpSp>
          <p:nvGrpSpPr>
            <p:cNvPr id="97302" name="Group 143"/>
            <p:cNvGrpSpPr>
              <a:grpSpLocks/>
            </p:cNvGrpSpPr>
            <p:nvPr/>
          </p:nvGrpSpPr>
          <p:grpSpPr bwMode="auto">
            <a:xfrm>
              <a:off x="612" y="2115"/>
              <a:ext cx="1458" cy="1699"/>
              <a:chOff x="612" y="2115"/>
              <a:chExt cx="1458" cy="1699"/>
            </a:xfrm>
          </p:grpSpPr>
          <p:grpSp>
            <p:nvGrpSpPr>
              <p:cNvPr id="97323" name="Group 144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7350" name="Group 145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7361" name="Oval 146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62" name="Oval 147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63" name="Oval 148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64" name="Oval 149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65" name="Oval 150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66" name="Oval 151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67" name="Oval 152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68" name="Oval 153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69" name="Oval 154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7351" name="Group 155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7352" name="Oval 156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53" name="Oval 157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54" name="Oval 158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55" name="Oval 159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56" name="Oval 160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57" name="Oval 161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58" name="Oval 162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59" name="Oval 163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7360" name="Oval 164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7324" name="Line 165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25" name="Line 166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26" name="Line 167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27" name="Line 168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328" name="Line 169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7329" name="Picture 170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330" name="Picture 171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331" name="Picture 17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332" name="Picture 17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7333" name="Picture 1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7334" name="Group 175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7348" name="Line 17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349" name="Line 17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7335" name="Group 178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7346" name="Line 17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347" name="Line 18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7336" name="Group 181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7344" name="Line 182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345" name="Line 183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7337" name="Group 184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7342" name="Line 185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7343" name="Line 186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7338" name="Text Box 187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1.A</a:t>
                </a:r>
              </a:p>
            </p:txBody>
          </p:sp>
          <p:sp>
            <p:nvSpPr>
              <p:cNvPr id="97339" name="Text Box 188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1.B</a:t>
                </a:r>
              </a:p>
            </p:txBody>
          </p:sp>
          <p:sp>
            <p:nvSpPr>
              <p:cNvPr id="97340" name="Text Box 189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1.C</a:t>
                </a:r>
              </a:p>
            </p:txBody>
          </p:sp>
          <p:sp>
            <p:nvSpPr>
              <p:cNvPr id="97341" name="Text Box 190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1.D</a:t>
                </a:r>
              </a:p>
            </p:txBody>
          </p:sp>
        </p:grpSp>
        <p:sp>
          <p:nvSpPr>
            <p:cNvPr id="97303" name="Freeform 191"/>
            <p:cNvSpPr>
              <a:spLocks/>
            </p:cNvSpPr>
            <p:nvPr/>
          </p:nvSpPr>
          <p:spPr bwMode="auto">
            <a:xfrm>
              <a:off x="1672" y="1723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04" name="Freeform 192"/>
            <p:cNvSpPr>
              <a:spLocks/>
            </p:cNvSpPr>
            <p:nvPr/>
          </p:nvSpPr>
          <p:spPr bwMode="auto">
            <a:xfrm>
              <a:off x="1625" y="2150"/>
              <a:ext cx="1326" cy="427"/>
            </a:xfrm>
            <a:custGeom>
              <a:avLst/>
              <a:gdLst>
                <a:gd name="T0" fmla="*/ 1490 w 1179"/>
                <a:gd name="T1" fmla="*/ 479 h 380"/>
                <a:gd name="T2" fmla="*/ 745 w 1179"/>
                <a:gd name="T3" fmla="*/ 238 h 380"/>
                <a:gd name="T4" fmla="*/ 745 w 1179"/>
                <a:gd name="T5" fmla="*/ 298 h 380"/>
                <a:gd name="T6" fmla="*/ 0 w 1179"/>
                <a:gd name="T7" fmla="*/ 0 h 3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79"/>
                <a:gd name="T13" fmla="*/ 0 h 380"/>
                <a:gd name="T14" fmla="*/ 1179 w 1179"/>
                <a:gd name="T15" fmla="*/ 380 h 3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79" h="380">
                  <a:moveTo>
                    <a:pt x="1178" y="379"/>
                  </a:moveTo>
                  <a:lnTo>
                    <a:pt x="589" y="189"/>
                  </a:lnTo>
                  <a:lnTo>
                    <a:pt x="589" y="236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05" name="Freeform 193"/>
            <p:cNvSpPr>
              <a:spLocks/>
            </p:cNvSpPr>
            <p:nvPr/>
          </p:nvSpPr>
          <p:spPr bwMode="auto">
            <a:xfrm>
              <a:off x="3186" y="1723"/>
              <a:ext cx="1233" cy="428"/>
            </a:xfrm>
            <a:custGeom>
              <a:avLst/>
              <a:gdLst>
                <a:gd name="T0" fmla="*/ 0 w 1096"/>
                <a:gd name="T1" fmla="*/ 0 h 381"/>
                <a:gd name="T2" fmla="*/ 692 w 1096"/>
                <a:gd name="T3" fmla="*/ 299 h 381"/>
                <a:gd name="T4" fmla="*/ 692 w 1096"/>
                <a:gd name="T5" fmla="*/ 239 h 381"/>
                <a:gd name="T6" fmla="*/ 1386 w 1096"/>
                <a:gd name="T7" fmla="*/ 48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6"/>
                <a:gd name="T13" fmla="*/ 0 h 381"/>
                <a:gd name="T14" fmla="*/ 1096 w 1096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6" h="381">
                  <a:moveTo>
                    <a:pt x="0" y="0"/>
                  </a:moveTo>
                  <a:lnTo>
                    <a:pt x="547" y="237"/>
                  </a:lnTo>
                  <a:lnTo>
                    <a:pt x="547" y="190"/>
                  </a:lnTo>
                  <a:lnTo>
                    <a:pt x="1095" y="38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06" name="Freeform 194"/>
            <p:cNvSpPr>
              <a:spLocks/>
            </p:cNvSpPr>
            <p:nvPr/>
          </p:nvSpPr>
          <p:spPr bwMode="auto">
            <a:xfrm>
              <a:off x="3107" y="2160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97307" name="Picture 19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1661"/>
              <a:ext cx="4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7308" name="Picture 19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41" y="2069"/>
              <a:ext cx="499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7309" name="Picture 19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38" y="2069"/>
              <a:ext cx="497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7310" name="Picture 19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2478"/>
              <a:ext cx="498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97311" name="Line 199"/>
            <p:cNvSpPr>
              <a:spLocks noChangeShapeType="1"/>
            </p:cNvSpPr>
            <p:nvPr/>
          </p:nvSpPr>
          <p:spPr bwMode="auto">
            <a:xfrm flipV="1">
              <a:off x="1247" y="1979"/>
              <a:ext cx="590" cy="27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12" name="Text Box 200"/>
            <p:cNvSpPr txBox="1">
              <a:spLocks noChangeArrowheads="1"/>
            </p:cNvSpPr>
            <p:nvPr/>
          </p:nvSpPr>
          <p:spPr bwMode="auto">
            <a:xfrm>
              <a:off x="1066" y="1565"/>
              <a:ext cx="392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en-GB" sz="1400" b="0">
                <a:latin typeface="Verdana" pitchFamily="34" charset="0"/>
              </a:endParaRPr>
            </a:p>
            <a:p>
              <a:endParaRPr lang="en-GB" sz="1400" b="0">
                <a:latin typeface="Verdana" pitchFamily="34" charset="0"/>
              </a:endParaRPr>
            </a:p>
            <a:p>
              <a:r>
                <a:rPr lang="en-GB" sz="1400" b="0">
                  <a:latin typeface="Verdana" pitchFamily="34" charset="0"/>
                </a:rPr>
                <a:t>       </a:t>
              </a:r>
            </a:p>
            <a:p>
              <a:r>
                <a:rPr lang="en-GB" sz="1400" b="0">
                  <a:latin typeface="Verdana" pitchFamily="34" charset="0"/>
                </a:rPr>
                <a:t>       </a:t>
              </a:r>
            </a:p>
          </p:txBody>
        </p:sp>
        <p:sp>
          <p:nvSpPr>
            <p:cNvPr id="97313" name="Text Box 201"/>
            <p:cNvSpPr txBox="1">
              <a:spLocks noChangeArrowheads="1"/>
            </p:cNvSpPr>
            <p:nvPr/>
          </p:nvSpPr>
          <p:spPr bwMode="auto">
            <a:xfrm>
              <a:off x="2789" y="2017"/>
              <a:ext cx="590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Zone 0</a:t>
              </a:r>
            </a:p>
          </p:txBody>
        </p:sp>
        <p:sp>
          <p:nvSpPr>
            <p:cNvPr id="97314" name="Line 202"/>
            <p:cNvSpPr>
              <a:spLocks noChangeShapeType="1"/>
            </p:cNvSpPr>
            <p:nvPr/>
          </p:nvSpPr>
          <p:spPr bwMode="auto">
            <a:xfrm flipV="1">
              <a:off x="3061" y="2432"/>
              <a:ext cx="46" cy="3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15" name="Line 203"/>
            <p:cNvSpPr>
              <a:spLocks noChangeShapeType="1"/>
            </p:cNvSpPr>
            <p:nvPr/>
          </p:nvSpPr>
          <p:spPr bwMode="auto">
            <a:xfrm flipH="1" flipV="1">
              <a:off x="4105" y="2069"/>
              <a:ext cx="544" cy="2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16" name="Text Box 204"/>
            <p:cNvSpPr txBox="1">
              <a:spLocks noChangeArrowheads="1"/>
            </p:cNvSpPr>
            <p:nvPr/>
          </p:nvSpPr>
          <p:spPr bwMode="auto">
            <a:xfrm>
              <a:off x="3198" y="2246"/>
              <a:ext cx="266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 1 </a:t>
              </a:r>
            </a:p>
            <a:p>
              <a:r>
                <a:rPr lang="en-GB" sz="1400" b="0">
                  <a:latin typeface="Verdana" pitchFamily="34" charset="0"/>
                </a:rPr>
                <a:t> 3</a:t>
              </a:r>
            </a:p>
          </p:txBody>
        </p:sp>
        <p:sp>
          <p:nvSpPr>
            <p:cNvPr id="97317" name="Text Box 205"/>
            <p:cNvSpPr txBox="1">
              <a:spLocks noChangeArrowheads="1"/>
            </p:cNvSpPr>
            <p:nvPr/>
          </p:nvSpPr>
          <p:spPr bwMode="auto">
            <a:xfrm>
              <a:off x="4649" y="1792"/>
              <a:ext cx="227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1 </a:t>
              </a:r>
            </a:p>
            <a:p>
              <a:r>
                <a:rPr lang="en-GB" sz="1400" b="0">
                  <a:latin typeface="Verdana" pitchFamily="34" charset="0"/>
                </a:rPr>
                <a:t>2 </a:t>
              </a:r>
            </a:p>
          </p:txBody>
        </p:sp>
        <p:pic>
          <p:nvPicPr>
            <p:cNvPr id="97318" name="Picture 20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33" y="1570"/>
              <a:ext cx="499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97319" name="Line 207"/>
            <p:cNvSpPr>
              <a:spLocks noChangeShapeType="1"/>
            </p:cNvSpPr>
            <p:nvPr/>
          </p:nvSpPr>
          <p:spPr bwMode="auto">
            <a:xfrm flipV="1">
              <a:off x="3334" y="1661"/>
              <a:ext cx="544" cy="91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20" name="Text Box 208"/>
            <p:cNvSpPr txBox="1">
              <a:spLocks noChangeArrowheads="1"/>
            </p:cNvSpPr>
            <p:nvPr/>
          </p:nvSpPr>
          <p:spPr bwMode="auto">
            <a:xfrm>
              <a:off x="3956" y="1349"/>
              <a:ext cx="512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ASBR</a:t>
              </a:r>
            </a:p>
          </p:txBody>
        </p:sp>
        <p:sp>
          <p:nvSpPr>
            <p:cNvPr id="97321" name="Line 209"/>
            <p:cNvSpPr>
              <a:spLocks noChangeShapeType="1"/>
            </p:cNvSpPr>
            <p:nvPr/>
          </p:nvSpPr>
          <p:spPr bwMode="auto">
            <a:xfrm flipH="1">
              <a:off x="4422" y="1661"/>
              <a:ext cx="36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322" name="Text Box 210"/>
            <p:cNvSpPr txBox="1">
              <a:spLocks noChangeArrowheads="1"/>
            </p:cNvSpPr>
            <p:nvPr/>
          </p:nvSpPr>
          <p:spPr bwMode="auto">
            <a:xfrm>
              <a:off x="4649" y="1480"/>
              <a:ext cx="693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0">
                  <a:latin typeface="Verdana" pitchFamily="34" charset="0"/>
                </a:rPr>
                <a:t>Réseaux externes</a:t>
              </a:r>
            </a:p>
          </p:txBody>
        </p:sp>
      </p:grpSp>
      <p:sp>
        <p:nvSpPr>
          <p:cNvPr id="97286" name="Text Box 211"/>
          <p:cNvSpPr txBox="1">
            <a:spLocks noChangeArrowheads="1"/>
          </p:cNvSpPr>
          <p:nvPr/>
        </p:nvSpPr>
        <p:spPr bwMode="auto">
          <a:xfrm>
            <a:off x="7092950" y="2341563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7287" name="Text Box 212"/>
          <p:cNvSpPr txBox="1">
            <a:spLocks noChangeArrowheads="1"/>
          </p:cNvSpPr>
          <p:nvPr/>
        </p:nvSpPr>
        <p:spPr bwMode="auto">
          <a:xfrm>
            <a:off x="1042988" y="4695825"/>
            <a:ext cx="484187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7288" name="Text Box 213"/>
          <p:cNvSpPr txBox="1">
            <a:spLocks noChangeArrowheads="1"/>
          </p:cNvSpPr>
          <p:nvPr/>
        </p:nvSpPr>
        <p:spPr bwMode="auto">
          <a:xfrm>
            <a:off x="1835150" y="2989263"/>
            <a:ext cx="8270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Par défaut</a:t>
            </a:r>
          </a:p>
        </p:txBody>
      </p:sp>
      <p:sp>
        <p:nvSpPr>
          <p:cNvPr id="97289" name="Text Box 214"/>
          <p:cNvSpPr txBox="1">
            <a:spLocks noChangeArrowheads="1"/>
          </p:cNvSpPr>
          <p:nvPr/>
        </p:nvSpPr>
        <p:spPr bwMode="auto">
          <a:xfrm>
            <a:off x="3563938" y="5437188"/>
            <a:ext cx="484187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7290" name="Text Box 215"/>
          <p:cNvSpPr txBox="1">
            <a:spLocks noChangeArrowheads="1"/>
          </p:cNvSpPr>
          <p:nvPr/>
        </p:nvSpPr>
        <p:spPr bwMode="auto">
          <a:xfrm>
            <a:off x="5940425" y="4789488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7291" name="Text Box 216"/>
          <p:cNvSpPr txBox="1">
            <a:spLocks noChangeArrowheads="1"/>
          </p:cNvSpPr>
          <p:nvPr/>
        </p:nvSpPr>
        <p:spPr bwMode="auto">
          <a:xfrm>
            <a:off x="4859338" y="3421063"/>
            <a:ext cx="827087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Par défaut</a:t>
            </a:r>
          </a:p>
        </p:txBody>
      </p:sp>
      <p:sp>
        <p:nvSpPr>
          <p:cNvPr id="97292" name="Text Box 217"/>
          <p:cNvSpPr txBox="1">
            <a:spLocks noChangeArrowheads="1"/>
          </p:cNvSpPr>
          <p:nvPr/>
        </p:nvSpPr>
        <p:spPr bwMode="auto">
          <a:xfrm>
            <a:off x="7524750" y="2989263"/>
            <a:ext cx="8270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Par défaut</a:t>
            </a:r>
          </a:p>
        </p:txBody>
      </p:sp>
      <p:grpSp>
        <p:nvGrpSpPr>
          <p:cNvPr id="97293" name="Group 218"/>
          <p:cNvGrpSpPr>
            <a:grpSpLocks/>
          </p:cNvGrpSpPr>
          <p:nvPr/>
        </p:nvGrpSpPr>
        <p:grpSpPr bwMode="auto">
          <a:xfrm>
            <a:off x="1187450" y="4797425"/>
            <a:ext cx="215900" cy="215900"/>
            <a:chOff x="295" y="3748"/>
            <a:chExt cx="136" cy="136"/>
          </a:xfrm>
        </p:grpSpPr>
        <p:sp>
          <p:nvSpPr>
            <p:cNvPr id="97296" name="Line 219"/>
            <p:cNvSpPr>
              <a:spLocks noChangeShapeType="1"/>
            </p:cNvSpPr>
            <p:nvPr/>
          </p:nvSpPr>
          <p:spPr bwMode="auto">
            <a:xfrm>
              <a:off x="295" y="3748"/>
              <a:ext cx="136" cy="136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7297" name="Line 220"/>
            <p:cNvSpPr>
              <a:spLocks noChangeShapeType="1"/>
            </p:cNvSpPr>
            <p:nvPr/>
          </p:nvSpPr>
          <p:spPr bwMode="auto">
            <a:xfrm flipV="1">
              <a:off x="295" y="3748"/>
              <a:ext cx="136" cy="136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7294" name="Text Box 227"/>
          <p:cNvSpPr txBox="1">
            <a:spLocks noChangeArrowheads="1"/>
          </p:cNvSpPr>
          <p:nvPr/>
        </p:nvSpPr>
        <p:spPr bwMode="auto">
          <a:xfrm>
            <a:off x="179388" y="2924175"/>
            <a:ext cx="1747837" cy="64135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GB" b="0">
                <a:latin typeface="Verdana" pitchFamily="34" charset="0"/>
              </a:rPr>
              <a:t>Zone Totalement Stubby</a:t>
            </a:r>
          </a:p>
        </p:txBody>
      </p:sp>
      <p:sp>
        <p:nvSpPr>
          <p:cNvPr id="97295" name="Line 228"/>
          <p:cNvSpPr>
            <a:spLocks noChangeShapeType="1"/>
          </p:cNvSpPr>
          <p:nvPr/>
        </p:nvSpPr>
        <p:spPr bwMode="auto">
          <a:xfrm>
            <a:off x="1187450" y="3500438"/>
            <a:ext cx="360363" cy="433387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Routage Link State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655638" y="1636713"/>
            <a:ext cx="7940675" cy="4535487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GB" dirty="0" err="1" smtClean="0"/>
              <a:t>Découverte</a:t>
            </a:r>
            <a:r>
              <a:rPr lang="en-GB" dirty="0" smtClean="0"/>
              <a:t> de </a:t>
            </a:r>
            <a:r>
              <a:rPr lang="en-GB" dirty="0" err="1" smtClean="0"/>
              <a:t>Voisin</a:t>
            </a:r>
            <a:r>
              <a:rPr lang="en-GB" dirty="0" smtClean="0"/>
              <a:t> 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GB" dirty="0" smtClean="0"/>
              <a:t>La construction d'un L</a:t>
            </a:r>
            <a:r>
              <a:rPr lang="en-US" dirty="0" smtClean="0"/>
              <a:t>ink State Packet (LSP)</a:t>
            </a:r>
            <a:endParaRPr lang="en-GB" dirty="0" smtClean="0"/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GB" dirty="0" err="1" smtClean="0"/>
              <a:t>Distribuer</a:t>
            </a:r>
            <a:r>
              <a:rPr lang="en-GB" dirty="0" smtClean="0"/>
              <a:t>  </a:t>
            </a:r>
            <a:r>
              <a:rPr lang="en-US" dirty="0" smtClean="0"/>
              <a:t>le </a:t>
            </a:r>
            <a:r>
              <a:rPr lang="en-GB" dirty="0" smtClean="0"/>
              <a:t>LSP</a:t>
            </a:r>
            <a:endParaRPr lang="en-US" dirty="0" smtClean="0"/>
          </a:p>
          <a:p>
            <a:pPr lvl="1">
              <a:lnSpc>
                <a:spcPct val="80000"/>
              </a:lnSpc>
              <a:spcBef>
                <a:spcPct val="40000"/>
              </a:spcBef>
            </a:pPr>
            <a:r>
              <a:rPr lang="en-US" dirty="0" err="1" smtClean="0"/>
              <a:t>Annonce</a:t>
            </a:r>
            <a:r>
              <a:rPr lang="en-US" dirty="0" smtClean="0"/>
              <a:t> Link State (Link State Announcement – LSA)</a:t>
            </a:r>
            <a:endParaRPr lang="en-GB" dirty="0" smtClean="0"/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GB" dirty="0" err="1" smtClean="0"/>
              <a:t>Calculer</a:t>
            </a:r>
            <a:r>
              <a:rPr lang="en-GB" dirty="0" smtClean="0"/>
              <a:t> les routes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en-GB" dirty="0" smtClean="0"/>
              <a:t>En </a:t>
            </a:r>
            <a:r>
              <a:rPr lang="en-GB" dirty="0" err="1" smtClean="0"/>
              <a:t>cas</a:t>
            </a:r>
            <a:r>
              <a:rPr lang="en-GB" dirty="0" smtClean="0"/>
              <a:t> </a:t>
            </a:r>
            <a:r>
              <a:rPr lang="en-GB" dirty="0" err="1" smtClean="0"/>
              <a:t>d'échec</a:t>
            </a:r>
            <a:r>
              <a:rPr lang="en-GB" dirty="0" smtClean="0"/>
              <a:t> </a:t>
            </a:r>
            <a:r>
              <a:rPr lang="en-GB" dirty="0" err="1" smtClean="0"/>
              <a:t>du</a:t>
            </a:r>
            <a:r>
              <a:rPr lang="en-GB" dirty="0" smtClean="0"/>
              <a:t> </a:t>
            </a:r>
            <a:r>
              <a:rPr lang="en-GB" dirty="0" err="1" smtClean="0"/>
              <a:t>réseau</a:t>
            </a:r>
            <a:endParaRPr lang="en-GB" dirty="0" smtClean="0"/>
          </a:p>
          <a:p>
            <a:pPr lvl="1">
              <a:lnSpc>
                <a:spcPct val="80000"/>
              </a:lnSpc>
              <a:spcBef>
                <a:spcPct val="40000"/>
              </a:spcBef>
            </a:pPr>
            <a:r>
              <a:rPr lang="en-GB" dirty="0" smtClean="0"/>
              <a:t>De nouveaux LSP </a:t>
            </a:r>
            <a:r>
              <a:rPr lang="en-GB" dirty="0" err="1" smtClean="0"/>
              <a:t>inondés</a:t>
            </a:r>
            <a:endParaRPr lang="en-GB" dirty="0" smtClean="0"/>
          </a:p>
          <a:p>
            <a:pPr lvl="1">
              <a:lnSpc>
                <a:spcPct val="80000"/>
              </a:lnSpc>
              <a:spcBef>
                <a:spcPct val="40000"/>
              </a:spcBef>
            </a:pPr>
            <a:r>
              <a:rPr lang="en-GB" dirty="0" err="1" smtClean="0"/>
              <a:t>Tous</a:t>
            </a:r>
            <a:r>
              <a:rPr lang="en-GB" dirty="0" smtClean="0"/>
              <a:t> les </a:t>
            </a:r>
            <a:r>
              <a:rPr lang="en-GB" dirty="0" err="1" smtClean="0"/>
              <a:t>routeurs</a:t>
            </a:r>
            <a:r>
              <a:rPr lang="en-GB" dirty="0" smtClean="0"/>
              <a:t> </a:t>
            </a:r>
            <a:r>
              <a:rPr lang="en-GB" dirty="0" err="1" smtClean="0"/>
              <a:t>recalculent</a:t>
            </a:r>
            <a:r>
              <a:rPr lang="en-GB" dirty="0" smtClean="0"/>
              <a:t> </a:t>
            </a:r>
            <a:r>
              <a:rPr lang="en-GB" dirty="0" smtClean="0"/>
              <a:t>la table de </a:t>
            </a:r>
            <a:r>
              <a:rPr lang="en-GB" dirty="0" err="1" smtClean="0"/>
              <a:t>routage</a:t>
            </a:r>
            <a:endParaRPr lang="en-GB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EB89A-0003-4828-A752-9E822E420725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Zone Not-So-Stubby</a:t>
            </a:r>
          </a:p>
        </p:txBody>
      </p:sp>
      <p:sp>
        <p:nvSpPr>
          <p:cNvPr id="99331" name="Rectangle 2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443913" cy="107950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GB" sz="1700" smtClean="0"/>
              <a:t>Capable d'importer des routes de façon limitée</a:t>
            </a:r>
          </a:p>
          <a:p>
            <a:pPr>
              <a:lnSpc>
                <a:spcPct val="75000"/>
              </a:lnSpc>
            </a:pPr>
            <a:r>
              <a:rPr lang="en-GB" sz="1700" smtClean="0"/>
              <a:t>Type-7 LSA’s transporte des informations externes au sein d'une NSSA</a:t>
            </a:r>
          </a:p>
          <a:p>
            <a:pPr>
              <a:lnSpc>
                <a:spcPct val="75000"/>
              </a:lnSpc>
            </a:pPr>
            <a:r>
              <a:rPr lang="en-GB" sz="1700" smtClean="0"/>
              <a:t>Les routeurs frontière NSSA traduisent de Type-7 LSAs sélectionnés dans les réseau externe LSA de type 5 </a:t>
            </a:r>
            <a:endParaRPr lang="en-GB" sz="1800" smtClean="0"/>
          </a:p>
        </p:txBody>
      </p:sp>
      <p:sp>
        <p:nvSpPr>
          <p:cNvPr id="2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91976-8BF6-4F79-BE36-6449AB0EEC38}" type="slidenum">
              <a:rPr lang="en-US"/>
              <a:pPr/>
              <a:t>40</a:t>
            </a:fld>
            <a:endParaRPr lang="en-US"/>
          </a:p>
        </p:txBody>
      </p:sp>
      <p:grpSp>
        <p:nvGrpSpPr>
          <p:cNvPr id="99333" name="Group 4"/>
          <p:cNvGrpSpPr>
            <a:grpSpLocks/>
          </p:cNvGrpSpPr>
          <p:nvPr/>
        </p:nvGrpSpPr>
        <p:grpSpPr bwMode="auto">
          <a:xfrm>
            <a:off x="971550" y="2141538"/>
            <a:ext cx="7508875" cy="4560887"/>
            <a:chOff x="612" y="1349"/>
            <a:chExt cx="4730" cy="2873"/>
          </a:xfrm>
        </p:grpSpPr>
        <p:grpSp>
          <p:nvGrpSpPr>
            <p:cNvPr id="99351" name="Group 5"/>
            <p:cNvGrpSpPr>
              <a:grpSpLocks/>
            </p:cNvGrpSpPr>
            <p:nvPr/>
          </p:nvGrpSpPr>
          <p:grpSpPr bwMode="auto">
            <a:xfrm>
              <a:off x="1135" y="1473"/>
              <a:ext cx="3572" cy="1021"/>
              <a:chOff x="981" y="1124"/>
              <a:chExt cx="3176" cy="908"/>
            </a:xfrm>
          </p:grpSpPr>
          <p:grpSp>
            <p:nvGrpSpPr>
              <p:cNvPr id="99537" name="Group 6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99548" name="Oval 7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49" name="Oval 8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50" name="Oval 9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51" name="Oval 10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52" name="Oval 11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53" name="Oval 12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54" name="Oval 13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55" name="Oval 14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56" name="Oval 15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9538" name="Group 16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99539" name="Oval 17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40" name="Oval 18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41" name="Oval 19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42" name="Oval 20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43" name="Oval 21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44" name="Oval 22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45" name="Oval 23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46" name="Oval 24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47" name="Oval 25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99352" name="Group 26"/>
            <p:cNvGrpSpPr>
              <a:grpSpLocks/>
            </p:cNvGrpSpPr>
            <p:nvPr/>
          </p:nvGrpSpPr>
          <p:grpSpPr bwMode="auto">
            <a:xfrm>
              <a:off x="1271" y="1609"/>
              <a:ext cx="3572" cy="1021"/>
              <a:chOff x="981" y="1124"/>
              <a:chExt cx="3176" cy="908"/>
            </a:xfrm>
          </p:grpSpPr>
          <p:grpSp>
            <p:nvGrpSpPr>
              <p:cNvPr id="99517" name="Group 27"/>
              <p:cNvGrpSpPr>
                <a:grpSpLocks/>
              </p:cNvGrpSpPr>
              <p:nvPr/>
            </p:nvGrpSpPr>
            <p:grpSpPr bwMode="auto">
              <a:xfrm>
                <a:off x="997" y="1149"/>
                <a:ext cx="3160" cy="883"/>
                <a:chOff x="997" y="1149"/>
                <a:chExt cx="3160" cy="883"/>
              </a:xfrm>
            </p:grpSpPr>
            <p:sp>
              <p:nvSpPr>
                <p:cNvPr id="99528" name="Oval 28"/>
                <p:cNvSpPr>
                  <a:spLocks noChangeArrowheads="1"/>
                </p:cNvSpPr>
                <p:nvPr/>
              </p:nvSpPr>
              <p:spPr bwMode="auto">
                <a:xfrm>
                  <a:off x="2102" y="1149"/>
                  <a:ext cx="1336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29" name="Oval 29"/>
                <p:cNvSpPr>
                  <a:spLocks noChangeArrowheads="1"/>
                </p:cNvSpPr>
                <p:nvPr/>
              </p:nvSpPr>
              <p:spPr bwMode="auto">
                <a:xfrm>
                  <a:off x="1333" y="1248"/>
                  <a:ext cx="1024" cy="350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30" name="Oval 30"/>
                <p:cNvSpPr>
                  <a:spLocks noChangeArrowheads="1"/>
                </p:cNvSpPr>
                <p:nvPr/>
              </p:nvSpPr>
              <p:spPr bwMode="auto">
                <a:xfrm>
                  <a:off x="997" y="1471"/>
                  <a:ext cx="687" cy="284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31" name="Oval 31"/>
                <p:cNvSpPr>
                  <a:spLocks noChangeArrowheads="1"/>
                </p:cNvSpPr>
                <p:nvPr/>
              </p:nvSpPr>
              <p:spPr bwMode="auto">
                <a:xfrm>
                  <a:off x="1212" y="1604"/>
                  <a:ext cx="1049" cy="305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32" name="Oval 32"/>
                <p:cNvSpPr>
                  <a:spLocks noChangeArrowheads="1"/>
                </p:cNvSpPr>
                <p:nvPr/>
              </p:nvSpPr>
              <p:spPr bwMode="auto">
                <a:xfrm>
                  <a:off x="1980" y="1660"/>
                  <a:ext cx="1578" cy="372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33" name="Oval 33"/>
                <p:cNvSpPr>
                  <a:spLocks noChangeArrowheads="1"/>
                </p:cNvSpPr>
                <p:nvPr/>
              </p:nvSpPr>
              <p:spPr bwMode="auto">
                <a:xfrm>
                  <a:off x="3015" y="1259"/>
                  <a:ext cx="999" cy="273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34" name="Oval 34"/>
                <p:cNvSpPr>
                  <a:spLocks noChangeArrowheads="1"/>
                </p:cNvSpPr>
                <p:nvPr/>
              </p:nvSpPr>
              <p:spPr bwMode="auto">
                <a:xfrm>
                  <a:off x="3159" y="1449"/>
                  <a:ext cx="998" cy="27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35" name="Oval 35"/>
                <p:cNvSpPr>
                  <a:spLocks noChangeArrowheads="1"/>
                </p:cNvSpPr>
                <p:nvPr/>
              </p:nvSpPr>
              <p:spPr bwMode="auto">
                <a:xfrm>
                  <a:off x="3062" y="1503"/>
                  <a:ext cx="1001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36" name="Oval 36"/>
                <p:cNvSpPr>
                  <a:spLocks noChangeArrowheads="1"/>
                </p:cNvSpPr>
                <p:nvPr/>
              </p:nvSpPr>
              <p:spPr bwMode="auto">
                <a:xfrm>
                  <a:off x="1573" y="1360"/>
                  <a:ext cx="2057" cy="461"/>
                </a:xfrm>
                <a:prstGeom prst="ellipse">
                  <a:avLst/>
                </a:prstGeom>
                <a:solidFill>
                  <a:schemeClr val="tx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9518" name="Group 37"/>
              <p:cNvGrpSpPr>
                <a:grpSpLocks/>
              </p:cNvGrpSpPr>
              <p:nvPr/>
            </p:nvGrpSpPr>
            <p:grpSpPr bwMode="auto">
              <a:xfrm>
                <a:off x="981" y="1124"/>
                <a:ext cx="3161" cy="882"/>
                <a:chOff x="981" y="1124"/>
                <a:chExt cx="3161" cy="882"/>
              </a:xfrm>
            </p:grpSpPr>
            <p:sp>
              <p:nvSpPr>
                <p:cNvPr id="99519" name="Oval 38"/>
                <p:cNvSpPr>
                  <a:spLocks noChangeArrowheads="1"/>
                </p:cNvSpPr>
                <p:nvPr/>
              </p:nvSpPr>
              <p:spPr bwMode="auto">
                <a:xfrm>
                  <a:off x="2087" y="1124"/>
                  <a:ext cx="1336" cy="348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20" name="Oval 39"/>
                <p:cNvSpPr>
                  <a:spLocks noChangeArrowheads="1"/>
                </p:cNvSpPr>
                <p:nvPr/>
              </p:nvSpPr>
              <p:spPr bwMode="auto">
                <a:xfrm>
                  <a:off x="1317" y="1221"/>
                  <a:ext cx="1025" cy="35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21" name="Oval 40"/>
                <p:cNvSpPr>
                  <a:spLocks noChangeArrowheads="1"/>
                </p:cNvSpPr>
                <p:nvPr/>
              </p:nvSpPr>
              <p:spPr bwMode="auto">
                <a:xfrm>
                  <a:off x="981" y="1446"/>
                  <a:ext cx="686" cy="28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22" name="Oval 41"/>
                <p:cNvSpPr>
                  <a:spLocks noChangeArrowheads="1"/>
                </p:cNvSpPr>
                <p:nvPr/>
              </p:nvSpPr>
              <p:spPr bwMode="auto">
                <a:xfrm>
                  <a:off x="1197" y="1578"/>
                  <a:ext cx="1048" cy="305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23" name="Oval 42"/>
                <p:cNvSpPr>
                  <a:spLocks noChangeArrowheads="1"/>
                </p:cNvSpPr>
                <p:nvPr/>
              </p:nvSpPr>
              <p:spPr bwMode="auto">
                <a:xfrm>
                  <a:off x="1965" y="1634"/>
                  <a:ext cx="1578" cy="37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24" name="Oval 43"/>
                <p:cNvSpPr>
                  <a:spLocks noChangeArrowheads="1"/>
                </p:cNvSpPr>
                <p:nvPr/>
              </p:nvSpPr>
              <p:spPr bwMode="auto">
                <a:xfrm>
                  <a:off x="3000" y="1234"/>
                  <a:ext cx="999" cy="271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25" name="Oval 44"/>
                <p:cNvSpPr>
                  <a:spLocks noChangeArrowheads="1"/>
                </p:cNvSpPr>
                <p:nvPr/>
              </p:nvSpPr>
              <p:spPr bwMode="auto">
                <a:xfrm>
                  <a:off x="3143" y="1424"/>
                  <a:ext cx="999" cy="27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26" name="Oval 45"/>
                <p:cNvSpPr>
                  <a:spLocks noChangeArrowheads="1"/>
                </p:cNvSpPr>
                <p:nvPr/>
              </p:nvSpPr>
              <p:spPr bwMode="auto">
                <a:xfrm>
                  <a:off x="3047" y="1479"/>
                  <a:ext cx="999" cy="460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527" name="Oval 46"/>
                <p:cNvSpPr>
                  <a:spLocks noChangeArrowheads="1"/>
                </p:cNvSpPr>
                <p:nvPr/>
              </p:nvSpPr>
              <p:spPr bwMode="auto">
                <a:xfrm>
                  <a:off x="1557" y="1334"/>
                  <a:ext cx="2058" cy="462"/>
                </a:xfrm>
                <a:prstGeom prst="ellipse">
                  <a:avLst/>
                </a:prstGeom>
                <a:solidFill>
                  <a:srgbClr val="CEDADB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99353" name="Group 47"/>
            <p:cNvGrpSpPr>
              <a:grpSpLocks/>
            </p:cNvGrpSpPr>
            <p:nvPr/>
          </p:nvGrpSpPr>
          <p:grpSpPr bwMode="auto">
            <a:xfrm>
              <a:off x="3696" y="2115"/>
              <a:ext cx="1458" cy="1699"/>
              <a:chOff x="612" y="2115"/>
              <a:chExt cx="1458" cy="1699"/>
            </a:xfrm>
          </p:grpSpPr>
          <p:grpSp>
            <p:nvGrpSpPr>
              <p:cNvPr id="99470" name="Group 48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9497" name="Group 49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9508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09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10" name="Oval 52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11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12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13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14" name="Oval 56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15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16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9498" name="Group 59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9499" name="Oval 60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00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01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02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03" name="Oval 64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04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05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06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507" name="Oval 68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9471" name="Line 69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472" name="Line 70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473" name="Line 71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474" name="Line 72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475" name="Line 73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9476" name="Picture 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477" name="Picture 7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478" name="Picture 7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479" name="Picture 77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480" name="Picture 78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9481" name="Group 79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9495" name="Line 80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496" name="Line 81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9482" name="Group 82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9493" name="Line 83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494" name="Line 84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9483" name="Group 85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9491" name="Line 8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492" name="Line 8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9484" name="Group 88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9489" name="Line 8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490" name="Line 9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9485" name="Text Box 91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3.A</a:t>
                </a:r>
              </a:p>
            </p:txBody>
          </p:sp>
          <p:sp>
            <p:nvSpPr>
              <p:cNvPr id="99486" name="Text Box 92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3.B</a:t>
                </a:r>
              </a:p>
            </p:txBody>
          </p:sp>
          <p:sp>
            <p:nvSpPr>
              <p:cNvPr id="99487" name="Text Box 93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3.C</a:t>
                </a:r>
              </a:p>
            </p:txBody>
          </p:sp>
          <p:sp>
            <p:nvSpPr>
              <p:cNvPr id="99488" name="Text Box 94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3.D</a:t>
                </a:r>
              </a:p>
            </p:txBody>
          </p:sp>
        </p:grpSp>
        <p:grpSp>
          <p:nvGrpSpPr>
            <p:cNvPr id="99354" name="Group 95"/>
            <p:cNvGrpSpPr>
              <a:grpSpLocks/>
            </p:cNvGrpSpPr>
            <p:nvPr/>
          </p:nvGrpSpPr>
          <p:grpSpPr bwMode="auto">
            <a:xfrm>
              <a:off x="2200" y="2523"/>
              <a:ext cx="1458" cy="1699"/>
              <a:chOff x="612" y="2115"/>
              <a:chExt cx="1458" cy="1699"/>
            </a:xfrm>
          </p:grpSpPr>
          <p:grpSp>
            <p:nvGrpSpPr>
              <p:cNvPr id="99423" name="Group 96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9450" name="Group 97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9461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62" name="Oval 99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63" name="Oval 100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64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65" name="Oval 102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66" name="Oval 103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67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68" name="Oval 105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69" name="Oval 106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9451" name="Group 107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9452" name="Oval 108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53" name="Oval 109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54" name="Oval 110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55" name="Oval 111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56" name="Oval 112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57" name="Oval 113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58" name="Oval 114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59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60" name="Oval 116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9424" name="Line 117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425" name="Line 118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426" name="Line 119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427" name="Line 120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428" name="Line 121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9429" name="Picture 12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430" name="Picture 12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431" name="Picture 12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432" name="Picture 125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433" name="Picture 126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9434" name="Group 127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9448" name="Line 128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449" name="Line 129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9435" name="Group 130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9446" name="Line 131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447" name="Line 132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9436" name="Group 133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9444" name="Line 134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445" name="Line 135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9437" name="Group 136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9442" name="Line 137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443" name="Line 138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9438" name="Text Box 139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2.A</a:t>
                </a:r>
              </a:p>
            </p:txBody>
          </p:sp>
          <p:sp>
            <p:nvSpPr>
              <p:cNvPr id="99439" name="Text Box 140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2.B</a:t>
                </a:r>
              </a:p>
            </p:txBody>
          </p:sp>
          <p:sp>
            <p:nvSpPr>
              <p:cNvPr id="99440" name="Text Box 141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2.C</a:t>
                </a:r>
              </a:p>
            </p:txBody>
          </p:sp>
          <p:sp>
            <p:nvSpPr>
              <p:cNvPr id="99441" name="Text Box 142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2.D</a:t>
                </a:r>
              </a:p>
            </p:txBody>
          </p:sp>
        </p:grpSp>
        <p:grpSp>
          <p:nvGrpSpPr>
            <p:cNvPr id="99355" name="Group 143"/>
            <p:cNvGrpSpPr>
              <a:grpSpLocks/>
            </p:cNvGrpSpPr>
            <p:nvPr/>
          </p:nvGrpSpPr>
          <p:grpSpPr bwMode="auto">
            <a:xfrm>
              <a:off x="612" y="2115"/>
              <a:ext cx="1458" cy="1699"/>
              <a:chOff x="612" y="2115"/>
              <a:chExt cx="1458" cy="1699"/>
            </a:xfrm>
          </p:grpSpPr>
          <p:grpSp>
            <p:nvGrpSpPr>
              <p:cNvPr id="99376" name="Group 144"/>
              <p:cNvGrpSpPr>
                <a:grpSpLocks/>
              </p:cNvGrpSpPr>
              <p:nvPr/>
            </p:nvGrpSpPr>
            <p:grpSpPr bwMode="auto">
              <a:xfrm>
                <a:off x="612" y="2115"/>
                <a:ext cx="1458" cy="1699"/>
                <a:chOff x="506" y="1686"/>
                <a:chExt cx="1297" cy="1511"/>
              </a:xfrm>
            </p:grpSpPr>
            <p:grpSp>
              <p:nvGrpSpPr>
                <p:cNvPr id="99403" name="Group 145"/>
                <p:cNvGrpSpPr>
                  <a:grpSpLocks/>
                </p:cNvGrpSpPr>
                <p:nvPr/>
              </p:nvGrpSpPr>
              <p:grpSpPr bwMode="auto">
                <a:xfrm>
                  <a:off x="529" y="1696"/>
                  <a:ext cx="1274" cy="1501"/>
                  <a:chOff x="529" y="1696"/>
                  <a:chExt cx="1274" cy="1501"/>
                </a:xfrm>
              </p:grpSpPr>
              <p:sp>
                <p:nvSpPr>
                  <p:cNvPr id="99414" name="Oval 146"/>
                  <p:cNvSpPr>
                    <a:spLocks noChangeArrowheads="1"/>
                  </p:cNvSpPr>
                  <p:nvPr/>
                </p:nvSpPr>
                <p:spPr bwMode="auto">
                  <a:xfrm>
                    <a:off x="976" y="1696"/>
                    <a:ext cx="535" cy="592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15" name="Oval 147"/>
                  <p:cNvSpPr>
                    <a:spLocks noChangeArrowheads="1"/>
                  </p:cNvSpPr>
                  <p:nvPr/>
                </p:nvSpPr>
                <p:spPr bwMode="auto">
                  <a:xfrm>
                    <a:off x="665" y="1866"/>
                    <a:ext cx="410" cy="59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16" name="Oval 148"/>
                  <p:cNvSpPr>
                    <a:spLocks noChangeArrowheads="1"/>
                  </p:cNvSpPr>
                  <p:nvPr/>
                </p:nvSpPr>
                <p:spPr bwMode="auto">
                  <a:xfrm>
                    <a:off x="529" y="2245"/>
                    <a:ext cx="274" cy="478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17" name="Oval 149"/>
                  <p:cNvSpPr>
                    <a:spLocks noChangeArrowheads="1"/>
                  </p:cNvSpPr>
                  <p:nvPr/>
                </p:nvSpPr>
                <p:spPr bwMode="auto">
                  <a:xfrm>
                    <a:off x="617" y="2473"/>
                    <a:ext cx="419" cy="515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18" name="Oval 150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2568"/>
                    <a:ext cx="632" cy="62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19" name="Oval 151"/>
                  <p:cNvSpPr>
                    <a:spLocks noChangeArrowheads="1"/>
                  </p:cNvSpPr>
                  <p:nvPr/>
                </p:nvSpPr>
                <p:spPr bwMode="auto">
                  <a:xfrm>
                    <a:off x="1345" y="1885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20" name="Oval 152"/>
                  <p:cNvSpPr>
                    <a:spLocks noChangeArrowheads="1"/>
                  </p:cNvSpPr>
                  <p:nvPr/>
                </p:nvSpPr>
                <p:spPr bwMode="auto">
                  <a:xfrm>
                    <a:off x="1403" y="2207"/>
                    <a:ext cx="400" cy="459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21" name="Oval 153"/>
                  <p:cNvSpPr>
                    <a:spLocks noChangeArrowheads="1"/>
                  </p:cNvSpPr>
                  <p:nvPr/>
                </p:nvSpPr>
                <p:spPr bwMode="auto">
                  <a:xfrm>
                    <a:off x="1364" y="2301"/>
                    <a:ext cx="400" cy="781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22" name="Oval 154"/>
                  <p:cNvSpPr>
                    <a:spLocks noChangeArrowheads="1"/>
                  </p:cNvSpPr>
                  <p:nvPr/>
                </p:nvSpPr>
                <p:spPr bwMode="auto">
                  <a:xfrm>
                    <a:off x="763" y="2055"/>
                    <a:ext cx="826" cy="783"/>
                  </a:xfrm>
                  <a:prstGeom prst="ellipse">
                    <a:avLst/>
                  </a:prstGeom>
                  <a:solidFill>
                    <a:schemeClr val="bg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9404" name="Group 155"/>
                <p:cNvGrpSpPr>
                  <a:grpSpLocks/>
                </p:cNvGrpSpPr>
                <p:nvPr/>
              </p:nvGrpSpPr>
              <p:grpSpPr bwMode="auto">
                <a:xfrm>
                  <a:off x="506" y="1686"/>
                  <a:ext cx="1273" cy="1501"/>
                  <a:chOff x="506" y="1686"/>
                  <a:chExt cx="1273" cy="1501"/>
                </a:xfrm>
              </p:grpSpPr>
              <p:sp>
                <p:nvSpPr>
                  <p:cNvPr id="99405" name="Oval 156"/>
                  <p:cNvSpPr>
                    <a:spLocks noChangeArrowheads="1"/>
                  </p:cNvSpPr>
                  <p:nvPr/>
                </p:nvSpPr>
                <p:spPr bwMode="auto">
                  <a:xfrm>
                    <a:off x="952" y="1686"/>
                    <a:ext cx="536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06" name="Oval 157"/>
                  <p:cNvSpPr>
                    <a:spLocks noChangeArrowheads="1"/>
                  </p:cNvSpPr>
                  <p:nvPr/>
                </p:nvSpPr>
                <p:spPr bwMode="auto">
                  <a:xfrm>
                    <a:off x="642" y="1856"/>
                    <a:ext cx="409" cy="59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07" name="Oval 158"/>
                  <p:cNvSpPr>
                    <a:spLocks noChangeArrowheads="1"/>
                  </p:cNvSpPr>
                  <p:nvPr/>
                </p:nvSpPr>
                <p:spPr bwMode="auto">
                  <a:xfrm>
                    <a:off x="506" y="2236"/>
                    <a:ext cx="273" cy="47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08" name="Oval 159"/>
                  <p:cNvSpPr>
                    <a:spLocks noChangeArrowheads="1"/>
                  </p:cNvSpPr>
                  <p:nvPr/>
                </p:nvSpPr>
                <p:spPr bwMode="auto">
                  <a:xfrm>
                    <a:off x="593" y="2464"/>
                    <a:ext cx="420" cy="515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09" name="Oval 160"/>
                  <p:cNvSpPr>
                    <a:spLocks noChangeArrowheads="1"/>
                  </p:cNvSpPr>
                  <p:nvPr/>
                </p:nvSpPr>
                <p:spPr bwMode="auto">
                  <a:xfrm>
                    <a:off x="904" y="2558"/>
                    <a:ext cx="632" cy="62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10" name="Oval 161"/>
                  <p:cNvSpPr>
                    <a:spLocks noChangeArrowheads="1"/>
                  </p:cNvSpPr>
                  <p:nvPr/>
                </p:nvSpPr>
                <p:spPr bwMode="auto">
                  <a:xfrm>
                    <a:off x="1321" y="1876"/>
                    <a:ext cx="400" cy="458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11" name="Oval 162"/>
                  <p:cNvSpPr>
                    <a:spLocks noChangeArrowheads="1"/>
                  </p:cNvSpPr>
                  <p:nvPr/>
                </p:nvSpPr>
                <p:spPr bwMode="auto">
                  <a:xfrm>
                    <a:off x="1379" y="2197"/>
                    <a:ext cx="400" cy="459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12" name="Oval 163"/>
                  <p:cNvSpPr>
                    <a:spLocks noChangeArrowheads="1"/>
                  </p:cNvSpPr>
                  <p:nvPr/>
                </p:nvSpPr>
                <p:spPr bwMode="auto">
                  <a:xfrm>
                    <a:off x="1340" y="2292"/>
                    <a:ext cx="400" cy="780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99413" name="Oval 164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046"/>
                    <a:ext cx="827" cy="782"/>
                  </a:xfrm>
                  <a:prstGeom prst="ellipse">
                    <a:avLst/>
                  </a:prstGeom>
                  <a:solidFill>
                    <a:srgbClr val="CEDADB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9377" name="Line 165"/>
              <p:cNvSpPr>
                <a:spLocks noChangeShapeType="1"/>
              </p:cNvSpPr>
              <p:nvPr/>
            </p:nvSpPr>
            <p:spPr bwMode="auto">
              <a:xfrm flipH="1">
                <a:off x="1338" y="2251"/>
                <a:ext cx="181" cy="13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78" name="Line 166"/>
              <p:cNvSpPr>
                <a:spLocks noChangeShapeType="1"/>
              </p:cNvSpPr>
              <p:nvPr/>
            </p:nvSpPr>
            <p:spPr bwMode="auto">
              <a:xfrm flipH="1">
                <a:off x="1066" y="2523"/>
                <a:ext cx="136" cy="27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79" name="Line 167"/>
              <p:cNvSpPr>
                <a:spLocks noChangeShapeType="1"/>
              </p:cNvSpPr>
              <p:nvPr/>
            </p:nvSpPr>
            <p:spPr bwMode="auto">
              <a:xfrm>
                <a:off x="1429" y="2478"/>
                <a:ext cx="181" cy="22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80" name="Line 168"/>
              <p:cNvSpPr>
                <a:spLocks noChangeShapeType="1"/>
              </p:cNvSpPr>
              <p:nvPr/>
            </p:nvSpPr>
            <p:spPr bwMode="auto">
              <a:xfrm>
                <a:off x="1020" y="2931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381" name="Line 169"/>
              <p:cNvSpPr>
                <a:spLocks noChangeShapeType="1"/>
              </p:cNvSpPr>
              <p:nvPr/>
            </p:nvSpPr>
            <p:spPr bwMode="auto">
              <a:xfrm>
                <a:off x="1701" y="2840"/>
                <a:ext cx="0" cy="363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99382" name="Picture 170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2659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383" name="Picture 171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2750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384" name="Picture 172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064" y="2342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385" name="Picture 173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27" y="3158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pic>
            <p:nvPicPr>
              <p:cNvPr id="99386" name="Picture 174"/>
              <p:cNvPicPr>
                <a:picLocks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92" y="3204"/>
                <a:ext cx="498" cy="22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grpSp>
            <p:nvGrpSpPr>
              <p:cNvPr id="99387" name="Group 175"/>
              <p:cNvGrpSpPr>
                <a:grpSpLocks/>
              </p:cNvGrpSpPr>
              <p:nvPr/>
            </p:nvGrpSpPr>
            <p:grpSpPr bwMode="auto">
              <a:xfrm>
                <a:off x="1202" y="2931"/>
                <a:ext cx="227" cy="136"/>
                <a:chOff x="1202" y="2931"/>
                <a:chExt cx="227" cy="136"/>
              </a:xfrm>
            </p:grpSpPr>
            <p:sp>
              <p:nvSpPr>
                <p:cNvPr id="99401" name="Line 176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402" name="Line 177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9388" name="Group 178"/>
              <p:cNvGrpSpPr>
                <a:grpSpLocks/>
              </p:cNvGrpSpPr>
              <p:nvPr/>
            </p:nvGrpSpPr>
            <p:grpSpPr bwMode="auto">
              <a:xfrm>
                <a:off x="1746" y="2840"/>
                <a:ext cx="227" cy="136"/>
                <a:chOff x="1202" y="2931"/>
                <a:chExt cx="227" cy="136"/>
              </a:xfrm>
            </p:grpSpPr>
            <p:sp>
              <p:nvSpPr>
                <p:cNvPr id="99399" name="Line 179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400" name="Line 180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9389" name="Group 181"/>
              <p:cNvGrpSpPr>
                <a:grpSpLocks/>
              </p:cNvGrpSpPr>
              <p:nvPr/>
            </p:nvGrpSpPr>
            <p:grpSpPr bwMode="auto">
              <a:xfrm>
                <a:off x="1202" y="3385"/>
                <a:ext cx="227" cy="136"/>
                <a:chOff x="1202" y="2931"/>
                <a:chExt cx="227" cy="136"/>
              </a:xfrm>
            </p:grpSpPr>
            <p:sp>
              <p:nvSpPr>
                <p:cNvPr id="99397" name="Line 182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398" name="Line 183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9390" name="Group 184"/>
              <p:cNvGrpSpPr>
                <a:grpSpLocks/>
              </p:cNvGrpSpPr>
              <p:nvPr/>
            </p:nvGrpSpPr>
            <p:grpSpPr bwMode="auto">
              <a:xfrm>
                <a:off x="1655" y="3339"/>
                <a:ext cx="227" cy="136"/>
                <a:chOff x="1202" y="2931"/>
                <a:chExt cx="227" cy="136"/>
              </a:xfrm>
            </p:grpSpPr>
            <p:sp>
              <p:nvSpPr>
                <p:cNvPr id="99395" name="Line 185"/>
                <p:cNvSpPr>
                  <a:spLocks noChangeShapeType="1"/>
                </p:cNvSpPr>
                <p:nvPr/>
              </p:nvSpPr>
              <p:spPr bwMode="auto">
                <a:xfrm>
                  <a:off x="1202" y="2931"/>
                  <a:ext cx="136" cy="136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396" name="Line 186"/>
                <p:cNvSpPr>
                  <a:spLocks noChangeShapeType="1"/>
                </p:cNvSpPr>
                <p:nvPr/>
              </p:nvSpPr>
              <p:spPr bwMode="auto">
                <a:xfrm flipH="1">
                  <a:off x="1247" y="3067"/>
                  <a:ext cx="182" cy="0"/>
                </a:xfrm>
                <a:prstGeom prst="line">
                  <a:avLst/>
                </a:prstGeom>
                <a:noFill/>
                <a:ln w="25400">
                  <a:solidFill>
                    <a:schemeClr val="accent2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9391" name="Text Box 187"/>
              <p:cNvSpPr txBox="1">
                <a:spLocks noChangeArrowheads="1"/>
              </p:cNvSpPr>
              <p:nvPr/>
            </p:nvSpPr>
            <p:spPr bwMode="auto">
              <a:xfrm>
                <a:off x="1202" y="3063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1.A</a:t>
                </a:r>
              </a:p>
            </p:txBody>
          </p:sp>
          <p:sp>
            <p:nvSpPr>
              <p:cNvPr id="99392" name="Text Box 188"/>
              <p:cNvSpPr txBox="1">
                <a:spLocks noChangeArrowheads="1"/>
              </p:cNvSpPr>
              <p:nvPr/>
            </p:nvSpPr>
            <p:spPr bwMode="auto">
              <a:xfrm>
                <a:off x="1746" y="2972"/>
                <a:ext cx="278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1.B</a:t>
                </a:r>
              </a:p>
            </p:txBody>
          </p:sp>
          <p:sp>
            <p:nvSpPr>
              <p:cNvPr id="99393" name="Text Box 189"/>
              <p:cNvSpPr txBox="1">
                <a:spLocks noChangeArrowheads="1"/>
              </p:cNvSpPr>
              <p:nvPr/>
            </p:nvSpPr>
            <p:spPr bwMode="auto">
              <a:xfrm>
                <a:off x="1202" y="3517"/>
                <a:ext cx="27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1.C</a:t>
                </a:r>
              </a:p>
            </p:txBody>
          </p:sp>
          <p:sp>
            <p:nvSpPr>
              <p:cNvPr id="99394" name="Text Box 190"/>
              <p:cNvSpPr txBox="1">
                <a:spLocks noChangeArrowheads="1"/>
              </p:cNvSpPr>
              <p:nvPr/>
            </p:nvSpPr>
            <p:spPr bwMode="auto">
              <a:xfrm>
                <a:off x="1655" y="3471"/>
                <a:ext cx="286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GB" sz="1200" b="0">
                    <a:latin typeface="Verdana" pitchFamily="34" charset="0"/>
                  </a:rPr>
                  <a:t>1.D</a:t>
                </a:r>
              </a:p>
            </p:txBody>
          </p:sp>
        </p:grpSp>
        <p:sp>
          <p:nvSpPr>
            <p:cNvPr id="99356" name="Freeform 191"/>
            <p:cNvSpPr>
              <a:spLocks/>
            </p:cNvSpPr>
            <p:nvPr/>
          </p:nvSpPr>
          <p:spPr bwMode="auto">
            <a:xfrm>
              <a:off x="1672" y="1723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57" name="Freeform 192"/>
            <p:cNvSpPr>
              <a:spLocks/>
            </p:cNvSpPr>
            <p:nvPr/>
          </p:nvSpPr>
          <p:spPr bwMode="auto">
            <a:xfrm>
              <a:off x="1625" y="2150"/>
              <a:ext cx="1326" cy="427"/>
            </a:xfrm>
            <a:custGeom>
              <a:avLst/>
              <a:gdLst>
                <a:gd name="T0" fmla="*/ 1490 w 1179"/>
                <a:gd name="T1" fmla="*/ 479 h 380"/>
                <a:gd name="T2" fmla="*/ 745 w 1179"/>
                <a:gd name="T3" fmla="*/ 238 h 380"/>
                <a:gd name="T4" fmla="*/ 745 w 1179"/>
                <a:gd name="T5" fmla="*/ 298 h 380"/>
                <a:gd name="T6" fmla="*/ 0 w 1179"/>
                <a:gd name="T7" fmla="*/ 0 h 3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79"/>
                <a:gd name="T13" fmla="*/ 0 h 380"/>
                <a:gd name="T14" fmla="*/ 1179 w 1179"/>
                <a:gd name="T15" fmla="*/ 380 h 3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79" h="380">
                  <a:moveTo>
                    <a:pt x="1178" y="379"/>
                  </a:moveTo>
                  <a:lnTo>
                    <a:pt x="589" y="189"/>
                  </a:lnTo>
                  <a:lnTo>
                    <a:pt x="589" y="236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58" name="Freeform 193"/>
            <p:cNvSpPr>
              <a:spLocks/>
            </p:cNvSpPr>
            <p:nvPr/>
          </p:nvSpPr>
          <p:spPr bwMode="auto">
            <a:xfrm>
              <a:off x="3186" y="1723"/>
              <a:ext cx="1233" cy="428"/>
            </a:xfrm>
            <a:custGeom>
              <a:avLst/>
              <a:gdLst>
                <a:gd name="T0" fmla="*/ 0 w 1096"/>
                <a:gd name="T1" fmla="*/ 0 h 381"/>
                <a:gd name="T2" fmla="*/ 692 w 1096"/>
                <a:gd name="T3" fmla="*/ 299 h 381"/>
                <a:gd name="T4" fmla="*/ 692 w 1096"/>
                <a:gd name="T5" fmla="*/ 239 h 381"/>
                <a:gd name="T6" fmla="*/ 1386 w 1096"/>
                <a:gd name="T7" fmla="*/ 48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6"/>
                <a:gd name="T13" fmla="*/ 0 h 381"/>
                <a:gd name="T14" fmla="*/ 1096 w 1096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6" h="381">
                  <a:moveTo>
                    <a:pt x="0" y="0"/>
                  </a:moveTo>
                  <a:lnTo>
                    <a:pt x="547" y="237"/>
                  </a:lnTo>
                  <a:lnTo>
                    <a:pt x="547" y="190"/>
                  </a:lnTo>
                  <a:lnTo>
                    <a:pt x="1095" y="38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59" name="Freeform 194"/>
            <p:cNvSpPr>
              <a:spLocks/>
            </p:cNvSpPr>
            <p:nvPr/>
          </p:nvSpPr>
          <p:spPr bwMode="auto">
            <a:xfrm>
              <a:off x="3107" y="2160"/>
              <a:ext cx="1232" cy="428"/>
            </a:xfrm>
            <a:custGeom>
              <a:avLst/>
              <a:gdLst>
                <a:gd name="T0" fmla="*/ 0 w 1095"/>
                <a:gd name="T1" fmla="*/ 480 h 381"/>
                <a:gd name="T2" fmla="*/ 692 w 1095"/>
                <a:gd name="T3" fmla="*/ 180 h 381"/>
                <a:gd name="T4" fmla="*/ 692 w 1095"/>
                <a:gd name="T5" fmla="*/ 239 h 381"/>
                <a:gd name="T6" fmla="*/ 1385 w 1095"/>
                <a:gd name="T7" fmla="*/ 0 h 3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95"/>
                <a:gd name="T13" fmla="*/ 0 h 381"/>
                <a:gd name="T14" fmla="*/ 1095 w 1095"/>
                <a:gd name="T15" fmla="*/ 381 h 3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95" h="381">
                  <a:moveTo>
                    <a:pt x="0" y="380"/>
                  </a:moveTo>
                  <a:lnTo>
                    <a:pt x="547" y="142"/>
                  </a:lnTo>
                  <a:lnTo>
                    <a:pt x="547" y="190"/>
                  </a:lnTo>
                  <a:lnTo>
                    <a:pt x="1094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99360" name="Picture 19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1661"/>
              <a:ext cx="49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9361" name="Picture 19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41" y="2069"/>
              <a:ext cx="499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9362" name="Picture 19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38" y="2069"/>
              <a:ext cx="497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99363" name="Picture 19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35" y="2478"/>
              <a:ext cx="498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99364" name="Line 199"/>
            <p:cNvSpPr>
              <a:spLocks noChangeShapeType="1"/>
            </p:cNvSpPr>
            <p:nvPr/>
          </p:nvSpPr>
          <p:spPr bwMode="auto">
            <a:xfrm flipV="1">
              <a:off x="1247" y="1979"/>
              <a:ext cx="590" cy="27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65" name="Text Box 200"/>
            <p:cNvSpPr txBox="1">
              <a:spLocks noChangeArrowheads="1"/>
            </p:cNvSpPr>
            <p:nvPr/>
          </p:nvSpPr>
          <p:spPr bwMode="auto">
            <a:xfrm>
              <a:off x="1066" y="1565"/>
              <a:ext cx="392" cy="594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endParaRPr lang="en-GB" sz="1400" b="0">
                <a:latin typeface="Verdana" pitchFamily="34" charset="0"/>
              </a:endParaRPr>
            </a:p>
            <a:p>
              <a:endParaRPr lang="en-GB" sz="1400" b="0">
                <a:latin typeface="Verdana" pitchFamily="34" charset="0"/>
              </a:endParaRPr>
            </a:p>
            <a:p>
              <a:r>
                <a:rPr lang="en-GB" sz="1400" b="0">
                  <a:latin typeface="Verdana" pitchFamily="34" charset="0"/>
                </a:rPr>
                <a:t>       </a:t>
              </a:r>
            </a:p>
            <a:p>
              <a:r>
                <a:rPr lang="en-GB" sz="1400" b="0">
                  <a:latin typeface="Verdana" pitchFamily="34" charset="0"/>
                </a:rPr>
                <a:t>       </a:t>
              </a:r>
            </a:p>
          </p:txBody>
        </p:sp>
        <p:sp>
          <p:nvSpPr>
            <p:cNvPr id="99366" name="Text Box 201"/>
            <p:cNvSpPr txBox="1">
              <a:spLocks noChangeArrowheads="1"/>
            </p:cNvSpPr>
            <p:nvPr/>
          </p:nvSpPr>
          <p:spPr bwMode="auto">
            <a:xfrm>
              <a:off x="2789" y="2017"/>
              <a:ext cx="590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Zone 0</a:t>
              </a:r>
            </a:p>
          </p:txBody>
        </p:sp>
        <p:sp>
          <p:nvSpPr>
            <p:cNvPr id="99367" name="Line 202"/>
            <p:cNvSpPr>
              <a:spLocks noChangeShapeType="1"/>
            </p:cNvSpPr>
            <p:nvPr/>
          </p:nvSpPr>
          <p:spPr bwMode="auto">
            <a:xfrm flipV="1">
              <a:off x="3061" y="2432"/>
              <a:ext cx="46" cy="3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68" name="Line 203"/>
            <p:cNvSpPr>
              <a:spLocks noChangeShapeType="1"/>
            </p:cNvSpPr>
            <p:nvPr/>
          </p:nvSpPr>
          <p:spPr bwMode="auto">
            <a:xfrm flipH="1" flipV="1">
              <a:off x="4105" y="2069"/>
              <a:ext cx="544" cy="2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69" name="Text Box 204"/>
            <p:cNvSpPr txBox="1">
              <a:spLocks noChangeArrowheads="1"/>
            </p:cNvSpPr>
            <p:nvPr/>
          </p:nvSpPr>
          <p:spPr bwMode="auto">
            <a:xfrm>
              <a:off x="3198" y="2246"/>
              <a:ext cx="266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 1 </a:t>
              </a:r>
            </a:p>
            <a:p>
              <a:r>
                <a:rPr lang="en-GB" sz="1400" b="0">
                  <a:latin typeface="Verdana" pitchFamily="34" charset="0"/>
                </a:rPr>
                <a:t> 3</a:t>
              </a:r>
            </a:p>
          </p:txBody>
        </p:sp>
        <p:sp>
          <p:nvSpPr>
            <p:cNvPr id="99370" name="Text Box 205"/>
            <p:cNvSpPr txBox="1">
              <a:spLocks noChangeArrowheads="1"/>
            </p:cNvSpPr>
            <p:nvPr/>
          </p:nvSpPr>
          <p:spPr bwMode="auto">
            <a:xfrm>
              <a:off x="4649" y="1792"/>
              <a:ext cx="227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sz="1400" b="0">
                  <a:latin typeface="Verdana" pitchFamily="34" charset="0"/>
                </a:rPr>
                <a:t>1 </a:t>
              </a:r>
            </a:p>
            <a:p>
              <a:r>
                <a:rPr lang="en-GB" sz="1400" b="0">
                  <a:latin typeface="Verdana" pitchFamily="34" charset="0"/>
                </a:rPr>
                <a:t>2 </a:t>
              </a:r>
            </a:p>
          </p:txBody>
        </p:sp>
        <p:pic>
          <p:nvPicPr>
            <p:cNvPr id="99371" name="Picture 20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33" y="1570"/>
              <a:ext cx="499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99372" name="Line 207"/>
            <p:cNvSpPr>
              <a:spLocks noChangeShapeType="1"/>
            </p:cNvSpPr>
            <p:nvPr/>
          </p:nvSpPr>
          <p:spPr bwMode="auto">
            <a:xfrm flipV="1">
              <a:off x="3334" y="1661"/>
              <a:ext cx="544" cy="91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73" name="Text Box 208"/>
            <p:cNvSpPr txBox="1">
              <a:spLocks noChangeArrowheads="1"/>
            </p:cNvSpPr>
            <p:nvPr/>
          </p:nvSpPr>
          <p:spPr bwMode="auto">
            <a:xfrm>
              <a:off x="3956" y="1349"/>
              <a:ext cx="512" cy="231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GB" b="0">
                  <a:latin typeface="Verdana" pitchFamily="34" charset="0"/>
                </a:rPr>
                <a:t>ASBR</a:t>
              </a:r>
            </a:p>
          </p:txBody>
        </p:sp>
        <p:sp>
          <p:nvSpPr>
            <p:cNvPr id="99374" name="Line 209"/>
            <p:cNvSpPr>
              <a:spLocks noChangeShapeType="1"/>
            </p:cNvSpPr>
            <p:nvPr/>
          </p:nvSpPr>
          <p:spPr bwMode="auto">
            <a:xfrm flipH="1">
              <a:off x="4422" y="1661"/>
              <a:ext cx="36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75" name="Text Box 210"/>
            <p:cNvSpPr txBox="1">
              <a:spLocks noChangeArrowheads="1"/>
            </p:cNvSpPr>
            <p:nvPr/>
          </p:nvSpPr>
          <p:spPr bwMode="auto">
            <a:xfrm>
              <a:off x="4649" y="1480"/>
              <a:ext cx="693" cy="326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0">
                  <a:latin typeface="Verdana" pitchFamily="34" charset="0"/>
                </a:rPr>
                <a:t>Réseaux externes</a:t>
              </a:r>
            </a:p>
          </p:txBody>
        </p:sp>
      </p:grpSp>
      <p:sp>
        <p:nvSpPr>
          <p:cNvPr id="99334" name="Text Box 211"/>
          <p:cNvSpPr txBox="1">
            <a:spLocks noChangeArrowheads="1"/>
          </p:cNvSpPr>
          <p:nvPr/>
        </p:nvSpPr>
        <p:spPr bwMode="auto">
          <a:xfrm>
            <a:off x="7092950" y="2341563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9335" name="Text Box 212"/>
          <p:cNvSpPr txBox="1">
            <a:spLocks noChangeArrowheads="1"/>
          </p:cNvSpPr>
          <p:nvPr/>
        </p:nvSpPr>
        <p:spPr bwMode="auto">
          <a:xfrm>
            <a:off x="1042988" y="4695825"/>
            <a:ext cx="484187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9336" name="Text Box 213"/>
          <p:cNvSpPr txBox="1">
            <a:spLocks noChangeArrowheads="1"/>
          </p:cNvSpPr>
          <p:nvPr/>
        </p:nvSpPr>
        <p:spPr bwMode="auto">
          <a:xfrm>
            <a:off x="1835150" y="2989263"/>
            <a:ext cx="8270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Par défaut</a:t>
            </a:r>
          </a:p>
        </p:txBody>
      </p:sp>
      <p:sp>
        <p:nvSpPr>
          <p:cNvPr id="99337" name="Text Box 214"/>
          <p:cNvSpPr txBox="1">
            <a:spLocks noChangeArrowheads="1"/>
          </p:cNvSpPr>
          <p:nvPr/>
        </p:nvSpPr>
        <p:spPr bwMode="auto">
          <a:xfrm>
            <a:off x="3563938" y="5437188"/>
            <a:ext cx="484187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9338" name="Text Box 215"/>
          <p:cNvSpPr txBox="1">
            <a:spLocks noChangeArrowheads="1"/>
          </p:cNvSpPr>
          <p:nvPr/>
        </p:nvSpPr>
        <p:spPr bwMode="auto">
          <a:xfrm>
            <a:off x="5940425" y="4789488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X.1</a:t>
            </a:r>
          </a:p>
        </p:txBody>
      </p:sp>
      <p:sp>
        <p:nvSpPr>
          <p:cNvPr id="99339" name="Text Box 216"/>
          <p:cNvSpPr txBox="1">
            <a:spLocks noChangeArrowheads="1"/>
          </p:cNvSpPr>
          <p:nvPr/>
        </p:nvSpPr>
        <p:spPr bwMode="auto">
          <a:xfrm>
            <a:off x="4572000" y="3429000"/>
            <a:ext cx="838200" cy="517525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Par défaut X.2</a:t>
            </a:r>
          </a:p>
        </p:txBody>
      </p:sp>
      <p:sp>
        <p:nvSpPr>
          <p:cNvPr id="99340" name="Text Box 217"/>
          <p:cNvSpPr txBox="1">
            <a:spLocks noChangeArrowheads="1"/>
          </p:cNvSpPr>
          <p:nvPr/>
        </p:nvSpPr>
        <p:spPr bwMode="auto">
          <a:xfrm>
            <a:off x="7524750" y="2997200"/>
            <a:ext cx="863600" cy="517525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Par défaut X.2</a:t>
            </a:r>
          </a:p>
        </p:txBody>
      </p:sp>
      <p:grpSp>
        <p:nvGrpSpPr>
          <p:cNvPr id="99341" name="Group 218"/>
          <p:cNvGrpSpPr>
            <a:grpSpLocks/>
          </p:cNvGrpSpPr>
          <p:nvPr/>
        </p:nvGrpSpPr>
        <p:grpSpPr bwMode="auto">
          <a:xfrm>
            <a:off x="1187450" y="4797425"/>
            <a:ext cx="215900" cy="215900"/>
            <a:chOff x="295" y="3748"/>
            <a:chExt cx="136" cy="136"/>
          </a:xfrm>
        </p:grpSpPr>
        <p:sp>
          <p:nvSpPr>
            <p:cNvPr id="99349" name="Line 219"/>
            <p:cNvSpPr>
              <a:spLocks noChangeShapeType="1"/>
            </p:cNvSpPr>
            <p:nvPr/>
          </p:nvSpPr>
          <p:spPr bwMode="auto">
            <a:xfrm>
              <a:off x="295" y="3748"/>
              <a:ext cx="136" cy="136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50" name="Line 220"/>
            <p:cNvSpPr>
              <a:spLocks noChangeShapeType="1"/>
            </p:cNvSpPr>
            <p:nvPr/>
          </p:nvSpPr>
          <p:spPr bwMode="auto">
            <a:xfrm flipV="1">
              <a:off x="295" y="3748"/>
              <a:ext cx="136" cy="136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9342" name="Text Box 227"/>
          <p:cNvSpPr txBox="1">
            <a:spLocks noChangeArrowheads="1"/>
          </p:cNvSpPr>
          <p:nvPr/>
        </p:nvSpPr>
        <p:spPr bwMode="auto">
          <a:xfrm>
            <a:off x="179388" y="2924175"/>
            <a:ext cx="1747837" cy="64135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GB" b="0">
                <a:latin typeface="Verdana" pitchFamily="34" charset="0"/>
              </a:rPr>
              <a:t>Zone Not-So-Stubby</a:t>
            </a:r>
          </a:p>
        </p:txBody>
      </p:sp>
      <p:sp>
        <p:nvSpPr>
          <p:cNvPr id="99343" name="Line 228"/>
          <p:cNvSpPr>
            <a:spLocks noChangeShapeType="1"/>
          </p:cNvSpPr>
          <p:nvPr/>
        </p:nvSpPr>
        <p:spPr bwMode="auto">
          <a:xfrm>
            <a:off x="1187450" y="3500438"/>
            <a:ext cx="360363" cy="433387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9344" name="Text Box 229"/>
          <p:cNvSpPr txBox="1">
            <a:spLocks noChangeArrowheads="1"/>
          </p:cNvSpPr>
          <p:nvPr/>
        </p:nvSpPr>
        <p:spPr bwMode="auto">
          <a:xfrm>
            <a:off x="376238" y="5732463"/>
            <a:ext cx="1100137" cy="517525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GB" sz="1400" b="0">
                <a:latin typeface="Verdana" pitchFamily="34" charset="0"/>
              </a:rPr>
              <a:t>Réseaux externes</a:t>
            </a:r>
          </a:p>
        </p:txBody>
      </p:sp>
      <p:sp>
        <p:nvSpPr>
          <p:cNvPr id="99345" name="Text Box 230"/>
          <p:cNvSpPr txBox="1">
            <a:spLocks noChangeArrowheads="1"/>
          </p:cNvSpPr>
          <p:nvPr/>
        </p:nvSpPr>
        <p:spPr bwMode="auto">
          <a:xfrm>
            <a:off x="539750" y="5365750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X.2</a:t>
            </a:r>
          </a:p>
        </p:txBody>
      </p:sp>
      <p:sp>
        <p:nvSpPr>
          <p:cNvPr id="99346" name="Line 231"/>
          <p:cNvSpPr>
            <a:spLocks noChangeShapeType="1"/>
          </p:cNvSpPr>
          <p:nvPr/>
        </p:nvSpPr>
        <p:spPr bwMode="auto">
          <a:xfrm flipV="1">
            <a:off x="971550" y="5516563"/>
            <a:ext cx="431800" cy="2174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9347" name="Text Box 232"/>
          <p:cNvSpPr txBox="1">
            <a:spLocks noChangeArrowheads="1"/>
          </p:cNvSpPr>
          <p:nvPr/>
        </p:nvSpPr>
        <p:spPr bwMode="auto">
          <a:xfrm>
            <a:off x="3779838" y="4573588"/>
            <a:ext cx="484187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X.2</a:t>
            </a:r>
          </a:p>
        </p:txBody>
      </p:sp>
      <p:sp>
        <p:nvSpPr>
          <p:cNvPr id="99348" name="Text Box 233"/>
          <p:cNvSpPr txBox="1">
            <a:spLocks noChangeArrowheads="1"/>
          </p:cNvSpPr>
          <p:nvPr/>
        </p:nvSpPr>
        <p:spPr bwMode="auto">
          <a:xfrm>
            <a:off x="7451725" y="3781425"/>
            <a:ext cx="484188" cy="304800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1400" b="0">
                <a:solidFill>
                  <a:srgbClr val="0000FF"/>
                </a:solidFill>
                <a:latin typeface="Verdana" pitchFamily="34" charset="0"/>
              </a:rPr>
              <a:t>X.2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Utilisation ISP des zones </a:t>
            </a:r>
          </a:p>
        </p:txBody>
      </p:sp>
      <p:sp>
        <p:nvSpPr>
          <p:cNvPr id="10137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err="1" smtClean="0"/>
              <a:t>Réseaux</a:t>
            </a:r>
            <a:r>
              <a:rPr lang="en-GB" sz="2400" dirty="0" smtClean="0"/>
              <a:t> ISP </a:t>
            </a:r>
            <a:r>
              <a:rPr lang="en-GB" sz="2400" dirty="0" err="1" smtClean="0"/>
              <a:t>utilisent</a:t>
            </a:r>
            <a:r>
              <a:rPr lang="en-GB" sz="2400" dirty="0" smtClean="0"/>
              <a:t>:</a:t>
            </a:r>
          </a:p>
          <a:p>
            <a:pPr lvl="1"/>
            <a:r>
              <a:rPr lang="en-GB" sz="2000" dirty="0" smtClean="0"/>
              <a:t>Zone Backbone</a:t>
            </a:r>
          </a:p>
          <a:p>
            <a:pPr lvl="1"/>
            <a:r>
              <a:rPr lang="en-GB" sz="2000" dirty="0" smtClean="0"/>
              <a:t>Zone </a:t>
            </a:r>
            <a:r>
              <a:rPr lang="en-GB" sz="2000" dirty="0" err="1" smtClean="0"/>
              <a:t>réguliere</a:t>
            </a:r>
            <a:endParaRPr lang="en-GB" sz="2000" dirty="0" smtClean="0"/>
          </a:p>
          <a:p>
            <a:r>
              <a:rPr lang="en-GB" sz="2400" dirty="0" smtClean="0"/>
              <a:t>Zone Backbone</a:t>
            </a:r>
          </a:p>
          <a:p>
            <a:pPr lvl="1"/>
            <a:r>
              <a:rPr lang="en-GB" sz="2000" dirty="0" smtClean="0"/>
              <a:t>Pas de </a:t>
            </a:r>
            <a:r>
              <a:rPr lang="en-GB" sz="2000" dirty="0" err="1" smtClean="0"/>
              <a:t>partitionnement</a:t>
            </a:r>
            <a:endParaRPr lang="en-GB" sz="2000" dirty="0" smtClean="0"/>
          </a:p>
          <a:p>
            <a:r>
              <a:rPr lang="en-GB" sz="2400" dirty="0" smtClean="0"/>
              <a:t>Zone </a:t>
            </a:r>
            <a:r>
              <a:rPr lang="en-GB" sz="2400" dirty="0" err="1" smtClean="0"/>
              <a:t>réguliere</a:t>
            </a:r>
            <a:endParaRPr lang="en-GB" sz="2400" dirty="0" smtClean="0"/>
          </a:p>
          <a:p>
            <a:pPr lvl="1"/>
            <a:r>
              <a:rPr lang="en-GB" sz="2000" dirty="0" smtClean="0"/>
              <a:t>Résumés des </a:t>
            </a:r>
            <a:r>
              <a:rPr lang="en-GB" sz="2000" dirty="0" err="1" smtClean="0"/>
              <a:t>adresses</a:t>
            </a:r>
            <a:r>
              <a:rPr lang="en-GB" sz="2000" dirty="0" smtClean="0"/>
              <a:t> de lien point </a:t>
            </a:r>
            <a:r>
              <a:rPr lang="en-GB" sz="2000" dirty="0" err="1" smtClean="0"/>
              <a:t>à</a:t>
            </a:r>
            <a:r>
              <a:rPr lang="en-GB" sz="2000" dirty="0" smtClean="0"/>
              <a:t> points </a:t>
            </a:r>
            <a:r>
              <a:rPr lang="en-GB" sz="2000" dirty="0" err="1" smtClean="0"/>
              <a:t>utilisés</a:t>
            </a:r>
            <a:r>
              <a:rPr lang="en-GB" sz="2000" dirty="0" smtClean="0"/>
              <a:t> </a:t>
            </a:r>
            <a:r>
              <a:rPr lang="en-GB" sz="2000" dirty="0" err="1" smtClean="0"/>
              <a:t>dans</a:t>
            </a:r>
            <a:r>
              <a:rPr lang="en-GB" sz="2000" dirty="0" smtClean="0"/>
              <a:t> les zones</a:t>
            </a:r>
          </a:p>
          <a:p>
            <a:pPr lvl="1"/>
            <a:r>
              <a:rPr lang="en-GB" sz="2000" dirty="0" err="1" smtClean="0"/>
              <a:t>Adresses</a:t>
            </a:r>
            <a:r>
              <a:rPr lang="en-GB" sz="2000" dirty="0" smtClean="0"/>
              <a:t> </a:t>
            </a:r>
            <a:r>
              <a:rPr lang="en-GB" sz="2000" dirty="0" err="1" smtClean="0"/>
              <a:t>Loopback</a:t>
            </a:r>
            <a:r>
              <a:rPr lang="en-GB" sz="2000" dirty="0" smtClean="0"/>
              <a:t>  </a:t>
            </a:r>
            <a:r>
              <a:rPr lang="en-GB" sz="2000" dirty="0" err="1" smtClean="0"/>
              <a:t>autorisées</a:t>
            </a:r>
            <a:r>
              <a:rPr lang="en-GB" sz="2000" dirty="0" smtClean="0"/>
              <a:t> en </a:t>
            </a:r>
            <a:r>
              <a:rPr lang="en-GB" sz="2000" dirty="0" err="1" smtClean="0"/>
              <a:t>dehors</a:t>
            </a:r>
            <a:r>
              <a:rPr lang="en-GB" sz="2000" dirty="0" smtClean="0"/>
              <a:t> des zones </a:t>
            </a:r>
            <a:r>
              <a:rPr lang="en-GB" sz="2000" dirty="0" err="1" smtClean="0"/>
              <a:t>régulières</a:t>
            </a:r>
            <a:r>
              <a:rPr lang="en-GB" sz="2000" dirty="0" smtClean="0"/>
              <a:t> sans </a:t>
            </a:r>
            <a:r>
              <a:rPr lang="en-GB" sz="2000" dirty="0" smtClean="0"/>
              <a:t>Résumé (</a:t>
            </a:r>
            <a:r>
              <a:rPr lang="en-GB" sz="2000" dirty="0" err="1" smtClean="0"/>
              <a:t>autrement</a:t>
            </a:r>
            <a:r>
              <a:rPr lang="en-GB" sz="2000" dirty="0" smtClean="0"/>
              <a:t> </a:t>
            </a:r>
            <a:r>
              <a:rPr lang="en-GB" sz="2000" dirty="0" err="1" smtClean="0"/>
              <a:t>iBGP</a:t>
            </a:r>
            <a:r>
              <a:rPr lang="en-GB" sz="2000" dirty="0" smtClean="0"/>
              <a:t> </a:t>
            </a:r>
            <a:r>
              <a:rPr lang="en-GB" sz="2000" dirty="0" err="1" smtClean="0"/>
              <a:t>ne</a:t>
            </a:r>
            <a:r>
              <a:rPr lang="en-GB" sz="2000" dirty="0" smtClean="0"/>
              <a:t> </a:t>
            </a:r>
            <a:r>
              <a:rPr lang="en-GB" sz="2000" dirty="0" err="1" smtClean="0"/>
              <a:t>fonctionnera</a:t>
            </a:r>
            <a:r>
              <a:rPr lang="en-GB" sz="2000" dirty="0" smtClean="0"/>
              <a:t> pas)</a:t>
            </a:r>
          </a:p>
          <a:p>
            <a:pPr lvl="1"/>
            <a:endParaRPr lang="en-GB" sz="200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AC1BF-BF95-4522-B5EA-E14FA75F4A3B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Addressage pour les zones </a:t>
            </a:r>
          </a:p>
        </p:txBody>
      </p:sp>
      <p:sp>
        <p:nvSpPr>
          <p:cNvPr id="103427" name="Rectangle 25"/>
          <p:cNvSpPr>
            <a:spLocks noGrp="1" noChangeArrowheads="1"/>
          </p:cNvSpPr>
          <p:nvPr>
            <p:ph idx="1"/>
          </p:nvPr>
        </p:nvSpPr>
        <p:spPr>
          <a:xfrm>
            <a:off x="655638" y="5562600"/>
            <a:ext cx="7940675" cy="914400"/>
          </a:xfrm>
        </p:spPr>
        <p:txBody>
          <a:bodyPr/>
          <a:lstStyle/>
          <a:p>
            <a:r>
              <a:rPr lang="en-GB" sz="2400" dirty="0" err="1" smtClean="0"/>
              <a:t>Attribuer</a:t>
            </a:r>
            <a:r>
              <a:rPr lang="en-GB" sz="2400" dirty="0" smtClean="0"/>
              <a:t> des games subnets </a:t>
            </a:r>
            <a:r>
              <a:rPr lang="en-GB" sz="2400" dirty="0" err="1" smtClean="0"/>
              <a:t>contiguës</a:t>
            </a:r>
            <a:r>
              <a:rPr lang="en-GB" sz="2400" dirty="0" smtClean="0"/>
              <a:t> par zone pour </a:t>
            </a:r>
            <a:r>
              <a:rPr lang="en-GB" sz="2400" dirty="0" err="1" smtClean="0"/>
              <a:t>faciliter</a:t>
            </a:r>
            <a:r>
              <a:rPr lang="en-GB" sz="2400" dirty="0" smtClean="0"/>
              <a:t> </a:t>
            </a:r>
            <a:r>
              <a:rPr lang="en-GB" sz="2400" dirty="0" smtClean="0"/>
              <a:t>le Résumé</a:t>
            </a:r>
            <a:endParaRPr lang="en-GB" sz="2400" dirty="0" smtClean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C4F87-FAC9-4839-9622-DECCB96112D8}" type="slidenum">
              <a:rPr lang="en-US"/>
              <a:pPr/>
              <a:t>42</a:t>
            </a:fld>
            <a:endParaRPr lang="en-US"/>
          </a:p>
        </p:txBody>
      </p:sp>
      <p:sp>
        <p:nvSpPr>
          <p:cNvPr id="103429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3430" name="Picture 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100" y="3609975"/>
            <a:ext cx="2801938" cy="177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31" name="Picture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98788" y="3609975"/>
            <a:ext cx="2800350" cy="177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32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03888" y="3609975"/>
            <a:ext cx="2800350" cy="177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33" name="Picture 7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77888" y="1912938"/>
            <a:ext cx="6989762" cy="171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34" name="Rectangle 8"/>
          <p:cNvSpPr>
            <a:spLocks noChangeArrowheads="1"/>
          </p:cNvSpPr>
          <p:nvPr/>
        </p:nvSpPr>
        <p:spPr bwMode="auto">
          <a:xfrm>
            <a:off x="533400" y="3962400"/>
            <a:ext cx="230505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sz="1400" b="0">
                <a:latin typeface="Verdana" pitchFamily="34" charset="0"/>
              </a:rPr>
              <a:t>    Zone 1</a:t>
            </a:r>
          </a:p>
          <a:p>
            <a:pPr defTabSz="790575"/>
            <a:r>
              <a:rPr lang="en-GB" sz="1400" b="0">
                <a:latin typeface="Verdana" pitchFamily="34" charset="0"/>
              </a:rPr>
              <a:t>réseau  192.168.1.64</a:t>
            </a:r>
          </a:p>
          <a:p>
            <a:pPr defTabSz="790575"/>
            <a:r>
              <a:rPr lang="en-GB" sz="1400" b="0">
                <a:latin typeface="Verdana" pitchFamily="34" charset="0"/>
              </a:rPr>
              <a:t>range 255.255.255.192</a:t>
            </a:r>
          </a:p>
        </p:txBody>
      </p:sp>
      <p:sp>
        <p:nvSpPr>
          <p:cNvPr id="103435" name="Rectangle 9"/>
          <p:cNvSpPr>
            <a:spLocks noChangeArrowheads="1"/>
          </p:cNvSpPr>
          <p:nvPr/>
        </p:nvSpPr>
        <p:spPr bwMode="auto">
          <a:xfrm>
            <a:off x="3276600" y="3962400"/>
            <a:ext cx="230505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sz="1400" b="0">
                <a:latin typeface="Verdana" pitchFamily="34" charset="0"/>
              </a:rPr>
              <a:t>    Zone 2</a:t>
            </a:r>
          </a:p>
          <a:p>
            <a:pPr defTabSz="790575"/>
            <a:r>
              <a:rPr lang="en-GB" sz="1400" b="0">
                <a:latin typeface="Verdana" pitchFamily="34" charset="0"/>
              </a:rPr>
              <a:t>réseau 192.168.1.128</a:t>
            </a:r>
          </a:p>
          <a:p>
            <a:pPr defTabSz="790575"/>
            <a:r>
              <a:rPr lang="en-GB" sz="1400" b="0">
                <a:latin typeface="Verdana" pitchFamily="34" charset="0"/>
              </a:rPr>
              <a:t>range 255.255.255.192</a:t>
            </a:r>
          </a:p>
        </p:txBody>
      </p:sp>
      <p:sp>
        <p:nvSpPr>
          <p:cNvPr id="103436" name="Rectangle 10"/>
          <p:cNvSpPr>
            <a:spLocks noChangeArrowheads="1"/>
          </p:cNvSpPr>
          <p:nvPr/>
        </p:nvSpPr>
        <p:spPr bwMode="auto">
          <a:xfrm>
            <a:off x="6019800" y="3962400"/>
            <a:ext cx="230505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sz="1400" b="0">
                <a:latin typeface="Verdana" pitchFamily="34" charset="0"/>
              </a:rPr>
              <a:t>    Zone 3</a:t>
            </a:r>
          </a:p>
          <a:p>
            <a:pPr defTabSz="790575"/>
            <a:r>
              <a:rPr lang="en-GB" sz="1400" b="0">
                <a:latin typeface="Verdana" pitchFamily="34" charset="0"/>
              </a:rPr>
              <a:t>network 192.168.1.192</a:t>
            </a:r>
          </a:p>
          <a:p>
            <a:pPr defTabSz="790575"/>
            <a:r>
              <a:rPr lang="en-GB" sz="1400" b="0">
                <a:latin typeface="Verdana" pitchFamily="34" charset="0"/>
              </a:rPr>
              <a:t>range 255.255.255.192</a:t>
            </a:r>
          </a:p>
        </p:txBody>
      </p:sp>
      <p:sp>
        <p:nvSpPr>
          <p:cNvPr id="103437" name="Rectangle 11"/>
          <p:cNvSpPr>
            <a:spLocks noChangeArrowheads="1"/>
          </p:cNvSpPr>
          <p:nvPr/>
        </p:nvSpPr>
        <p:spPr bwMode="auto">
          <a:xfrm>
            <a:off x="3506788" y="2325688"/>
            <a:ext cx="26098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sz="1600" b="0">
                <a:latin typeface="Verdana" pitchFamily="34" charset="0"/>
              </a:rPr>
              <a:t>    Zone 0</a:t>
            </a:r>
          </a:p>
          <a:p>
            <a:pPr defTabSz="790575"/>
            <a:r>
              <a:rPr lang="en-GB" sz="1600" b="0">
                <a:latin typeface="Verdana" pitchFamily="34" charset="0"/>
              </a:rPr>
              <a:t>réseau 192.168.1.0</a:t>
            </a:r>
          </a:p>
          <a:p>
            <a:pPr defTabSz="790575"/>
            <a:r>
              <a:rPr lang="en-GB" sz="1600" b="0">
                <a:latin typeface="Verdana" pitchFamily="34" charset="0"/>
              </a:rPr>
              <a:t>range 255.255.255.192</a:t>
            </a:r>
          </a:p>
        </p:txBody>
      </p:sp>
      <p:pic>
        <p:nvPicPr>
          <p:cNvPr id="103438" name="Picture 18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28738" y="3284538"/>
            <a:ext cx="1008062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03439" name="Picture 20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65588" y="3357563"/>
            <a:ext cx="1008062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03440" name="Picture 22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57975" y="3284538"/>
            <a:ext cx="1008063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Sommaire</a:t>
            </a:r>
          </a:p>
        </p:txBody>
      </p:sp>
      <p:sp>
        <p:nvSpPr>
          <p:cNvPr id="105475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Principes</a:t>
            </a:r>
            <a:r>
              <a:rPr lang="en-GB" dirty="0" smtClean="0"/>
              <a:t> de la conception de </a:t>
            </a:r>
            <a:r>
              <a:rPr lang="en-GB" dirty="0" err="1" smtClean="0"/>
              <a:t>réseau</a:t>
            </a:r>
            <a:r>
              <a:rPr lang="en-GB" dirty="0" smtClean="0"/>
              <a:t> </a:t>
            </a:r>
            <a:r>
              <a:rPr lang="en-GB" dirty="0" err="1" smtClean="0"/>
              <a:t>évolutive</a:t>
            </a:r>
            <a:r>
              <a:rPr lang="en-GB" dirty="0" smtClean="0"/>
              <a:t> OSPF</a:t>
            </a:r>
          </a:p>
          <a:p>
            <a:pPr lvl="1"/>
            <a:r>
              <a:rPr lang="en-GB" dirty="0" err="1" smtClean="0"/>
              <a:t>Hiérarchie</a:t>
            </a:r>
            <a:r>
              <a:rPr lang="en-GB" dirty="0" smtClean="0"/>
              <a:t> de Zone </a:t>
            </a:r>
          </a:p>
          <a:p>
            <a:pPr lvl="1"/>
            <a:r>
              <a:rPr lang="en-GB" dirty="0" err="1" smtClean="0"/>
              <a:t>Sélection</a:t>
            </a:r>
            <a:r>
              <a:rPr lang="en-GB" dirty="0" smtClean="0"/>
              <a:t> de DR/BDR</a:t>
            </a:r>
          </a:p>
          <a:p>
            <a:pPr lvl="1"/>
            <a:r>
              <a:rPr lang="en-GB" dirty="0" err="1" smtClean="0"/>
              <a:t>Adressage</a:t>
            </a:r>
            <a:r>
              <a:rPr lang="en-GB" dirty="0" smtClean="0"/>
              <a:t> intra-zone </a:t>
            </a:r>
            <a:r>
              <a:rPr lang="en-GB" dirty="0" err="1" smtClean="0"/>
              <a:t>contiguë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Résumé Route</a:t>
            </a:r>
            <a:endParaRPr lang="en-GB" dirty="0" smtClean="0"/>
          </a:p>
          <a:p>
            <a:pPr lvl="1"/>
            <a:r>
              <a:rPr lang="en-GB" dirty="0" err="1" smtClean="0"/>
              <a:t>Préfixes</a:t>
            </a:r>
            <a:r>
              <a:rPr lang="en-GB" dirty="0" smtClean="0"/>
              <a:t> </a:t>
            </a:r>
            <a:r>
              <a:rPr lang="en-GB" dirty="0" err="1" smtClean="0"/>
              <a:t>d'infrastructure</a:t>
            </a:r>
            <a:r>
              <a:rPr lang="en-GB" dirty="0" smtClean="0"/>
              <a:t> </a:t>
            </a:r>
            <a:r>
              <a:rPr lang="en-GB" dirty="0" err="1" smtClean="0"/>
              <a:t>uniquement</a:t>
            </a:r>
            <a:r>
              <a:rPr lang="en-GB" dirty="0" smtClean="0"/>
              <a:t>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5C20C-1762-479D-ADF0-778F055817D1}" type="slidenum">
              <a:rPr lang="en-US"/>
              <a:pPr/>
              <a:t>43</a:t>
            </a:fld>
            <a:endParaRPr lang="en-US"/>
          </a:p>
        </p:txBody>
      </p:sp>
      <p:sp>
        <p:nvSpPr>
          <p:cNvPr id="105477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Reconnaissance et attribution</a:t>
            </a:r>
          </a:p>
        </p:txBody>
      </p:sp>
      <p:sp>
        <p:nvSpPr>
          <p:cNvPr id="107523" name="TextBox 7"/>
          <p:cNvSpPr txBox="1">
            <a:spLocks noChangeArrowheads="1"/>
          </p:cNvSpPr>
          <p:nvPr/>
        </p:nvSpPr>
        <p:spPr bwMode="auto">
          <a:xfrm>
            <a:off x="457200" y="1725613"/>
            <a:ext cx="82296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err="1"/>
              <a:t>Cette</a:t>
            </a:r>
            <a:r>
              <a:rPr lang="en-US" sz="2400" dirty="0"/>
              <a:t> </a:t>
            </a:r>
            <a:r>
              <a:rPr lang="en-US" sz="2400" dirty="0" err="1"/>
              <a:t>présentation</a:t>
            </a:r>
            <a:r>
              <a:rPr lang="en-US" sz="2400" dirty="0"/>
              <a:t> </a:t>
            </a:r>
            <a:r>
              <a:rPr lang="en-US" sz="2400" dirty="0" err="1"/>
              <a:t>contient</a:t>
            </a:r>
            <a:r>
              <a:rPr lang="en-US" sz="2400" dirty="0"/>
              <a:t> des </a:t>
            </a:r>
            <a:r>
              <a:rPr lang="en-US" sz="2400" dirty="0" err="1"/>
              <a:t>contenus</a:t>
            </a:r>
            <a:r>
              <a:rPr lang="en-US" sz="2400" dirty="0"/>
              <a:t> et des </a:t>
            </a:r>
            <a:r>
              <a:rPr lang="en-US" sz="2400" dirty="0" err="1"/>
              <a:t>informations</a:t>
            </a:r>
            <a:r>
              <a:rPr lang="en-US" sz="2400" dirty="0"/>
              <a:t> </a:t>
            </a:r>
            <a:r>
              <a:rPr lang="en-US" sz="2400" dirty="0" err="1"/>
              <a:t>initialement</a:t>
            </a:r>
            <a:r>
              <a:rPr lang="en-US" sz="2400" dirty="0"/>
              <a:t> </a:t>
            </a:r>
            <a:r>
              <a:rPr lang="en-US" sz="2400" dirty="0" err="1"/>
              <a:t>développés</a:t>
            </a:r>
            <a:r>
              <a:rPr lang="en-US" sz="2400" dirty="0"/>
              <a:t> et </a:t>
            </a:r>
            <a:r>
              <a:rPr lang="en-US" sz="2400" dirty="0" err="1"/>
              <a:t>gérés</a:t>
            </a:r>
            <a:r>
              <a:rPr lang="en-US" sz="2400" dirty="0"/>
              <a:t> par les </a:t>
            </a:r>
            <a:r>
              <a:rPr lang="en-US" sz="2400" dirty="0" err="1"/>
              <a:t>organisations</a:t>
            </a:r>
            <a:r>
              <a:rPr lang="en-US" sz="2400" dirty="0"/>
              <a:t> /  </a:t>
            </a:r>
            <a:r>
              <a:rPr lang="en-US" sz="2400" dirty="0" err="1"/>
              <a:t>personnes</a:t>
            </a:r>
            <a:r>
              <a:rPr lang="en-US" sz="2400" dirty="0"/>
              <a:t> </a:t>
            </a:r>
            <a:r>
              <a:rPr lang="en-US" sz="2400" dirty="0" err="1"/>
              <a:t>suivantes</a:t>
            </a:r>
            <a:r>
              <a:rPr lang="en-US" sz="2400" dirty="0"/>
              <a:t> et  </a:t>
            </a:r>
            <a:r>
              <a:rPr lang="en-US" sz="2400" dirty="0" err="1"/>
              <a:t>fournie</a:t>
            </a:r>
            <a:r>
              <a:rPr lang="en-US" sz="2400" dirty="0"/>
              <a:t> pour le </a:t>
            </a:r>
            <a:r>
              <a:rPr lang="en-US" sz="2400" dirty="0" err="1"/>
              <a:t>projet</a:t>
            </a:r>
            <a:r>
              <a:rPr lang="en-US" sz="2400" dirty="0"/>
              <a:t> AXIS de </a:t>
            </a:r>
            <a:r>
              <a:rPr lang="en-US" sz="2400" dirty="0" err="1"/>
              <a:t>l’Union</a:t>
            </a:r>
            <a:r>
              <a:rPr lang="en-US" sz="2400" dirty="0"/>
              <a:t> </a:t>
            </a:r>
            <a:r>
              <a:rPr lang="en-US" sz="2400" dirty="0" err="1"/>
              <a:t>africaine</a:t>
            </a:r>
            <a:r>
              <a:rPr lang="en-US" sz="2400" dirty="0"/>
              <a:t>   </a:t>
            </a:r>
            <a:r>
              <a:rPr lang="en-US" sz="2400"/>
              <a:t>
</a:t>
            </a:r>
            <a:endParaRPr lang="en-US" sz="2400" dirty="0"/>
          </a:p>
        </p:txBody>
      </p:sp>
      <p:sp>
        <p:nvSpPr>
          <p:cNvPr id="107524" name="TextBox 8"/>
          <p:cNvSpPr txBox="1">
            <a:spLocks noChangeArrowheads="1"/>
          </p:cNvSpPr>
          <p:nvPr/>
        </p:nvSpPr>
        <p:spPr bwMode="auto">
          <a:xfrm>
            <a:off x="2070100" y="4572000"/>
            <a:ext cx="4483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Philip Smith: - pfsinoz@gmail.com</a:t>
            </a:r>
          </a:p>
        </p:txBody>
      </p:sp>
      <p:sp>
        <p:nvSpPr>
          <p:cNvPr id="107525" name="TextBox 8"/>
          <p:cNvSpPr txBox="1">
            <a:spLocks noChangeArrowheads="1"/>
          </p:cNvSpPr>
          <p:nvPr/>
        </p:nvSpPr>
        <p:spPr bwMode="auto">
          <a:xfrm>
            <a:off x="2679700" y="3810000"/>
            <a:ext cx="3568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Cisco ISP/IXP Workshops</a:t>
            </a:r>
          </a:p>
        </p:txBody>
      </p:sp>
      <p:pic>
        <p:nvPicPr>
          <p:cNvPr id="107526" name="Picture 7" descr="APNIC-logo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5499100"/>
            <a:ext cx="2286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7527" name="TextBox 8"/>
          <p:cNvSpPr txBox="1">
            <a:spLocks noChangeArrowheads="1"/>
          </p:cNvSpPr>
          <p:nvPr/>
        </p:nvSpPr>
        <p:spPr bwMode="auto">
          <a:xfrm>
            <a:off x="4495800" y="5562600"/>
            <a:ext cx="2971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www.apnic.net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smtClean="0"/>
              <a:t>Introduction à l'OSPF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GB" b="1" dirty="0" smtClean="0">
                <a:ea typeface="+mn-ea"/>
              </a:rPr>
              <a:t>Fin</a:t>
            </a:r>
          </a:p>
        </p:txBody>
      </p:sp>
      <p:sp>
        <p:nvSpPr>
          <p:cNvPr id="5325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69D95BC2-ED60-4B2B-A1B8-36C173701FF3}" type="slidenum">
              <a:rPr lang="en-US"/>
              <a:pPr/>
              <a:t>45</a:t>
            </a:fld>
            <a:endParaRPr lang="en-US"/>
          </a:p>
        </p:txBody>
      </p:sp>
      <p:pic>
        <p:nvPicPr>
          <p:cNvPr id="108549" name="Picture 4" descr="InternetSociety-logo-Pantone-print_0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5141913"/>
            <a:ext cx="3417888" cy="171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0" name="Picture 5" descr="Axis_banner_2012_2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01613"/>
            <a:ext cx="9144000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Utilisation Low Bandwidth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55638" y="5105400"/>
            <a:ext cx="7940675" cy="114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dirty="0" err="1" smtClean="0"/>
              <a:t>Seules</a:t>
            </a:r>
            <a:r>
              <a:rPr lang="en-GB" sz="2400" dirty="0" smtClean="0"/>
              <a:t> les modifications </a:t>
            </a:r>
            <a:r>
              <a:rPr lang="en-GB" sz="2400" dirty="0" err="1" smtClean="0"/>
              <a:t>sont</a:t>
            </a:r>
            <a:r>
              <a:rPr lang="en-GB" sz="2400" dirty="0" smtClean="0"/>
              <a:t> </a:t>
            </a:r>
            <a:r>
              <a:rPr lang="en-GB" sz="2400" dirty="0" err="1" smtClean="0"/>
              <a:t>propagées</a:t>
            </a:r>
            <a:endParaRPr lang="en-GB" sz="2400" dirty="0" smtClean="0"/>
          </a:p>
          <a:p>
            <a:pPr>
              <a:lnSpc>
                <a:spcPct val="90000"/>
              </a:lnSpc>
            </a:pPr>
            <a:r>
              <a:rPr lang="en-GB" sz="2400" dirty="0" smtClean="0"/>
              <a:t>Utilise le multicast </a:t>
            </a:r>
            <a:r>
              <a:rPr lang="en-GB" sz="2400" dirty="0" err="1" smtClean="0"/>
              <a:t>sur</a:t>
            </a:r>
            <a:r>
              <a:rPr lang="en-GB" sz="2400" dirty="0" smtClean="0"/>
              <a:t> les </a:t>
            </a:r>
            <a:r>
              <a:rPr lang="en-GB" sz="2400" dirty="0" err="1" smtClean="0"/>
              <a:t>réseaux</a:t>
            </a:r>
            <a:r>
              <a:rPr lang="en-GB" sz="2400" dirty="0" smtClean="0"/>
              <a:t> de diffusion multi-</a:t>
            </a:r>
            <a:r>
              <a:rPr lang="en-GB" sz="2400" dirty="0" err="1" smtClean="0"/>
              <a:t>accès</a:t>
            </a:r>
            <a:endParaRPr lang="en-GB" sz="2400" dirty="0" smtClean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49ACE-B412-4EE2-AD05-F5FD6F04E6DC}" type="slidenum">
              <a:rPr lang="en-US"/>
              <a:pPr/>
              <a:t>5</a:t>
            </a:fld>
            <a:endParaRPr lang="en-US"/>
          </a:p>
        </p:txBody>
      </p:sp>
      <p:sp>
        <p:nvSpPr>
          <p:cNvPr id="27653" name="Freeform 4"/>
          <p:cNvSpPr>
            <a:spLocks/>
          </p:cNvSpPr>
          <p:nvPr/>
        </p:nvSpPr>
        <p:spPr bwMode="auto">
          <a:xfrm>
            <a:off x="4926013" y="3500438"/>
            <a:ext cx="2008187" cy="1098550"/>
          </a:xfrm>
          <a:custGeom>
            <a:avLst/>
            <a:gdLst>
              <a:gd name="T0" fmla="*/ 0 w 843"/>
              <a:gd name="T1" fmla="*/ 0 h 428"/>
              <a:gd name="T2" fmla="*/ 2147483647 w 843"/>
              <a:gd name="T3" fmla="*/ 1870984652 h 428"/>
              <a:gd name="T4" fmla="*/ 2147483647 w 843"/>
              <a:gd name="T5" fmla="*/ 935492326 h 428"/>
              <a:gd name="T6" fmla="*/ 2147483647 w 843"/>
              <a:gd name="T7" fmla="*/ 2147483647 h 428"/>
              <a:gd name="T8" fmla="*/ 0 60000 65536"/>
              <a:gd name="T9" fmla="*/ 0 60000 65536"/>
              <a:gd name="T10" fmla="*/ 0 60000 65536"/>
              <a:gd name="T11" fmla="*/ 0 60000 65536"/>
              <a:gd name="T12" fmla="*/ 0 w 843"/>
              <a:gd name="T13" fmla="*/ 0 h 428"/>
              <a:gd name="T14" fmla="*/ 843 w 843"/>
              <a:gd name="T15" fmla="*/ 428 h 4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43" h="428">
                <a:moveTo>
                  <a:pt x="0" y="0"/>
                </a:moveTo>
                <a:lnTo>
                  <a:pt x="421" y="284"/>
                </a:lnTo>
                <a:lnTo>
                  <a:pt x="421" y="142"/>
                </a:lnTo>
                <a:lnTo>
                  <a:pt x="842" y="427"/>
                </a:lnTo>
              </a:path>
            </a:pathLst>
          </a:custGeom>
          <a:noFill/>
          <a:ln w="25399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7654" name="Line 5"/>
          <p:cNvSpPr>
            <a:spLocks noChangeShapeType="1"/>
          </p:cNvSpPr>
          <p:nvPr/>
        </p:nvSpPr>
        <p:spPr bwMode="auto">
          <a:xfrm>
            <a:off x="2286000" y="3321050"/>
            <a:ext cx="1989138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Line 6"/>
          <p:cNvSpPr>
            <a:spLocks noChangeShapeType="1"/>
          </p:cNvSpPr>
          <p:nvPr/>
        </p:nvSpPr>
        <p:spPr bwMode="auto">
          <a:xfrm>
            <a:off x="2292350" y="1916113"/>
            <a:ext cx="0" cy="2808287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887" name="Rectangle 7"/>
          <p:cNvSpPr>
            <a:spLocks noChangeArrowheads="1"/>
          </p:cNvSpPr>
          <p:nvPr/>
        </p:nvSpPr>
        <p:spPr bwMode="auto">
          <a:xfrm>
            <a:off x="4300538" y="4076700"/>
            <a:ext cx="784225" cy="512763"/>
          </a:xfrm>
          <a:prstGeom prst="rect">
            <a:avLst/>
          </a:prstGeom>
          <a:solidFill>
            <a:schemeClr val="folHlink"/>
          </a:solidFill>
          <a:ln w="12699">
            <a:solidFill>
              <a:srgbClr val="000000"/>
            </a:solidFill>
            <a:miter lim="800000"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7657" name="Rectangle 8"/>
          <p:cNvSpPr>
            <a:spLocks noChangeArrowheads="1"/>
          </p:cNvSpPr>
          <p:nvPr/>
        </p:nvSpPr>
        <p:spPr bwMode="auto">
          <a:xfrm>
            <a:off x="4352925" y="4114800"/>
            <a:ext cx="620713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/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LSA</a:t>
            </a:r>
          </a:p>
        </p:txBody>
      </p:sp>
      <p:sp>
        <p:nvSpPr>
          <p:cNvPr id="27658" name="Line 9"/>
          <p:cNvSpPr>
            <a:spLocks noChangeShapeType="1"/>
          </p:cNvSpPr>
          <p:nvPr/>
        </p:nvSpPr>
        <p:spPr bwMode="auto">
          <a:xfrm flipV="1">
            <a:off x="5014913" y="2092325"/>
            <a:ext cx="600075" cy="731838"/>
          </a:xfrm>
          <a:prstGeom prst="line">
            <a:avLst/>
          </a:prstGeom>
          <a:noFill/>
          <a:ln w="25399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Line 10"/>
          <p:cNvSpPr>
            <a:spLocks noChangeShapeType="1"/>
          </p:cNvSpPr>
          <p:nvPr/>
        </p:nvSpPr>
        <p:spPr bwMode="auto">
          <a:xfrm>
            <a:off x="4826000" y="3865563"/>
            <a:ext cx="1001713" cy="774700"/>
          </a:xfrm>
          <a:prstGeom prst="line">
            <a:avLst/>
          </a:prstGeom>
          <a:noFill/>
          <a:ln w="25399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11"/>
          <p:cNvSpPr>
            <a:spLocks noChangeArrowheads="1"/>
          </p:cNvSpPr>
          <p:nvPr/>
        </p:nvSpPr>
        <p:spPr bwMode="auto">
          <a:xfrm>
            <a:off x="2514600" y="2819400"/>
            <a:ext cx="703263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sz="6000" b="0">
                <a:solidFill>
                  <a:srgbClr val="000000"/>
                </a:solidFill>
                <a:latin typeface="Verdana" pitchFamily="34" charset="0"/>
              </a:rPr>
              <a:t>X</a:t>
            </a:r>
          </a:p>
        </p:txBody>
      </p:sp>
      <p:sp>
        <p:nvSpPr>
          <p:cNvPr id="378892" name="Rectangle 12"/>
          <p:cNvSpPr>
            <a:spLocks noChangeArrowheads="1"/>
          </p:cNvSpPr>
          <p:nvPr/>
        </p:nvSpPr>
        <p:spPr bwMode="auto">
          <a:xfrm>
            <a:off x="4375150" y="1906588"/>
            <a:ext cx="781050" cy="511175"/>
          </a:xfrm>
          <a:prstGeom prst="rect">
            <a:avLst/>
          </a:prstGeom>
          <a:solidFill>
            <a:schemeClr val="folHlink"/>
          </a:solidFill>
          <a:ln w="12699">
            <a:solidFill>
              <a:srgbClr val="000000"/>
            </a:solidFill>
            <a:miter lim="800000"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7662" name="Rectangle 13"/>
          <p:cNvSpPr>
            <a:spLocks noChangeArrowheads="1"/>
          </p:cNvSpPr>
          <p:nvPr/>
        </p:nvSpPr>
        <p:spPr bwMode="auto">
          <a:xfrm>
            <a:off x="4429125" y="1981200"/>
            <a:ext cx="620713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/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LSA</a:t>
            </a:r>
          </a:p>
        </p:txBody>
      </p:sp>
      <p:pic>
        <p:nvPicPr>
          <p:cNvPr id="27663" name="Picture 1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62388" y="3024188"/>
            <a:ext cx="1344612" cy="7350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27664" name="Freeform 15"/>
          <p:cNvSpPr>
            <a:spLocks/>
          </p:cNvSpPr>
          <p:nvPr/>
        </p:nvSpPr>
        <p:spPr bwMode="auto">
          <a:xfrm flipV="1">
            <a:off x="5014913" y="1676400"/>
            <a:ext cx="1635125" cy="1449388"/>
          </a:xfrm>
          <a:custGeom>
            <a:avLst/>
            <a:gdLst>
              <a:gd name="T0" fmla="*/ 0 w 843"/>
              <a:gd name="T1" fmla="*/ 0 h 428"/>
              <a:gd name="T2" fmla="*/ 1583904661 w 843"/>
              <a:gd name="T3" fmla="*/ 2147483647 h 428"/>
              <a:gd name="T4" fmla="*/ 1583904661 w 843"/>
              <a:gd name="T5" fmla="*/ 1628434828 h 428"/>
              <a:gd name="T6" fmla="*/ 2147483647 w 843"/>
              <a:gd name="T7" fmla="*/ 2147483647 h 428"/>
              <a:gd name="T8" fmla="*/ 0 60000 65536"/>
              <a:gd name="T9" fmla="*/ 0 60000 65536"/>
              <a:gd name="T10" fmla="*/ 0 60000 65536"/>
              <a:gd name="T11" fmla="*/ 0 60000 65536"/>
              <a:gd name="T12" fmla="*/ 0 w 843"/>
              <a:gd name="T13" fmla="*/ 0 h 428"/>
              <a:gd name="T14" fmla="*/ 843 w 843"/>
              <a:gd name="T15" fmla="*/ 428 h 4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43" h="428">
                <a:moveTo>
                  <a:pt x="0" y="0"/>
                </a:moveTo>
                <a:lnTo>
                  <a:pt x="421" y="284"/>
                </a:lnTo>
                <a:lnTo>
                  <a:pt x="421" y="142"/>
                </a:lnTo>
                <a:lnTo>
                  <a:pt x="842" y="427"/>
                </a:lnTo>
              </a:path>
            </a:pathLst>
          </a:custGeom>
          <a:noFill/>
          <a:ln w="25399" cap="rnd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7665" name="Text Box 16"/>
          <p:cNvSpPr txBox="1">
            <a:spLocks noChangeArrowheads="1"/>
          </p:cNvSpPr>
          <p:nvPr/>
        </p:nvSpPr>
        <p:spPr bwMode="auto">
          <a:xfrm>
            <a:off x="4267200" y="3417888"/>
            <a:ext cx="488950" cy="3667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Convergence rapide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112838"/>
          </a:xfrm>
        </p:spPr>
        <p:txBody>
          <a:bodyPr/>
          <a:lstStyle/>
          <a:p>
            <a:r>
              <a:rPr lang="en-GB" smtClean="0"/>
              <a:t>Détection  Plus LSA/SPF</a:t>
            </a:r>
          </a:p>
          <a:p>
            <a:pPr lvl="1"/>
            <a:r>
              <a:rPr lang="en-GB" smtClean="0"/>
              <a:t>Connu sous le nom de l'algorithme de Dijkstra</a:t>
            </a:r>
          </a:p>
        </p:txBody>
      </p:sp>
      <p:sp>
        <p:nvSpPr>
          <p:cNvPr id="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F2BA7-430B-477C-9089-AD4CEA06740E}" type="slidenum">
              <a:rPr lang="en-US"/>
              <a:pPr/>
              <a:t>6</a:t>
            </a:fld>
            <a:endParaRPr lang="en-US"/>
          </a:p>
        </p:txBody>
      </p:sp>
      <p:sp>
        <p:nvSpPr>
          <p:cNvPr id="29701" name="Line 4"/>
          <p:cNvSpPr>
            <a:spLocks noChangeShapeType="1"/>
          </p:cNvSpPr>
          <p:nvPr/>
        </p:nvSpPr>
        <p:spPr bwMode="auto">
          <a:xfrm flipH="1">
            <a:off x="2166938" y="5454650"/>
            <a:ext cx="463550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Line 5"/>
          <p:cNvSpPr>
            <a:spLocks noChangeShapeType="1"/>
          </p:cNvSpPr>
          <p:nvPr/>
        </p:nvSpPr>
        <p:spPr bwMode="auto">
          <a:xfrm>
            <a:off x="2179638" y="5060950"/>
            <a:ext cx="0" cy="128270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Freeform 6"/>
          <p:cNvSpPr>
            <a:spLocks/>
          </p:cNvSpPr>
          <p:nvPr/>
        </p:nvSpPr>
        <p:spPr bwMode="auto">
          <a:xfrm>
            <a:off x="4545013" y="3424238"/>
            <a:ext cx="1577975" cy="2032000"/>
          </a:xfrm>
          <a:custGeom>
            <a:avLst/>
            <a:gdLst>
              <a:gd name="T0" fmla="*/ 2147483647 w 883"/>
              <a:gd name="T1" fmla="*/ 2147483647 h 1139"/>
              <a:gd name="T2" fmla="*/ 1207175894 w 883"/>
              <a:gd name="T3" fmla="*/ 1810974061 h 1139"/>
              <a:gd name="T4" fmla="*/ 1606374976 w 883"/>
              <a:gd name="T5" fmla="*/ 1810974061 h 1139"/>
              <a:gd name="T6" fmla="*/ 0 w 883"/>
              <a:gd name="T7" fmla="*/ 0 h 1139"/>
              <a:gd name="T8" fmla="*/ 0 60000 65536"/>
              <a:gd name="T9" fmla="*/ 0 60000 65536"/>
              <a:gd name="T10" fmla="*/ 0 60000 65536"/>
              <a:gd name="T11" fmla="*/ 0 60000 65536"/>
              <a:gd name="T12" fmla="*/ 0 w 883"/>
              <a:gd name="T13" fmla="*/ 0 h 1139"/>
              <a:gd name="T14" fmla="*/ 883 w 883"/>
              <a:gd name="T15" fmla="*/ 1139 h 113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83" h="1139">
                <a:moveTo>
                  <a:pt x="882" y="1138"/>
                </a:moveTo>
                <a:lnTo>
                  <a:pt x="378" y="569"/>
                </a:lnTo>
                <a:lnTo>
                  <a:pt x="503" y="569"/>
                </a:lnTo>
                <a:lnTo>
                  <a:pt x="0" y="0"/>
                </a:lnTo>
              </a:path>
            </a:pathLst>
          </a:custGeom>
          <a:noFill/>
          <a:ln w="25399" cap="rnd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9704" name="Freeform 7"/>
          <p:cNvSpPr>
            <a:spLocks/>
          </p:cNvSpPr>
          <p:nvPr/>
        </p:nvSpPr>
        <p:spPr bwMode="auto">
          <a:xfrm>
            <a:off x="2967038" y="3424238"/>
            <a:ext cx="1581150" cy="2032000"/>
          </a:xfrm>
          <a:custGeom>
            <a:avLst/>
            <a:gdLst>
              <a:gd name="T0" fmla="*/ 0 w 885"/>
              <a:gd name="T1" fmla="*/ 2147483647 h 1139"/>
              <a:gd name="T2" fmla="*/ 1611947586 w 885"/>
              <a:gd name="T3" fmla="*/ 1810974061 h 1139"/>
              <a:gd name="T4" fmla="*/ 1206567525 w 885"/>
              <a:gd name="T5" fmla="*/ 1810974061 h 1139"/>
              <a:gd name="T6" fmla="*/ 2147483647 w 885"/>
              <a:gd name="T7" fmla="*/ 0 h 1139"/>
              <a:gd name="T8" fmla="*/ 0 60000 65536"/>
              <a:gd name="T9" fmla="*/ 0 60000 65536"/>
              <a:gd name="T10" fmla="*/ 0 60000 65536"/>
              <a:gd name="T11" fmla="*/ 0 60000 65536"/>
              <a:gd name="T12" fmla="*/ 0 w 885"/>
              <a:gd name="T13" fmla="*/ 0 h 1139"/>
              <a:gd name="T14" fmla="*/ 885 w 885"/>
              <a:gd name="T15" fmla="*/ 1139 h 113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85" h="1139">
                <a:moveTo>
                  <a:pt x="0" y="1138"/>
                </a:moveTo>
                <a:lnTo>
                  <a:pt x="505" y="569"/>
                </a:lnTo>
                <a:lnTo>
                  <a:pt x="378" y="569"/>
                </a:lnTo>
                <a:lnTo>
                  <a:pt x="884" y="0"/>
                </a:lnTo>
              </a:path>
            </a:pathLst>
          </a:custGeom>
          <a:noFill/>
          <a:ln w="25399" cap="rnd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9705" name="Line 8"/>
          <p:cNvSpPr>
            <a:spLocks noChangeShapeType="1"/>
          </p:cNvSpPr>
          <p:nvPr/>
        </p:nvSpPr>
        <p:spPr bwMode="auto">
          <a:xfrm>
            <a:off x="6445250" y="5454650"/>
            <a:ext cx="463550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Freeform 9"/>
          <p:cNvSpPr>
            <a:spLocks/>
          </p:cNvSpPr>
          <p:nvPr/>
        </p:nvSpPr>
        <p:spPr bwMode="auto">
          <a:xfrm>
            <a:off x="2967038" y="5400675"/>
            <a:ext cx="3155950" cy="127000"/>
          </a:xfrm>
          <a:custGeom>
            <a:avLst/>
            <a:gdLst>
              <a:gd name="T0" fmla="*/ 0 w 1767"/>
              <a:gd name="T1" fmla="*/ 220902389 h 72"/>
              <a:gd name="T2" fmla="*/ 2147483647 w 1767"/>
              <a:gd name="T3" fmla="*/ 220902389 h 72"/>
              <a:gd name="T4" fmla="*/ 2147483647 w 1767"/>
              <a:gd name="T5" fmla="*/ 0 h 72"/>
              <a:gd name="T6" fmla="*/ 2147483647 w 1767"/>
              <a:gd name="T7" fmla="*/ 0 h 72"/>
              <a:gd name="T8" fmla="*/ 0 60000 65536"/>
              <a:gd name="T9" fmla="*/ 0 60000 65536"/>
              <a:gd name="T10" fmla="*/ 0 60000 65536"/>
              <a:gd name="T11" fmla="*/ 0 60000 65536"/>
              <a:gd name="T12" fmla="*/ 0 w 1767"/>
              <a:gd name="T13" fmla="*/ 0 h 72"/>
              <a:gd name="T14" fmla="*/ 1767 w 1767"/>
              <a:gd name="T15" fmla="*/ 72 h 7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67" h="72">
                <a:moveTo>
                  <a:pt x="0" y="71"/>
                </a:moveTo>
                <a:lnTo>
                  <a:pt x="945" y="71"/>
                </a:lnTo>
                <a:lnTo>
                  <a:pt x="883" y="0"/>
                </a:lnTo>
                <a:lnTo>
                  <a:pt x="1766" y="0"/>
                </a:lnTo>
              </a:path>
            </a:pathLst>
          </a:custGeom>
          <a:noFill/>
          <a:ln w="25399" cap="rnd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9707" name="Line 10"/>
          <p:cNvSpPr>
            <a:spLocks noChangeShapeType="1"/>
          </p:cNvSpPr>
          <p:nvPr/>
        </p:nvSpPr>
        <p:spPr bwMode="auto">
          <a:xfrm>
            <a:off x="6908800" y="5060950"/>
            <a:ext cx="0" cy="128270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915" name="Rectangle 11"/>
          <p:cNvSpPr>
            <a:spLocks noChangeArrowheads="1"/>
          </p:cNvSpPr>
          <p:nvPr/>
        </p:nvSpPr>
        <p:spPr bwMode="auto">
          <a:xfrm>
            <a:off x="3771900" y="5037138"/>
            <a:ext cx="703263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sz="6000" b="0">
                <a:solidFill>
                  <a:srgbClr val="000000"/>
                </a:solidFill>
                <a:latin typeface="Verdana" pitchFamily="34" charset="0"/>
              </a:rPr>
              <a:t>X</a:t>
            </a:r>
          </a:p>
        </p:txBody>
      </p:sp>
      <p:sp>
        <p:nvSpPr>
          <p:cNvPr id="379916" name="Arc 12"/>
          <p:cNvSpPr>
            <a:spLocks/>
          </p:cNvSpPr>
          <p:nvPr/>
        </p:nvSpPr>
        <p:spPr bwMode="auto">
          <a:xfrm>
            <a:off x="3406775" y="5067300"/>
            <a:ext cx="401638" cy="388938"/>
          </a:xfrm>
          <a:custGeom>
            <a:avLst/>
            <a:gdLst>
              <a:gd name="T0" fmla="*/ 138249136 w 21600"/>
              <a:gd name="T1" fmla="*/ 124957325 h 21699"/>
              <a:gd name="T2" fmla="*/ 0 w 21600"/>
              <a:gd name="T3" fmla="*/ 0 h 21699"/>
              <a:gd name="T4" fmla="*/ 138866301 w 21600"/>
              <a:gd name="T5" fmla="*/ 569955 h 21699"/>
              <a:gd name="T6" fmla="*/ 0 60000 65536"/>
              <a:gd name="T7" fmla="*/ 0 60000 65536"/>
              <a:gd name="T8" fmla="*/ 0 60000 65536"/>
              <a:gd name="T9" fmla="*/ 0 w 21600"/>
              <a:gd name="T10" fmla="*/ 0 h 21699"/>
              <a:gd name="T11" fmla="*/ 21600 w 21600"/>
              <a:gd name="T12" fmla="*/ 21699 h 216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99" fill="none" extrusionOk="0">
                <a:moveTo>
                  <a:pt x="21504" y="21698"/>
                </a:moveTo>
                <a:cubicBezTo>
                  <a:pt x="9612" y="21645"/>
                  <a:pt x="0" y="11990"/>
                  <a:pt x="0" y="99"/>
                </a:cubicBezTo>
                <a:cubicBezTo>
                  <a:pt x="0" y="66"/>
                  <a:pt x="0" y="33"/>
                  <a:pt x="0" y="0"/>
                </a:cubicBezTo>
              </a:path>
              <a:path w="21600" h="21699" stroke="0" extrusionOk="0">
                <a:moveTo>
                  <a:pt x="21504" y="21698"/>
                </a:moveTo>
                <a:cubicBezTo>
                  <a:pt x="9612" y="21645"/>
                  <a:pt x="0" y="11990"/>
                  <a:pt x="0" y="99"/>
                </a:cubicBezTo>
                <a:cubicBezTo>
                  <a:pt x="0" y="66"/>
                  <a:pt x="0" y="33"/>
                  <a:pt x="0" y="0"/>
                </a:cubicBezTo>
                <a:lnTo>
                  <a:pt x="21600" y="99"/>
                </a:lnTo>
                <a:close/>
              </a:path>
            </a:pathLst>
          </a:custGeom>
          <a:noFill/>
          <a:ln w="25399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917" name="Freeform 13"/>
          <p:cNvSpPr>
            <a:spLocks/>
          </p:cNvSpPr>
          <p:nvPr/>
        </p:nvSpPr>
        <p:spPr bwMode="auto">
          <a:xfrm>
            <a:off x="3354388" y="4819650"/>
            <a:ext cx="127000" cy="285750"/>
          </a:xfrm>
          <a:custGeom>
            <a:avLst/>
            <a:gdLst>
              <a:gd name="T0" fmla="*/ 0 w 71"/>
              <a:gd name="T1" fmla="*/ 507141956 h 160"/>
              <a:gd name="T2" fmla="*/ 111985380 w 71"/>
              <a:gd name="T3" fmla="*/ 0 h 160"/>
              <a:gd name="T4" fmla="*/ 223968972 w 71"/>
              <a:gd name="T5" fmla="*/ 507141956 h 160"/>
              <a:gd name="T6" fmla="*/ 0 w 71"/>
              <a:gd name="T7" fmla="*/ 507141956 h 160"/>
              <a:gd name="T8" fmla="*/ 0 60000 65536"/>
              <a:gd name="T9" fmla="*/ 0 60000 65536"/>
              <a:gd name="T10" fmla="*/ 0 60000 65536"/>
              <a:gd name="T11" fmla="*/ 0 60000 65536"/>
              <a:gd name="T12" fmla="*/ 0 w 71"/>
              <a:gd name="T13" fmla="*/ 0 h 160"/>
              <a:gd name="T14" fmla="*/ 71 w 71"/>
              <a:gd name="T15" fmla="*/ 160 h 16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1" h="160">
                <a:moveTo>
                  <a:pt x="0" y="159"/>
                </a:moveTo>
                <a:lnTo>
                  <a:pt x="35" y="0"/>
                </a:lnTo>
                <a:lnTo>
                  <a:pt x="70" y="159"/>
                </a:lnTo>
                <a:lnTo>
                  <a:pt x="0" y="159"/>
                </a:lnTo>
              </a:path>
            </a:pathLst>
          </a:custGeom>
          <a:solidFill>
            <a:srgbClr val="000000"/>
          </a:solidFill>
          <a:ln w="12699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11" name="Rectangle 14"/>
          <p:cNvSpPr>
            <a:spLocks noChangeArrowheads="1"/>
          </p:cNvSpPr>
          <p:nvPr/>
        </p:nvSpPr>
        <p:spPr bwMode="auto">
          <a:xfrm>
            <a:off x="6958013" y="5302250"/>
            <a:ext cx="496887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solidFill>
                  <a:srgbClr val="000000"/>
                </a:solidFill>
                <a:latin typeface="Verdana" pitchFamily="34" charset="0"/>
              </a:rPr>
              <a:t>N2</a:t>
            </a:r>
          </a:p>
        </p:txBody>
      </p:sp>
      <p:sp>
        <p:nvSpPr>
          <p:cNvPr id="379949" name="Rectangle 45"/>
          <p:cNvSpPr>
            <a:spLocks noChangeArrowheads="1"/>
          </p:cNvSpPr>
          <p:nvPr/>
        </p:nvSpPr>
        <p:spPr bwMode="auto">
          <a:xfrm>
            <a:off x="1758950" y="3370263"/>
            <a:ext cx="182245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solidFill>
                  <a:srgbClr val="000000"/>
                </a:solidFill>
                <a:latin typeface="Verdana" pitchFamily="34" charset="0"/>
              </a:rPr>
              <a:t>Chemin Alternatif</a:t>
            </a:r>
          </a:p>
        </p:txBody>
      </p:sp>
      <p:sp>
        <p:nvSpPr>
          <p:cNvPr id="29713" name="Rectangle 46"/>
          <p:cNvSpPr>
            <a:spLocks noChangeArrowheads="1"/>
          </p:cNvSpPr>
          <p:nvPr/>
        </p:nvSpPr>
        <p:spPr bwMode="auto">
          <a:xfrm>
            <a:off x="3851275" y="5943600"/>
            <a:ext cx="1662113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algn="ctr" defTabSz="790575"/>
            <a:r>
              <a:rPr lang="en-GB" b="0">
                <a:solidFill>
                  <a:srgbClr val="000000"/>
                </a:solidFill>
                <a:latin typeface="Verdana" pitchFamily="34" charset="0"/>
              </a:rPr>
              <a:t>Chemin primaire</a:t>
            </a:r>
          </a:p>
        </p:txBody>
      </p:sp>
      <p:grpSp>
        <p:nvGrpSpPr>
          <p:cNvPr id="29714" name="Group 47"/>
          <p:cNvGrpSpPr>
            <a:grpSpLocks/>
          </p:cNvGrpSpPr>
          <p:nvPr/>
        </p:nvGrpSpPr>
        <p:grpSpPr bwMode="auto">
          <a:xfrm>
            <a:off x="2743200" y="5791200"/>
            <a:ext cx="3694113" cy="211138"/>
            <a:chOff x="1441" y="3107"/>
            <a:chExt cx="2069" cy="119"/>
          </a:xfrm>
        </p:grpSpPr>
        <p:sp>
          <p:nvSpPr>
            <p:cNvPr id="29723" name="Line 48"/>
            <p:cNvSpPr>
              <a:spLocks noChangeShapeType="1"/>
            </p:cNvSpPr>
            <p:nvPr/>
          </p:nvSpPr>
          <p:spPr bwMode="auto">
            <a:xfrm>
              <a:off x="1441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4" name="Line 49"/>
            <p:cNvSpPr>
              <a:spLocks noChangeShapeType="1"/>
            </p:cNvSpPr>
            <p:nvPr/>
          </p:nvSpPr>
          <p:spPr bwMode="auto">
            <a:xfrm>
              <a:off x="1567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5" name="Line 50"/>
            <p:cNvSpPr>
              <a:spLocks noChangeShapeType="1"/>
            </p:cNvSpPr>
            <p:nvPr/>
          </p:nvSpPr>
          <p:spPr bwMode="auto">
            <a:xfrm>
              <a:off x="1693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6" name="Line 51"/>
            <p:cNvSpPr>
              <a:spLocks noChangeShapeType="1"/>
            </p:cNvSpPr>
            <p:nvPr/>
          </p:nvSpPr>
          <p:spPr bwMode="auto">
            <a:xfrm>
              <a:off x="1819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7" name="Line 52"/>
            <p:cNvSpPr>
              <a:spLocks noChangeShapeType="1"/>
            </p:cNvSpPr>
            <p:nvPr/>
          </p:nvSpPr>
          <p:spPr bwMode="auto">
            <a:xfrm>
              <a:off x="1945" y="3170"/>
              <a:ext cx="71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8" name="Line 53"/>
            <p:cNvSpPr>
              <a:spLocks noChangeShapeType="1"/>
            </p:cNvSpPr>
            <p:nvPr/>
          </p:nvSpPr>
          <p:spPr bwMode="auto">
            <a:xfrm>
              <a:off x="2072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9" name="Line 54"/>
            <p:cNvSpPr>
              <a:spLocks noChangeShapeType="1"/>
            </p:cNvSpPr>
            <p:nvPr/>
          </p:nvSpPr>
          <p:spPr bwMode="auto">
            <a:xfrm>
              <a:off x="2198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0" name="Line 55"/>
            <p:cNvSpPr>
              <a:spLocks noChangeShapeType="1"/>
            </p:cNvSpPr>
            <p:nvPr/>
          </p:nvSpPr>
          <p:spPr bwMode="auto">
            <a:xfrm>
              <a:off x="2324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1" name="Line 56"/>
            <p:cNvSpPr>
              <a:spLocks noChangeShapeType="1"/>
            </p:cNvSpPr>
            <p:nvPr/>
          </p:nvSpPr>
          <p:spPr bwMode="auto">
            <a:xfrm>
              <a:off x="2450" y="3170"/>
              <a:ext cx="71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2" name="Line 57"/>
            <p:cNvSpPr>
              <a:spLocks noChangeShapeType="1"/>
            </p:cNvSpPr>
            <p:nvPr/>
          </p:nvSpPr>
          <p:spPr bwMode="auto">
            <a:xfrm>
              <a:off x="2576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3" name="Line 58"/>
            <p:cNvSpPr>
              <a:spLocks noChangeShapeType="1"/>
            </p:cNvSpPr>
            <p:nvPr/>
          </p:nvSpPr>
          <p:spPr bwMode="auto">
            <a:xfrm>
              <a:off x="2702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Line 59"/>
            <p:cNvSpPr>
              <a:spLocks noChangeShapeType="1"/>
            </p:cNvSpPr>
            <p:nvPr/>
          </p:nvSpPr>
          <p:spPr bwMode="auto">
            <a:xfrm>
              <a:off x="2828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5" name="Line 60"/>
            <p:cNvSpPr>
              <a:spLocks noChangeShapeType="1"/>
            </p:cNvSpPr>
            <p:nvPr/>
          </p:nvSpPr>
          <p:spPr bwMode="auto">
            <a:xfrm>
              <a:off x="2955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6" name="Line 61"/>
            <p:cNvSpPr>
              <a:spLocks noChangeShapeType="1"/>
            </p:cNvSpPr>
            <p:nvPr/>
          </p:nvSpPr>
          <p:spPr bwMode="auto">
            <a:xfrm>
              <a:off x="3081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7" name="Line 62"/>
            <p:cNvSpPr>
              <a:spLocks noChangeShapeType="1"/>
            </p:cNvSpPr>
            <p:nvPr/>
          </p:nvSpPr>
          <p:spPr bwMode="auto">
            <a:xfrm>
              <a:off x="3207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8" name="Line 63"/>
            <p:cNvSpPr>
              <a:spLocks noChangeShapeType="1"/>
            </p:cNvSpPr>
            <p:nvPr/>
          </p:nvSpPr>
          <p:spPr bwMode="auto">
            <a:xfrm>
              <a:off x="3333" y="3170"/>
              <a:ext cx="70" cy="0"/>
            </a:xfrm>
            <a:prstGeom prst="line">
              <a:avLst/>
            </a:prstGeom>
            <a:noFill/>
            <a:ln w="25399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9" name="Freeform 64"/>
            <p:cNvSpPr>
              <a:spLocks/>
            </p:cNvSpPr>
            <p:nvPr/>
          </p:nvSpPr>
          <p:spPr bwMode="auto">
            <a:xfrm>
              <a:off x="3389" y="3107"/>
              <a:ext cx="121" cy="119"/>
            </a:xfrm>
            <a:custGeom>
              <a:avLst/>
              <a:gdLst>
                <a:gd name="T0" fmla="*/ 0 w 121"/>
                <a:gd name="T1" fmla="*/ 0 h 119"/>
                <a:gd name="T2" fmla="*/ 120 w 121"/>
                <a:gd name="T3" fmla="*/ 62 h 119"/>
                <a:gd name="T4" fmla="*/ 0 w 121"/>
                <a:gd name="T5" fmla="*/ 118 h 119"/>
                <a:gd name="T6" fmla="*/ 0 w 121"/>
                <a:gd name="T7" fmla="*/ 0 h 11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119"/>
                <a:gd name="T14" fmla="*/ 121 w 121"/>
                <a:gd name="T15" fmla="*/ 119 h 11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119">
                  <a:moveTo>
                    <a:pt x="0" y="0"/>
                  </a:moveTo>
                  <a:lnTo>
                    <a:pt x="120" y="62"/>
                  </a:lnTo>
                  <a:lnTo>
                    <a:pt x="0" y="118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12699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15" name="Rectangle 65"/>
          <p:cNvSpPr>
            <a:spLocks noChangeArrowheads="1"/>
          </p:cNvSpPr>
          <p:nvPr/>
        </p:nvSpPr>
        <p:spPr bwMode="auto">
          <a:xfrm>
            <a:off x="1711325" y="5297488"/>
            <a:ext cx="496888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latin typeface="Verdana" pitchFamily="34" charset="0"/>
              </a:rPr>
              <a:t>N1</a:t>
            </a:r>
          </a:p>
        </p:txBody>
      </p:sp>
      <p:pic>
        <p:nvPicPr>
          <p:cNvPr id="29716" name="Picture 66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0350" y="3254375"/>
            <a:ext cx="1008063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9717" name="Picture 6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43150" y="5270500"/>
            <a:ext cx="1008063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9718" name="Picture 6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54675" y="5270500"/>
            <a:ext cx="1008063" cy="511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29719" name="Text Box 69"/>
          <p:cNvSpPr txBox="1">
            <a:spLocks noChangeArrowheads="1"/>
          </p:cNvSpPr>
          <p:nvPr/>
        </p:nvSpPr>
        <p:spPr bwMode="auto">
          <a:xfrm>
            <a:off x="4359275" y="3459163"/>
            <a:ext cx="488950" cy="3667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R2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29720" name="Text Box 70"/>
          <p:cNvSpPr txBox="1">
            <a:spLocks noChangeArrowheads="1"/>
          </p:cNvSpPr>
          <p:nvPr/>
        </p:nvSpPr>
        <p:spPr bwMode="auto">
          <a:xfrm>
            <a:off x="2630488" y="5475288"/>
            <a:ext cx="488950" cy="3667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R1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29721" name="Text Box 71"/>
          <p:cNvSpPr txBox="1">
            <a:spLocks noChangeArrowheads="1"/>
          </p:cNvSpPr>
          <p:nvPr/>
        </p:nvSpPr>
        <p:spPr bwMode="auto">
          <a:xfrm>
            <a:off x="5943600" y="5475288"/>
            <a:ext cx="488950" cy="3667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R3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379977" name="Freeform 73"/>
          <p:cNvSpPr>
            <a:spLocks/>
          </p:cNvSpPr>
          <p:nvPr/>
        </p:nvSpPr>
        <p:spPr bwMode="auto">
          <a:xfrm>
            <a:off x="2667000" y="2971800"/>
            <a:ext cx="3886200" cy="2057400"/>
          </a:xfrm>
          <a:custGeom>
            <a:avLst/>
            <a:gdLst>
              <a:gd name="T0" fmla="*/ 0 w 2448"/>
              <a:gd name="T1" fmla="*/ 2147483647 h 1344"/>
              <a:gd name="T2" fmla="*/ 2147483647 w 2448"/>
              <a:gd name="T3" fmla="*/ 0 h 1344"/>
              <a:gd name="T4" fmla="*/ 2147483647 w 2448"/>
              <a:gd name="T5" fmla="*/ 2147483647 h 1344"/>
              <a:gd name="T6" fmla="*/ 0 60000 65536"/>
              <a:gd name="T7" fmla="*/ 0 60000 65536"/>
              <a:gd name="T8" fmla="*/ 0 60000 65536"/>
              <a:gd name="T9" fmla="*/ 0 w 2448"/>
              <a:gd name="T10" fmla="*/ 0 h 1344"/>
              <a:gd name="T11" fmla="*/ 2448 w 2448"/>
              <a:gd name="T12" fmla="*/ 1344 h 13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48" h="1344">
                <a:moveTo>
                  <a:pt x="0" y="1344"/>
                </a:moveTo>
                <a:cubicBezTo>
                  <a:pt x="420" y="672"/>
                  <a:pt x="840" y="0"/>
                  <a:pt x="1248" y="0"/>
                </a:cubicBezTo>
                <a:cubicBezTo>
                  <a:pt x="1656" y="0"/>
                  <a:pt x="2052" y="672"/>
                  <a:pt x="2448" y="1344"/>
                </a:cubicBezTo>
              </a:path>
            </a:pathLst>
          </a:custGeom>
          <a:noFill/>
          <a:ln w="25400">
            <a:solidFill>
              <a:schemeClr val="tx1"/>
            </a:solidFill>
            <a:prstDash val="dash"/>
            <a:round/>
            <a:headEnd type="none" w="sm" len="sm"/>
            <a:tailEnd type="triangle" w="lg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15" grpId="0"/>
      <p:bldP spid="379916" grpId="0" animBg="1"/>
      <p:bldP spid="379917" grpId="0" animBg="1"/>
      <p:bldP spid="379949" grpId="0"/>
      <p:bldP spid="37997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Convergence rapide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71612"/>
            <a:ext cx="4059238" cy="4530725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GB" dirty="0" err="1" smtClean="0">
                <a:ea typeface="+mn-ea"/>
              </a:rPr>
              <a:t>Trouver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une</a:t>
            </a:r>
            <a:r>
              <a:rPr lang="en-GB" dirty="0" smtClean="0">
                <a:ea typeface="+mn-ea"/>
              </a:rPr>
              <a:t> nouvelle route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GB" dirty="0" smtClean="0">
                <a:ea typeface="+mn-ea"/>
              </a:rPr>
              <a:t>LSA </a:t>
            </a:r>
            <a:r>
              <a:rPr lang="en-GB" dirty="0" err="1" smtClean="0">
                <a:ea typeface="+mn-ea"/>
              </a:rPr>
              <a:t>inondé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sur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toute</a:t>
            </a:r>
            <a:r>
              <a:rPr lang="en-GB" dirty="0" smtClean="0">
                <a:ea typeface="+mn-ea"/>
              </a:rPr>
              <a:t> la zone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GB" dirty="0" err="1" smtClean="0">
                <a:ea typeface="+mn-ea"/>
              </a:rPr>
              <a:t>Basée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sur</a:t>
            </a:r>
            <a:r>
              <a:rPr lang="en-GB" dirty="0" smtClean="0">
                <a:ea typeface="+mn-ea"/>
              </a:rPr>
              <a:t> la </a:t>
            </a:r>
            <a:r>
              <a:rPr lang="en-GB" dirty="0" err="1" smtClean="0">
                <a:ea typeface="+mn-ea"/>
              </a:rPr>
              <a:t>réception</a:t>
            </a:r>
            <a:r>
              <a:rPr lang="en-GB" dirty="0" smtClean="0">
                <a:ea typeface="+mn-ea"/>
              </a:rPr>
              <a:t>(Acknowledgement </a:t>
            </a:r>
            <a:r>
              <a:rPr lang="en-GB" dirty="0" smtClean="0">
                <a:ea typeface="+mn-ea"/>
              </a:rPr>
              <a:t>based)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GB" dirty="0" err="1" smtClean="0">
                <a:ea typeface="+mn-ea"/>
              </a:rPr>
              <a:t>Topologie</a:t>
            </a:r>
            <a:r>
              <a:rPr lang="en-GB" dirty="0" smtClean="0">
                <a:ea typeface="+mn-ea"/>
              </a:rPr>
              <a:t> de base de </a:t>
            </a:r>
            <a:r>
              <a:rPr lang="en-GB" dirty="0" err="1" smtClean="0">
                <a:ea typeface="+mn-ea"/>
              </a:rPr>
              <a:t>données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synchronisée</a:t>
            </a:r>
            <a:endParaRPr lang="en-GB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GB" dirty="0" err="1" smtClean="0">
                <a:ea typeface="+mn-ea"/>
              </a:rPr>
              <a:t>Chaque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routeur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dérive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une</a:t>
            </a:r>
            <a:r>
              <a:rPr lang="en-GB" dirty="0" smtClean="0">
                <a:ea typeface="+mn-ea"/>
              </a:rPr>
              <a:t>  table de </a:t>
            </a:r>
            <a:r>
              <a:rPr lang="en-GB" dirty="0" err="1" smtClean="0">
                <a:ea typeface="+mn-ea"/>
              </a:rPr>
              <a:t>routage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vers</a:t>
            </a:r>
            <a:r>
              <a:rPr lang="en-GB" dirty="0" smtClean="0">
                <a:ea typeface="+mn-ea"/>
              </a:rPr>
              <a:t> le </a:t>
            </a:r>
            <a:r>
              <a:rPr lang="en-GB" dirty="0" err="1" smtClean="0">
                <a:ea typeface="+mn-ea"/>
              </a:rPr>
              <a:t>réseau</a:t>
            </a:r>
            <a:r>
              <a:rPr lang="en-GB" dirty="0" smtClean="0">
                <a:ea typeface="+mn-ea"/>
              </a:rPr>
              <a:t> de destination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D554B-5609-4CEF-8D9A-B26512238F2E}" type="slidenum">
              <a:rPr lang="en-US"/>
              <a:pPr/>
              <a:t>7</a:t>
            </a:fld>
            <a:endParaRPr lang="en-US"/>
          </a:p>
        </p:txBody>
      </p:sp>
      <p:sp>
        <p:nvSpPr>
          <p:cNvPr id="31749" name="Line 4"/>
          <p:cNvSpPr>
            <a:spLocks noChangeShapeType="1"/>
          </p:cNvSpPr>
          <p:nvPr/>
        </p:nvSpPr>
        <p:spPr bwMode="auto">
          <a:xfrm flipV="1">
            <a:off x="7289800" y="2209800"/>
            <a:ext cx="563563" cy="681038"/>
          </a:xfrm>
          <a:prstGeom prst="line">
            <a:avLst/>
          </a:prstGeom>
          <a:noFill/>
          <a:ln w="25399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0934" name="Rectangle 6"/>
          <p:cNvSpPr>
            <a:spLocks noChangeArrowheads="1"/>
          </p:cNvSpPr>
          <p:nvPr/>
        </p:nvSpPr>
        <p:spPr bwMode="auto">
          <a:xfrm>
            <a:off x="6477000" y="2393950"/>
            <a:ext cx="731838" cy="476250"/>
          </a:xfrm>
          <a:prstGeom prst="rect">
            <a:avLst/>
          </a:prstGeom>
          <a:solidFill>
            <a:schemeClr val="folHlink"/>
          </a:solidFill>
          <a:ln w="12699">
            <a:solidFill>
              <a:srgbClr val="000000"/>
            </a:solidFill>
            <a:miter lim="800000"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lIns="103548" tIns="51774" rIns="103548" bIns="51774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6486525" y="2438400"/>
            <a:ext cx="6953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3548" tIns="51774" rIns="103548" bIns="51774">
            <a:spAutoFit/>
          </a:bodyPr>
          <a:lstStyle/>
          <a:p>
            <a:pPr algn="ctr" defTabSz="1028700"/>
            <a:r>
              <a:rPr lang="en-GB" sz="2000" b="0">
                <a:solidFill>
                  <a:schemeClr val="bg1"/>
                </a:solidFill>
                <a:latin typeface="Verdana" pitchFamily="34" charset="0"/>
              </a:rPr>
              <a:t>LSA</a:t>
            </a:r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 flipH="1">
            <a:off x="5851525" y="3049588"/>
            <a:ext cx="628650" cy="0"/>
          </a:xfrm>
          <a:prstGeom prst="line">
            <a:avLst/>
          </a:prstGeom>
          <a:noFill/>
          <a:ln w="25399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 flipH="1">
            <a:off x="5751513" y="3440113"/>
            <a:ext cx="574675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5764213" y="2914650"/>
            <a:ext cx="0" cy="171450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Rectangle 12"/>
          <p:cNvSpPr>
            <a:spLocks noChangeArrowheads="1"/>
          </p:cNvSpPr>
          <p:nvPr/>
        </p:nvSpPr>
        <p:spPr bwMode="auto">
          <a:xfrm>
            <a:off x="5181600" y="3230563"/>
            <a:ext cx="496888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b="0">
                <a:latin typeface="Verdana" pitchFamily="34" charset="0"/>
              </a:rPr>
              <a:t>N1</a:t>
            </a:r>
          </a:p>
        </p:txBody>
      </p:sp>
      <p:sp>
        <p:nvSpPr>
          <p:cNvPr id="31756" name="Line 13"/>
          <p:cNvSpPr>
            <a:spLocks noChangeShapeType="1"/>
          </p:cNvSpPr>
          <p:nvPr/>
        </p:nvSpPr>
        <p:spPr bwMode="auto">
          <a:xfrm flipH="1">
            <a:off x="7158038" y="2260600"/>
            <a:ext cx="1041400" cy="1192213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Line 14"/>
          <p:cNvSpPr>
            <a:spLocks noChangeShapeType="1"/>
          </p:cNvSpPr>
          <p:nvPr/>
        </p:nvSpPr>
        <p:spPr bwMode="auto">
          <a:xfrm>
            <a:off x="7248525" y="3514725"/>
            <a:ext cx="1417638" cy="0"/>
          </a:xfrm>
          <a:prstGeom prst="line">
            <a:avLst/>
          </a:prstGeom>
          <a:noFill/>
          <a:ln w="25399">
            <a:solidFill>
              <a:srgbClr val="FF2A35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1758" name="Picture 1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8225" y="3243263"/>
            <a:ext cx="1255713" cy="684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1759" name="Text Box 16"/>
          <p:cNvSpPr txBox="1">
            <a:spLocks noChangeArrowheads="1"/>
          </p:cNvSpPr>
          <p:nvPr/>
        </p:nvSpPr>
        <p:spPr bwMode="auto">
          <a:xfrm>
            <a:off x="6477000" y="3570288"/>
            <a:ext cx="488950" cy="366712"/>
          </a:xfrm>
          <a:prstGeom prst="rect">
            <a:avLst/>
          </a:prstGeom>
          <a:noFill/>
          <a:ln w="254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b="0">
                <a:solidFill>
                  <a:schemeClr val="bg1"/>
                </a:solidFill>
                <a:latin typeface="Verdana" pitchFamily="34" charset="0"/>
              </a:rPr>
              <a:t>R1</a:t>
            </a:r>
            <a:endParaRPr lang="en-GB" b="0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31760" name="Rectangle 11"/>
          <p:cNvSpPr>
            <a:spLocks noChangeArrowheads="1"/>
          </p:cNvSpPr>
          <p:nvPr/>
        </p:nvSpPr>
        <p:spPr bwMode="auto">
          <a:xfrm>
            <a:off x="7696200" y="3048000"/>
            <a:ext cx="703263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050" tIns="44633" rIns="91050" bIns="44633">
            <a:spAutoFit/>
          </a:bodyPr>
          <a:lstStyle/>
          <a:p>
            <a:pPr defTabSz="790575"/>
            <a:r>
              <a:rPr lang="en-GB" sz="6000" b="0">
                <a:solidFill>
                  <a:srgbClr val="000000"/>
                </a:solidFill>
                <a:latin typeface="Verdana" pitchFamily="34" charset="0"/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8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Zones OSPF</a:t>
            </a:r>
          </a:p>
        </p:txBody>
      </p:sp>
      <p:sp>
        <p:nvSpPr>
          <p:cNvPr id="33795" name="Rectangle 86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3733800" cy="46958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2400" dirty="0" smtClean="0"/>
              <a:t>Une zone est un groupe d'hôtes et de réseaux contigus</a:t>
            </a:r>
          </a:p>
          <a:p>
            <a:pPr lvl="1">
              <a:lnSpc>
                <a:spcPct val="90000"/>
              </a:lnSpc>
            </a:pPr>
            <a:r>
              <a:rPr lang="fr-FR" sz="2000" dirty="0" smtClean="0"/>
              <a:t>Réduit le </a:t>
            </a:r>
            <a:r>
              <a:rPr lang="fr-FR" sz="2000" dirty="0" smtClean="0"/>
              <a:t>trafic de routage</a:t>
            </a:r>
            <a:endParaRPr lang="fr-FR" sz="2000" dirty="0" smtClean="0"/>
          </a:p>
          <a:p>
            <a:pPr>
              <a:lnSpc>
                <a:spcPct val="90000"/>
              </a:lnSpc>
            </a:pPr>
            <a:r>
              <a:rPr lang="fr-FR" sz="2400" dirty="0" smtClean="0"/>
              <a:t>Topologie de base de données par zone</a:t>
            </a:r>
          </a:p>
          <a:p>
            <a:pPr lvl="1">
              <a:lnSpc>
                <a:spcPct val="90000"/>
              </a:lnSpc>
            </a:pPr>
            <a:r>
              <a:rPr lang="fr-FR" sz="2000" dirty="0" smtClean="0"/>
              <a:t>Invisible à l'extérieur de la zone</a:t>
            </a:r>
          </a:p>
          <a:p>
            <a:pPr>
              <a:lnSpc>
                <a:spcPct val="90000"/>
              </a:lnSpc>
            </a:pPr>
            <a:r>
              <a:rPr lang="fr-FR" sz="2400" dirty="0" smtClean="0"/>
              <a:t>La zone </a:t>
            </a:r>
            <a:r>
              <a:rPr lang="fr-FR" sz="2400" dirty="0" err="1" smtClean="0"/>
              <a:t>backbone</a:t>
            </a:r>
            <a:r>
              <a:rPr lang="fr-FR" sz="2400" dirty="0" smtClean="0"/>
              <a:t> </a:t>
            </a:r>
            <a:r>
              <a:rPr lang="fr-FR" sz="2400" b="1" dirty="0" smtClean="0">
                <a:solidFill>
                  <a:srgbClr val="FF0000"/>
                </a:solidFill>
              </a:rPr>
              <a:t>DOIT </a:t>
            </a:r>
            <a:r>
              <a:rPr lang="fr-FR" sz="2400" dirty="0" smtClean="0"/>
              <a:t> être contigus </a:t>
            </a:r>
          </a:p>
          <a:p>
            <a:pPr lvl="1">
              <a:lnSpc>
                <a:spcPct val="90000"/>
              </a:lnSpc>
            </a:pPr>
            <a:r>
              <a:rPr lang="fr-FR" sz="2000" dirty="0" smtClean="0"/>
              <a:t>Toutes les </a:t>
            </a:r>
            <a:r>
              <a:rPr lang="fr-FR" sz="2000" dirty="0" smtClean="0"/>
              <a:t>autres zones doivent être connecté au </a:t>
            </a:r>
            <a:r>
              <a:rPr lang="fr-FR" sz="2000" dirty="0" err="1" smtClean="0"/>
              <a:t>backbone</a:t>
            </a:r>
            <a:endParaRPr lang="fr-FR" sz="2000" dirty="0" smtClean="0"/>
          </a:p>
        </p:txBody>
      </p:sp>
      <p:sp>
        <p:nvSpPr>
          <p:cNvPr id="6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5D90F-29A3-4B25-AFE3-84B7E6708E2A}" type="slidenum">
              <a:rPr lang="en-US"/>
              <a:pPr/>
              <a:t>8</a:t>
            </a:fld>
            <a:endParaRPr lang="en-US"/>
          </a:p>
        </p:txBody>
      </p:sp>
      <p:sp>
        <p:nvSpPr>
          <p:cNvPr id="33797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3798" name="Group 90"/>
          <p:cNvGrpSpPr>
            <a:grpSpLocks/>
          </p:cNvGrpSpPr>
          <p:nvPr/>
        </p:nvGrpSpPr>
        <p:grpSpPr bwMode="auto">
          <a:xfrm>
            <a:off x="3886200" y="1828800"/>
            <a:ext cx="5091113" cy="4725988"/>
            <a:chOff x="2376" y="1133"/>
            <a:chExt cx="3207" cy="2977"/>
          </a:xfrm>
        </p:grpSpPr>
        <p:sp>
          <p:nvSpPr>
            <p:cNvPr id="33799" name="Line 10"/>
            <p:cNvSpPr>
              <a:spLocks noChangeShapeType="1"/>
            </p:cNvSpPr>
            <p:nvPr/>
          </p:nvSpPr>
          <p:spPr bwMode="auto">
            <a:xfrm flipV="1">
              <a:off x="4553" y="3466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00" name="Line 66"/>
            <p:cNvSpPr>
              <a:spLocks noChangeShapeType="1"/>
            </p:cNvSpPr>
            <p:nvPr/>
          </p:nvSpPr>
          <p:spPr bwMode="auto">
            <a:xfrm flipV="1">
              <a:off x="3334" y="3612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pic>
          <p:nvPicPr>
            <p:cNvPr id="33801" name="Picture 6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332" y="3612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02" name="Oval 6"/>
            <p:cNvSpPr>
              <a:spLocks noChangeArrowheads="1"/>
            </p:cNvSpPr>
            <p:nvPr/>
          </p:nvSpPr>
          <p:spPr bwMode="auto">
            <a:xfrm>
              <a:off x="3234" y="1970"/>
              <a:ext cx="1490" cy="954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03" name="Oval 7"/>
            <p:cNvSpPr>
              <a:spLocks noChangeArrowheads="1"/>
            </p:cNvSpPr>
            <p:nvPr/>
          </p:nvSpPr>
          <p:spPr bwMode="auto">
            <a:xfrm>
              <a:off x="3937" y="2717"/>
              <a:ext cx="1126" cy="1178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04" name="Line 8"/>
            <p:cNvSpPr>
              <a:spLocks noChangeShapeType="1"/>
            </p:cNvSpPr>
            <p:nvPr/>
          </p:nvSpPr>
          <p:spPr bwMode="auto">
            <a:xfrm>
              <a:off x="4173" y="3463"/>
              <a:ext cx="732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05" name="Line 9"/>
            <p:cNvSpPr>
              <a:spLocks noChangeShapeType="1"/>
            </p:cNvSpPr>
            <p:nvPr/>
          </p:nvSpPr>
          <p:spPr bwMode="auto">
            <a:xfrm flipV="1">
              <a:off x="4255" y="3251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06" name="Line 11"/>
            <p:cNvSpPr>
              <a:spLocks noChangeShapeType="1"/>
            </p:cNvSpPr>
            <p:nvPr/>
          </p:nvSpPr>
          <p:spPr bwMode="auto">
            <a:xfrm flipV="1">
              <a:off x="4823" y="3251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07" name="Rectangle 15"/>
            <p:cNvSpPr>
              <a:spLocks noChangeArrowheads="1"/>
            </p:cNvSpPr>
            <p:nvPr/>
          </p:nvSpPr>
          <p:spPr bwMode="auto">
            <a:xfrm>
              <a:off x="3954" y="3430"/>
              <a:ext cx="630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pPr algn="ctr" defTabSz="1028700"/>
              <a:r>
                <a:rPr lang="en-GB" sz="1600" b="0">
                  <a:latin typeface="Verdana" pitchFamily="34" charset="0"/>
                </a:rPr>
                <a:t>Zone 1</a:t>
              </a:r>
            </a:p>
          </p:txBody>
        </p:sp>
        <p:sp>
          <p:nvSpPr>
            <p:cNvPr id="33808" name="Oval 16"/>
            <p:cNvSpPr>
              <a:spLocks noChangeArrowheads="1"/>
            </p:cNvSpPr>
            <p:nvPr/>
          </p:nvSpPr>
          <p:spPr bwMode="auto">
            <a:xfrm>
              <a:off x="2754" y="2932"/>
              <a:ext cx="1127" cy="1178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09" name="Line 17"/>
            <p:cNvSpPr>
              <a:spLocks noChangeShapeType="1"/>
            </p:cNvSpPr>
            <p:nvPr/>
          </p:nvSpPr>
          <p:spPr bwMode="auto">
            <a:xfrm>
              <a:off x="2982" y="3623"/>
              <a:ext cx="741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10" name="Line 18"/>
            <p:cNvSpPr>
              <a:spLocks noChangeShapeType="1"/>
            </p:cNvSpPr>
            <p:nvPr/>
          </p:nvSpPr>
          <p:spPr bwMode="auto">
            <a:xfrm flipV="1">
              <a:off x="3607" y="3412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11" name="Line 21"/>
            <p:cNvSpPr>
              <a:spLocks noChangeShapeType="1"/>
            </p:cNvSpPr>
            <p:nvPr/>
          </p:nvSpPr>
          <p:spPr bwMode="auto">
            <a:xfrm flipV="1">
              <a:off x="3088" y="3412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12" name="Freeform 29"/>
            <p:cNvSpPr>
              <a:spLocks/>
            </p:cNvSpPr>
            <p:nvPr/>
          </p:nvSpPr>
          <p:spPr bwMode="auto">
            <a:xfrm>
              <a:off x="4259" y="2823"/>
              <a:ext cx="286" cy="269"/>
            </a:xfrm>
            <a:custGeom>
              <a:avLst/>
              <a:gdLst>
                <a:gd name="T0" fmla="*/ 0 w 254"/>
                <a:gd name="T1" fmla="*/ 303 h 238"/>
                <a:gd name="T2" fmla="*/ 160 w 254"/>
                <a:gd name="T3" fmla="*/ 120 h 238"/>
                <a:gd name="T4" fmla="*/ 160 w 254"/>
                <a:gd name="T5" fmla="*/ 181 h 238"/>
                <a:gd name="T6" fmla="*/ 321 w 254"/>
                <a:gd name="T7" fmla="*/ 0 h 2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4"/>
                <a:gd name="T13" fmla="*/ 0 h 238"/>
                <a:gd name="T14" fmla="*/ 254 w 254"/>
                <a:gd name="T15" fmla="*/ 238 h 2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4" h="238">
                  <a:moveTo>
                    <a:pt x="0" y="237"/>
                  </a:moveTo>
                  <a:lnTo>
                    <a:pt x="126" y="94"/>
                  </a:lnTo>
                  <a:lnTo>
                    <a:pt x="126" y="142"/>
                  </a:lnTo>
                  <a:lnTo>
                    <a:pt x="253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13" name="Freeform 30"/>
            <p:cNvSpPr>
              <a:spLocks/>
            </p:cNvSpPr>
            <p:nvPr/>
          </p:nvSpPr>
          <p:spPr bwMode="auto">
            <a:xfrm>
              <a:off x="3360" y="2832"/>
              <a:ext cx="288" cy="384"/>
            </a:xfrm>
            <a:custGeom>
              <a:avLst/>
              <a:gdLst>
                <a:gd name="T0" fmla="*/ 327 w 253"/>
                <a:gd name="T1" fmla="*/ 616 h 238"/>
                <a:gd name="T2" fmla="*/ 163 w 253"/>
                <a:gd name="T3" fmla="*/ 245 h 238"/>
                <a:gd name="T4" fmla="*/ 163 w 253"/>
                <a:gd name="T5" fmla="*/ 369 h 238"/>
                <a:gd name="T6" fmla="*/ 0 w 253"/>
                <a:gd name="T7" fmla="*/ 0 h 2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3"/>
                <a:gd name="T13" fmla="*/ 0 h 238"/>
                <a:gd name="T14" fmla="*/ 253 w 253"/>
                <a:gd name="T15" fmla="*/ 238 h 2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3" h="238">
                  <a:moveTo>
                    <a:pt x="252" y="237"/>
                  </a:moveTo>
                  <a:lnTo>
                    <a:pt x="126" y="94"/>
                  </a:lnTo>
                  <a:lnTo>
                    <a:pt x="126" y="142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14" name="Freeform 31"/>
            <p:cNvSpPr>
              <a:spLocks/>
            </p:cNvSpPr>
            <p:nvPr/>
          </p:nvSpPr>
          <p:spPr bwMode="auto">
            <a:xfrm>
              <a:off x="4529" y="2205"/>
              <a:ext cx="49" cy="484"/>
            </a:xfrm>
            <a:custGeom>
              <a:avLst/>
              <a:gdLst>
                <a:gd name="T0" fmla="*/ 55 w 43"/>
                <a:gd name="T1" fmla="*/ 0 h 428"/>
                <a:gd name="T2" fmla="*/ 55 w 43"/>
                <a:gd name="T3" fmla="*/ 303 h 428"/>
                <a:gd name="T4" fmla="*/ 0 w 43"/>
                <a:gd name="T5" fmla="*/ 242 h 428"/>
                <a:gd name="T6" fmla="*/ 0 w 43"/>
                <a:gd name="T7" fmla="*/ 546 h 4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28"/>
                <a:gd name="T14" fmla="*/ 43 w 43"/>
                <a:gd name="T15" fmla="*/ 428 h 4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28">
                  <a:moveTo>
                    <a:pt x="42" y="0"/>
                  </a:moveTo>
                  <a:lnTo>
                    <a:pt x="42" y="237"/>
                  </a:lnTo>
                  <a:lnTo>
                    <a:pt x="0" y="189"/>
                  </a:lnTo>
                  <a:lnTo>
                    <a:pt x="0" y="427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15" name="Freeform 32"/>
            <p:cNvSpPr>
              <a:spLocks/>
            </p:cNvSpPr>
            <p:nvPr/>
          </p:nvSpPr>
          <p:spPr bwMode="auto">
            <a:xfrm>
              <a:off x="3313" y="2205"/>
              <a:ext cx="49" cy="484"/>
            </a:xfrm>
            <a:custGeom>
              <a:avLst/>
              <a:gdLst>
                <a:gd name="T0" fmla="*/ 53 w 44"/>
                <a:gd name="T1" fmla="*/ 0 h 428"/>
                <a:gd name="T2" fmla="*/ 53 w 44"/>
                <a:gd name="T3" fmla="*/ 303 h 428"/>
                <a:gd name="T4" fmla="*/ 0 w 44"/>
                <a:gd name="T5" fmla="*/ 242 h 428"/>
                <a:gd name="T6" fmla="*/ 0 w 44"/>
                <a:gd name="T7" fmla="*/ 546 h 4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"/>
                <a:gd name="T13" fmla="*/ 0 h 428"/>
                <a:gd name="T14" fmla="*/ 44 w 44"/>
                <a:gd name="T15" fmla="*/ 428 h 4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" h="428">
                  <a:moveTo>
                    <a:pt x="43" y="0"/>
                  </a:moveTo>
                  <a:lnTo>
                    <a:pt x="43" y="237"/>
                  </a:lnTo>
                  <a:lnTo>
                    <a:pt x="0" y="189"/>
                  </a:lnTo>
                  <a:lnTo>
                    <a:pt x="0" y="427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16" name="Freeform 33"/>
            <p:cNvSpPr>
              <a:spLocks/>
            </p:cNvSpPr>
            <p:nvPr/>
          </p:nvSpPr>
          <p:spPr bwMode="auto">
            <a:xfrm>
              <a:off x="3361" y="2715"/>
              <a:ext cx="1184" cy="55"/>
            </a:xfrm>
            <a:custGeom>
              <a:avLst/>
              <a:gdLst>
                <a:gd name="T0" fmla="*/ 0 w 1053"/>
                <a:gd name="T1" fmla="*/ 0 h 48"/>
                <a:gd name="T2" fmla="*/ 692 w 1053"/>
                <a:gd name="T3" fmla="*/ 0 h 48"/>
                <a:gd name="T4" fmla="*/ 638 w 1053"/>
                <a:gd name="T5" fmla="*/ 62 h 48"/>
                <a:gd name="T6" fmla="*/ 1330 w 1053"/>
                <a:gd name="T7" fmla="*/ 62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53"/>
                <a:gd name="T13" fmla="*/ 0 h 48"/>
                <a:gd name="T14" fmla="*/ 1053 w 1053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53" h="48">
                  <a:moveTo>
                    <a:pt x="0" y="0"/>
                  </a:moveTo>
                  <a:lnTo>
                    <a:pt x="547" y="0"/>
                  </a:lnTo>
                  <a:lnTo>
                    <a:pt x="504" y="47"/>
                  </a:lnTo>
                  <a:lnTo>
                    <a:pt x="1052" y="47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17" name="Freeform 34"/>
            <p:cNvSpPr>
              <a:spLocks/>
            </p:cNvSpPr>
            <p:nvPr/>
          </p:nvSpPr>
          <p:spPr bwMode="auto">
            <a:xfrm>
              <a:off x="3361" y="2178"/>
              <a:ext cx="1184" cy="55"/>
            </a:xfrm>
            <a:custGeom>
              <a:avLst/>
              <a:gdLst>
                <a:gd name="T0" fmla="*/ 0 w 1053"/>
                <a:gd name="T1" fmla="*/ 0 h 49"/>
                <a:gd name="T2" fmla="*/ 692 w 1053"/>
                <a:gd name="T3" fmla="*/ 0 h 49"/>
                <a:gd name="T4" fmla="*/ 638 w 1053"/>
                <a:gd name="T5" fmla="*/ 61 h 49"/>
                <a:gd name="T6" fmla="*/ 1330 w 1053"/>
                <a:gd name="T7" fmla="*/ 61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53"/>
                <a:gd name="T13" fmla="*/ 0 h 49"/>
                <a:gd name="T14" fmla="*/ 1053 w 1053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53" h="49">
                  <a:moveTo>
                    <a:pt x="0" y="0"/>
                  </a:moveTo>
                  <a:lnTo>
                    <a:pt x="547" y="0"/>
                  </a:lnTo>
                  <a:lnTo>
                    <a:pt x="504" y="48"/>
                  </a:lnTo>
                  <a:lnTo>
                    <a:pt x="1052" y="48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18" name="Freeform 35"/>
            <p:cNvSpPr>
              <a:spLocks/>
            </p:cNvSpPr>
            <p:nvPr/>
          </p:nvSpPr>
          <p:spPr bwMode="auto">
            <a:xfrm>
              <a:off x="4544" y="1964"/>
              <a:ext cx="758" cy="162"/>
            </a:xfrm>
            <a:custGeom>
              <a:avLst/>
              <a:gdLst>
                <a:gd name="T0" fmla="*/ 851 w 674"/>
                <a:gd name="T1" fmla="*/ 0 h 143"/>
                <a:gd name="T2" fmla="*/ 0 w 674"/>
                <a:gd name="T3" fmla="*/ 0 h 143"/>
                <a:gd name="T4" fmla="*/ 0 w 674"/>
                <a:gd name="T5" fmla="*/ 182 h 143"/>
                <a:gd name="T6" fmla="*/ 0 60000 65536"/>
                <a:gd name="T7" fmla="*/ 0 60000 65536"/>
                <a:gd name="T8" fmla="*/ 0 60000 65536"/>
                <a:gd name="T9" fmla="*/ 0 w 674"/>
                <a:gd name="T10" fmla="*/ 0 h 143"/>
                <a:gd name="T11" fmla="*/ 674 w 674"/>
                <a:gd name="T12" fmla="*/ 143 h 14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74" h="143">
                  <a:moveTo>
                    <a:pt x="673" y="0"/>
                  </a:moveTo>
                  <a:lnTo>
                    <a:pt x="0" y="0"/>
                  </a:lnTo>
                  <a:lnTo>
                    <a:pt x="0" y="142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19" name="Line 36"/>
            <p:cNvSpPr>
              <a:spLocks noChangeShapeType="1"/>
            </p:cNvSpPr>
            <p:nvPr/>
          </p:nvSpPr>
          <p:spPr bwMode="auto">
            <a:xfrm flipV="1">
              <a:off x="3357" y="1963"/>
              <a:ext cx="0" cy="207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20" name="Line 41"/>
            <p:cNvSpPr>
              <a:spLocks noChangeShapeType="1"/>
            </p:cNvSpPr>
            <p:nvPr/>
          </p:nvSpPr>
          <p:spPr bwMode="auto">
            <a:xfrm>
              <a:off x="2708" y="1959"/>
              <a:ext cx="732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21" name="Oval 43"/>
            <p:cNvSpPr>
              <a:spLocks noChangeArrowheads="1"/>
            </p:cNvSpPr>
            <p:nvPr/>
          </p:nvSpPr>
          <p:spPr bwMode="auto">
            <a:xfrm>
              <a:off x="2376" y="1159"/>
              <a:ext cx="1127" cy="1180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22" name="Line 44"/>
            <p:cNvSpPr>
              <a:spLocks noChangeShapeType="1"/>
            </p:cNvSpPr>
            <p:nvPr/>
          </p:nvSpPr>
          <p:spPr bwMode="auto">
            <a:xfrm flipV="1">
              <a:off x="2932" y="1481"/>
              <a:ext cx="0" cy="475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23" name="Line 46"/>
            <p:cNvSpPr>
              <a:spLocks noChangeShapeType="1"/>
            </p:cNvSpPr>
            <p:nvPr/>
          </p:nvSpPr>
          <p:spPr bwMode="auto">
            <a:xfrm>
              <a:off x="2692" y="1476"/>
              <a:ext cx="479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24" name="Rectangle 48"/>
            <p:cNvSpPr>
              <a:spLocks noChangeArrowheads="1"/>
            </p:cNvSpPr>
            <p:nvPr/>
          </p:nvSpPr>
          <p:spPr bwMode="auto">
            <a:xfrm>
              <a:off x="2601" y="2002"/>
              <a:ext cx="630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pPr algn="ctr" defTabSz="1028700"/>
              <a:r>
                <a:rPr lang="en-GB" sz="1600" b="0">
                  <a:latin typeface="Verdana" pitchFamily="34" charset="0"/>
                </a:rPr>
                <a:t>Zone 2</a:t>
              </a:r>
            </a:p>
          </p:txBody>
        </p:sp>
        <p:sp>
          <p:nvSpPr>
            <p:cNvPr id="33825" name="Oval 49"/>
            <p:cNvSpPr>
              <a:spLocks noChangeArrowheads="1"/>
            </p:cNvSpPr>
            <p:nvPr/>
          </p:nvSpPr>
          <p:spPr bwMode="auto">
            <a:xfrm>
              <a:off x="4456" y="1133"/>
              <a:ext cx="1127" cy="1178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26" name="Rectangle 50"/>
            <p:cNvSpPr>
              <a:spLocks noChangeArrowheads="1"/>
            </p:cNvSpPr>
            <p:nvPr/>
          </p:nvSpPr>
          <p:spPr bwMode="auto">
            <a:xfrm>
              <a:off x="4705" y="2024"/>
              <a:ext cx="630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pPr algn="ctr" defTabSz="1028700"/>
              <a:r>
                <a:rPr lang="en-GB" sz="1600" b="0">
                  <a:latin typeface="Verdana" pitchFamily="34" charset="0"/>
                </a:rPr>
                <a:t>Zone 3</a:t>
              </a:r>
            </a:p>
          </p:txBody>
        </p:sp>
        <p:sp>
          <p:nvSpPr>
            <p:cNvPr id="33827" name="Line 51"/>
            <p:cNvSpPr>
              <a:spLocks noChangeShapeType="1"/>
            </p:cNvSpPr>
            <p:nvPr/>
          </p:nvSpPr>
          <p:spPr bwMode="auto">
            <a:xfrm flipV="1">
              <a:off x="5025" y="1478"/>
              <a:ext cx="0" cy="475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28" name="Line 53"/>
            <p:cNvSpPr>
              <a:spLocks noChangeShapeType="1"/>
            </p:cNvSpPr>
            <p:nvPr/>
          </p:nvSpPr>
          <p:spPr bwMode="auto">
            <a:xfrm>
              <a:off x="4785" y="1473"/>
              <a:ext cx="479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pic>
          <p:nvPicPr>
            <p:cNvPr id="33829" name="Picture 5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699" y="1615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30" name="Text Box 59"/>
            <p:cNvSpPr txBox="1">
              <a:spLocks noChangeArrowheads="1"/>
            </p:cNvSpPr>
            <p:nvPr/>
          </p:nvSpPr>
          <p:spPr bwMode="auto">
            <a:xfrm>
              <a:off x="2835" y="1706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R1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3831" name="Picture 60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785" y="1616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32" name="Text Box 61"/>
            <p:cNvSpPr txBox="1">
              <a:spLocks noChangeArrowheads="1"/>
            </p:cNvSpPr>
            <p:nvPr/>
          </p:nvSpPr>
          <p:spPr bwMode="auto">
            <a:xfrm>
              <a:off x="4921" y="1707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R2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3833" name="Text Box 63"/>
            <p:cNvSpPr txBox="1">
              <a:spLocks noChangeArrowheads="1"/>
            </p:cNvSpPr>
            <p:nvPr/>
          </p:nvSpPr>
          <p:spPr bwMode="auto">
            <a:xfrm>
              <a:off x="4468" y="3702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R3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3834" name="Picture 6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07" y="3702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35" name="Text Box 65"/>
            <p:cNvSpPr txBox="1">
              <a:spLocks noChangeArrowheads="1"/>
            </p:cNvSpPr>
            <p:nvPr/>
          </p:nvSpPr>
          <p:spPr bwMode="auto">
            <a:xfrm>
              <a:off x="3243" y="3793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R6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3836" name="Rectangle 27"/>
            <p:cNvSpPr>
              <a:spLocks noChangeArrowheads="1"/>
            </p:cNvSpPr>
            <p:nvPr/>
          </p:nvSpPr>
          <p:spPr bwMode="auto">
            <a:xfrm>
              <a:off x="3009" y="3408"/>
              <a:ext cx="630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pPr algn="ctr" defTabSz="1028700"/>
              <a:r>
                <a:rPr lang="en-GB" sz="1600" b="0">
                  <a:latin typeface="Verdana" pitchFamily="34" charset="0"/>
                </a:rPr>
                <a:t>Zone 4</a:t>
              </a:r>
            </a:p>
          </p:txBody>
        </p:sp>
        <p:pic>
          <p:nvPicPr>
            <p:cNvPr id="33837" name="Picture 6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059" y="3067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38" name="Text Box 68"/>
            <p:cNvSpPr txBox="1">
              <a:spLocks noChangeArrowheads="1"/>
            </p:cNvSpPr>
            <p:nvPr/>
          </p:nvSpPr>
          <p:spPr bwMode="auto">
            <a:xfrm>
              <a:off x="4195" y="3158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R5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3839" name="Picture 69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604" y="3067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40" name="Text Box 70"/>
            <p:cNvSpPr txBox="1">
              <a:spLocks noChangeArrowheads="1"/>
            </p:cNvSpPr>
            <p:nvPr/>
          </p:nvSpPr>
          <p:spPr bwMode="auto">
            <a:xfrm>
              <a:off x="4740" y="3158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R4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3841" name="Picture 71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79" y="3203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42" name="Text Box 72"/>
            <p:cNvSpPr txBox="1">
              <a:spLocks noChangeArrowheads="1"/>
            </p:cNvSpPr>
            <p:nvPr/>
          </p:nvSpPr>
          <p:spPr bwMode="auto">
            <a:xfrm>
              <a:off x="3515" y="3294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R7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3843" name="Picture 73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80" y="3203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44" name="Text Box 74"/>
            <p:cNvSpPr txBox="1">
              <a:spLocks noChangeArrowheads="1"/>
            </p:cNvSpPr>
            <p:nvPr/>
          </p:nvSpPr>
          <p:spPr bwMode="auto">
            <a:xfrm>
              <a:off x="3016" y="3294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R8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3845" name="Picture 7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86" y="2613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46" name="Text Box 76"/>
            <p:cNvSpPr txBox="1">
              <a:spLocks noChangeArrowheads="1"/>
            </p:cNvSpPr>
            <p:nvPr/>
          </p:nvSpPr>
          <p:spPr bwMode="auto">
            <a:xfrm>
              <a:off x="4422" y="2704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Ra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3847" name="Picture 7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07" y="2613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48" name="Text Box 78"/>
            <p:cNvSpPr txBox="1">
              <a:spLocks noChangeArrowheads="1"/>
            </p:cNvSpPr>
            <p:nvPr/>
          </p:nvSpPr>
          <p:spPr bwMode="auto">
            <a:xfrm>
              <a:off x="3243" y="2704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Rd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3849" name="Picture 79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86" y="2069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50" name="Text Box 80"/>
            <p:cNvSpPr txBox="1">
              <a:spLocks noChangeArrowheads="1"/>
            </p:cNvSpPr>
            <p:nvPr/>
          </p:nvSpPr>
          <p:spPr bwMode="auto">
            <a:xfrm>
              <a:off x="4422" y="2160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Rb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3851" name="Picture 81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07" y="2069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3852" name="Text Box 82"/>
            <p:cNvSpPr txBox="1">
              <a:spLocks noChangeArrowheads="1"/>
            </p:cNvSpPr>
            <p:nvPr/>
          </p:nvSpPr>
          <p:spPr bwMode="auto">
            <a:xfrm>
              <a:off x="3243" y="2160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Rc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3853" name="Rectangle 42"/>
            <p:cNvSpPr>
              <a:spLocks noChangeArrowheads="1"/>
            </p:cNvSpPr>
            <p:nvPr/>
          </p:nvSpPr>
          <p:spPr bwMode="auto">
            <a:xfrm>
              <a:off x="3364" y="2251"/>
              <a:ext cx="1170" cy="4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pPr algn="ctr" defTabSz="1028700"/>
              <a:r>
                <a:rPr lang="en-GB" sz="1600" b="0">
                  <a:latin typeface="Verdana" pitchFamily="34" charset="0"/>
                </a:rPr>
                <a:t>Zone 0</a:t>
              </a:r>
            </a:p>
            <a:p>
              <a:pPr algn="ctr" defTabSz="1028700"/>
              <a:r>
                <a:rPr lang="en-GB" sz="1600" b="0">
                  <a:latin typeface="Verdana" pitchFamily="34" charset="0"/>
                </a:rPr>
                <a:t>Zone Backbone</a:t>
              </a:r>
            </a:p>
          </p:txBody>
        </p:sp>
        <p:sp>
          <p:nvSpPr>
            <p:cNvPr id="33854" name="Freeform 87"/>
            <p:cNvSpPr>
              <a:spLocks/>
            </p:cNvSpPr>
            <p:nvPr/>
          </p:nvSpPr>
          <p:spPr bwMode="auto">
            <a:xfrm>
              <a:off x="3072" y="2832"/>
              <a:ext cx="192" cy="384"/>
            </a:xfrm>
            <a:custGeom>
              <a:avLst/>
              <a:gdLst>
                <a:gd name="T0" fmla="*/ 0 w 254"/>
                <a:gd name="T1" fmla="*/ 616 h 238"/>
                <a:gd name="T2" fmla="*/ 72 w 254"/>
                <a:gd name="T3" fmla="*/ 245 h 238"/>
                <a:gd name="T4" fmla="*/ 72 w 254"/>
                <a:gd name="T5" fmla="*/ 369 h 238"/>
                <a:gd name="T6" fmla="*/ 144 w 254"/>
                <a:gd name="T7" fmla="*/ 0 h 2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4"/>
                <a:gd name="T13" fmla="*/ 0 h 238"/>
                <a:gd name="T14" fmla="*/ 254 w 254"/>
                <a:gd name="T15" fmla="*/ 238 h 2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4" h="238">
                  <a:moveTo>
                    <a:pt x="0" y="237"/>
                  </a:moveTo>
                  <a:lnTo>
                    <a:pt x="126" y="94"/>
                  </a:lnTo>
                  <a:lnTo>
                    <a:pt x="126" y="142"/>
                  </a:lnTo>
                  <a:lnTo>
                    <a:pt x="253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3855" name="Freeform 88"/>
            <p:cNvSpPr>
              <a:spLocks/>
            </p:cNvSpPr>
            <p:nvPr/>
          </p:nvSpPr>
          <p:spPr bwMode="auto">
            <a:xfrm>
              <a:off x="4608" y="2832"/>
              <a:ext cx="284" cy="269"/>
            </a:xfrm>
            <a:custGeom>
              <a:avLst/>
              <a:gdLst>
                <a:gd name="T0" fmla="*/ 318 w 253"/>
                <a:gd name="T1" fmla="*/ 303 h 238"/>
                <a:gd name="T2" fmla="*/ 158 w 253"/>
                <a:gd name="T3" fmla="*/ 120 h 238"/>
                <a:gd name="T4" fmla="*/ 158 w 253"/>
                <a:gd name="T5" fmla="*/ 181 h 238"/>
                <a:gd name="T6" fmla="*/ 0 w 253"/>
                <a:gd name="T7" fmla="*/ 0 h 2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3"/>
                <a:gd name="T13" fmla="*/ 0 h 238"/>
                <a:gd name="T14" fmla="*/ 253 w 253"/>
                <a:gd name="T15" fmla="*/ 238 h 2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3" h="238">
                  <a:moveTo>
                    <a:pt x="252" y="237"/>
                  </a:moveTo>
                  <a:lnTo>
                    <a:pt x="126" y="94"/>
                  </a:lnTo>
                  <a:lnTo>
                    <a:pt x="126" y="142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Liens virtuelles entre les zones OSPF</a:t>
            </a:r>
          </a:p>
        </p:txBody>
      </p:sp>
      <p:sp>
        <p:nvSpPr>
          <p:cNvPr id="35843" name="Rectangle 66"/>
          <p:cNvSpPr>
            <a:spLocks noGrp="1" noChangeArrowheads="1"/>
          </p:cNvSpPr>
          <p:nvPr>
            <p:ph type="body" sz="half" idx="1"/>
          </p:nvPr>
        </p:nvSpPr>
        <p:spPr>
          <a:xfrm>
            <a:off x="655638" y="1781175"/>
            <a:ext cx="4068762" cy="4314825"/>
          </a:xfrm>
        </p:spPr>
        <p:txBody>
          <a:bodyPr/>
          <a:lstStyle/>
          <a:p>
            <a:r>
              <a:rPr lang="en-GB" sz="2400" smtClean="0"/>
              <a:t>Le lien virtuel est utilisé lorsqu'il n'est pas possible de se connecter physiquement à la zone backbone</a:t>
            </a:r>
          </a:p>
          <a:p>
            <a:r>
              <a:rPr lang="en-GB" sz="2400" b="1" smtClean="0">
                <a:solidFill>
                  <a:srgbClr val="FF0000"/>
                </a:solidFill>
              </a:rPr>
              <a:t>Les ISP évitent les conceptions qui nécessitent des liaisons virtuelles</a:t>
            </a:r>
            <a:endParaRPr lang="en-GB" sz="2400" smtClean="0">
              <a:solidFill>
                <a:srgbClr val="FF0000"/>
              </a:solidFill>
            </a:endParaRPr>
          </a:p>
          <a:p>
            <a:pPr lvl="1"/>
            <a:r>
              <a:rPr lang="en-GB" sz="2000" smtClean="0"/>
              <a:t>Augmente la complexité </a:t>
            </a:r>
          </a:p>
          <a:p>
            <a:pPr lvl="1"/>
            <a:r>
              <a:rPr lang="en-GB" sz="2000" smtClean="0"/>
              <a:t>Diminue la fiabilité et l'évolutivité</a:t>
            </a:r>
          </a:p>
        </p:txBody>
      </p:sp>
      <p:sp>
        <p:nvSpPr>
          <p:cNvPr id="4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E1835-CB8A-4512-BBCE-F34642FAA37D}" type="slidenum">
              <a:rPr lang="en-US"/>
              <a:pPr/>
              <a:t>9</a:t>
            </a:fld>
            <a:endParaRPr lang="en-US"/>
          </a:p>
        </p:txBody>
      </p:sp>
      <p:sp>
        <p:nvSpPr>
          <p:cNvPr id="35845" name="Rectangle 2"/>
          <p:cNvSpPr>
            <a:spLocks noChangeArrowheads="1"/>
          </p:cNvSpPr>
          <p:nvPr/>
        </p:nvSpPr>
        <p:spPr bwMode="auto">
          <a:xfrm>
            <a:off x="661988" y="6223000"/>
            <a:ext cx="1954212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846" name="Group 68"/>
          <p:cNvGrpSpPr>
            <a:grpSpLocks/>
          </p:cNvGrpSpPr>
          <p:nvPr/>
        </p:nvGrpSpPr>
        <p:grpSpPr bwMode="auto">
          <a:xfrm>
            <a:off x="5257800" y="2133600"/>
            <a:ext cx="3665538" cy="3397250"/>
            <a:chOff x="2736" y="1351"/>
            <a:chExt cx="2309" cy="2140"/>
          </a:xfrm>
        </p:grpSpPr>
        <p:sp>
          <p:nvSpPr>
            <p:cNvPr id="35847" name="Line 4"/>
            <p:cNvSpPr>
              <a:spLocks noChangeShapeType="1"/>
            </p:cNvSpPr>
            <p:nvPr/>
          </p:nvSpPr>
          <p:spPr bwMode="auto">
            <a:xfrm flipV="1">
              <a:off x="4535" y="2847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48" name="Line 5"/>
            <p:cNvSpPr>
              <a:spLocks noChangeShapeType="1"/>
            </p:cNvSpPr>
            <p:nvPr/>
          </p:nvSpPr>
          <p:spPr bwMode="auto">
            <a:xfrm flipV="1">
              <a:off x="3316" y="2993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pic>
          <p:nvPicPr>
            <p:cNvPr id="35849" name="Picture 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314" y="2993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5850" name="Freeform 7"/>
            <p:cNvSpPr>
              <a:spLocks/>
            </p:cNvSpPr>
            <p:nvPr/>
          </p:nvSpPr>
          <p:spPr bwMode="auto">
            <a:xfrm>
              <a:off x="3769" y="2580"/>
              <a:ext cx="285" cy="140"/>
            </a:xfrm>
            <a:custGeom>
              <a:avLst/>
              <a:gdLst>
                <a:gd name="T0" fmla="*/ 0 w 254"/>
                <a:gd name="T1" fmla="*/ 82 h 238"/>
                <a:gd name="T2" fmla="*/ 158 w 254"/>
                <a:gd name="T3" fmla="*/ 32 h 238"/>
                <a:gd name="T4" fmla="*/ 158 w 254"/>
                <a:gd name="T5" fmla="*/ 49 h 238"/>
                <a:gd name="T6" fmla="*/ 319 w 254"/>
                <a:gd name="T7" fmla="*/ 0 h 2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4"/>
                <a:gd name="T13" fmla="*/ 0 h 238"/>
                <a:gd name="T14" fmla="*/ 254 w 254"/>
                <a:gd name="T15" fmla="*/ 238 h 2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4" h="238">
                  <a:moveTo>
                    <a:pt x="0" y="237"/>
                  </a:moveTo>
                  <a:lnTo>
                    <a:pt x="126" y="94"/>
                  </a:lnTo>
                  <a:lnTo>
                    <a:pt x="126" y="142"/>
                  </a:lnTo>
                  <a:lnTo>
                    <a:pt x="253" y="0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51" name="Oval 8"/>
            <p:cNvSpPr>
              <a:spLocks noChangeArrowheads="1"/>
            </p:cNvSpPr>
            <p:nvPr/>
          </p:nvSpPr>
          <p:spPr bwMode="auto">
            <a:xfrm>
              <a:off x="3216" y="1351"/>
              <a:ext cx="1490" cy="954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52" name="Oval 9"/>
            <p:cNvSpPr>
              <a:spLocks noChangeArrowheads="1"/>
            </p:cNvSpPr>
            <p:nvPr/>
          </p:nvSpPr>
          <p:spPr bwMode="auto">
            <a:xfrm>
              <a:off x="3919" y="2098"/>
              <a:ext cx="1126" cy="1178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53" name="Line 10"/>
            <p:cNvSpPr>
              <a:spLocks noChangeShapeType="1"/>
            </p:cNvSpPr>
            <p:nvPr/>
          </p:nvSpPr>
          <p:spPr bwMode="auto">
            <a:xfrm>
              <a:off x="4155" y="2844"/>
              <a:ext cx="732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54" name="Line 11"/>
            <p:cNvSpPr>
              <a:spLocks noChangeShapeType="1"/>
            </p:cNvSpPr>
            <p:nvPr/>
          </p:nvSpPr>
          <p:spPr bwMode="auto">
            <a:xfrm flipV="1">
              <a:off x="4237" y="2632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55" name="Line 12"/>
            <p:cNvSpPr>
              <a:spLocks noChangeShapeType="1"/>
            </p:cNvSpPr>
            <p:nvPr/>
          </p:nvSpPr>
          <p:spPr bwMode="auto">
            <a:xfrm flipV="1">
              <a:off x="4805" y="2632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56" name="Rectangle 13"/>
            <p:cNvSpPr>
              <a:spLocks noChangeArrowheads="1"/>
            </p:cNvSpPr>
            <p:nvPr/>
          </p:nvSpPr>
          <p:spPr bwMode="auto">
            <a:xfrm>
              <a:off x="3936" y="2811"/>
              <a:ext cx="630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pPr algn="ctr" defTabSz="1028700"/>
              <a:r>
                <a:rPr lang="en-GB" sz="1600" b="0">
                  <a:latin typeface="Verdana" pitchFamily="34" charset="0"/>
                </a:rPr>
                <a:t>Zone 1</a:t>
              </a:r>
            </a:p>
          </p:txBody>
        </p:sp>
        <p:sp>
          <p:nvSpPr>
            <p:cNvPr id="35857" name="Oval 14"/>
            <p:cNvSpPr>
              <a:spLocks noChangeArrowheads="1"/>
            </p:cNvSpPr>
            <p:nvPr/>
          </p:nvSpPr>
          <p:spPr bwMode="auto">
            <a:xfrm>
              <a:off x="2736" y="2313"/>
              <a:ext cx="1127" cy="1178"/>
            </a:xfrm>
            <a:prstGeom prst="ellipse">
              <a:avLst/>
            </a:prstGeom>
            <a:noFill/>
            <a:ln w="25399">
              <a:solidFill>
                <a:schemeClr val="bg2"/>
              </a:solidFill>
              <a:prstDash val="dash"/>
              <a:round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58" name="Line 15"/>
            <p:cNvSpPr>
              <a:spLocks noChangeShapeType="1"/>
            </p:cNvSpPr>
            <p:nvPr/>
          </p:nvSpPr>
          <p:spPr bwMode="auto">
            <a:xfrm>
              <a:off x="2964" y="3004"/>
              <a:ext cx="741" cy="0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59" name="Line 16"/>
            <p:cNvSpPr>
              <a:spLocks noChangeShapeType="1"/>
            </p:cNvSpPr>
            <p:nvPr/>
          </p:nvSpPr>
          <p:spPr bwMode="auto">
            <a:xfrm flipV="1">
              <a:off x="3589" y="2793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60" name="Line 17"/>
            <p:cNvSpPr>
              <a:spLocks noChangeShapeType="1"/>
            </p:cNvSpPr>
            <p:nvPr/>
          </p:nvSpPr>
          <p:spPr bwMode="auto">
            <a:xfrm flipV="1">
              <a:off x="3070" y="2793"/>
              <a:ext cx="0" cy="208"/>
            </a:xfrm>
            <a:prstGeom prst="line">
              <a:avLst/>
            </a:prstGeom>
            <a:noFill/>
            <a:ln w="25399">
              <a:solidFill>
                <a:srgbClr val="FF2A35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61" name="Line 18"/>
            <p:cNvSpPr>
              <a:spLocks noChangeShapeType="1"/>
            </p:cNvSpPr>
            <p:nvPr/>
          </p:nvSpPr>
          <p:spPr bwMode="auto">
            <a:xfrm flipH="1">
              <a:off x="3815" y="2221"/>
              <a:ext cx="544" cy="363"/>
            </a:xfrm>
            <a:prstGeom prst="line">
              <a:avLst/>
            </a:prstGeom>
            <a:noFill/>
            <a:ln w="25399">
              <a:solidFill>
                <a:srgbClr val="00B17A"/>
              </a:solidFill>
              <a:round/>
              <a:headEnd type="stealth" w="med" len="lg"/>
              <a:tailEnd type="stealth" w="med" len="lg"/>
            </a:ln>
          </p:spPr>
          <p:txBody>
            <a:bodyPr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62" name="Freeform 19"/>
            <p:cNvSpPr>
              <a:spLocks/>
            </p:cNvSpPr>
            <p:nvPr/>
          </p:nvSpPr>
          <p:spPr bwMode="auto">
            <a:xfrm>
              <a:off x="4241" y="2204"/>
              <a:ext cx="286" cy="269"/>
            </a:xfrm>
            <a:custGeom>
              <a:avLst/>
              <a:gdLst>
                <a:gd name="T0" fmla="*/ 0 w 254"/>
                <a:gd name="T1" fmla="*/ 303 h 238"/>
                <a:gd name="T2" fmla="*/ 160 w 254"/>
                <a:gd name="T3" fmla="*/ 120 h 238"/>
                <a:gd name="T4" fmla="*/ 160 w 254"/>
                <a:gd name="T5" fmla="*/ 181 h 238"/>
                <a:gd name="T6" fmla="*/ 321 w 254"/>
                <a:gd name="T7" fmla="*/ 0 h 2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4"/>
                <a:gd name="T13" fmla="*/ 0 h 238"/>
                <a:gd name="T14" fmla="*/ 254 w 254"/>
                <a:gd name="T15" fmla="*/ 238 h 2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4" h="238">
                  <a:moveTo>
                    <a:pt x="0" y="237"/>
                  </a:moveTo>
                  <a:lnTo>
                    <a:pt x="126" y="94"/>
                  </a:lnTo>
                  <a:lnTo>
                    <a:pt x="126" y="142"/>
                  </a:lnTo>
                  <a:lnTo>
                    <a:pt x="253" y="0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63" name="Freeform 20"/>
            <p:cNvSpPr>
              <a:spLocks/>
            </p:cNvSpPr>
            <p:nvPr/>
          </p:nvSpPr>
          <p:spPr bwMode="auto">
            <a:xfrm>
              <a:off x="4526" y="2204"/>
              <a:ext cx="284" cy="269"/>
            </a:xfrm>
            <a:custGeom>
              <a:avLst/>
              <a:gdLst>
                <a:gd name="T0" fmla="*/ 318 w 253"/>
                <a:gd name="T1" fmla="*/ 303 h 238"/>
                <a:gd name="T2" fmla="*/ 158 w 253"/>
                <a:gd name="T3" fmla="*/ 120 h 238"/>
                <a:gd name="T4" fmla="*/ 158 w 253"/>
                <a:gd name="T5" fmla="*/ 181 h 238"/>
                <a:gd name="T6" fmla="*/ 0 w 253"/>
                <a:gd name="T7" fmla="*/ 0 h 2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3"/>
                <a:gd name="T13" fmla="*/ 0 h 238"/>
                <a:gd name="T14" fmla="*/ 253 w 253"/>
                <a:gd name="T15" fmla="*/ 238 h 2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3" h="238">
                  <a:moveTo>
                    <a:pt x="252" y="237"/>
                  </a:moveTo>
                  <a:lnTo>
                    <a:pt x="126" y="94"/>
                  </a:lnTo>
                  <a:lnTo>
                    <a:pt x="126" y="142"/>
                  </a:lnTo>
                  <a:lnTo>
                    <a:pt x="0" y="0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64" name="Freeform 21"/>
            <p:cNvSpPr>
              <a:spLocks/>
            </p:cNvSpPr>
            <p:nvPr/>
          </p:nvSpPr>
          <p:spPr bwMode="auto">
            <a:xfrm>
              <a:off x="4511" y="1586"/>
              <a:ext cx="49" cy="484"/>
            </a:xfrm>
            <a:custGeom>
              <a:avLst/>
              <a:gdLst>
                <a:gd name="T0" fmla="*/ 55 w 43"/>
                <a:gd name="T1" fmla="*/ 0 h 428"/>
                <a:gd name="T2" fmla="*/ 55 w 43"/>
                <a:gd name="T3" fmla="*/ 303 h 428"/>
                <a:gd name="T4" fmla="*/ 0 w 43"/>
                <a:gd name="T5" fmla="*/ 242 h 428"/>
                <a:gd name="T6" fmla="*/ 0 w 43"/>
                <a:gd name="T7" fmla="*/ 546 h 4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3"/>
                <a:gd name="T13" fmla="*/ 0 h 428"/>
                <a:gd name="T14" fmla="*/ 43 w 43"/>
                <a:gd name="T15" fmla="*/ 428 h 4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3" h="428">
                  <a:moveTo>
                    <a:pt x="42" y="0"/>
                  </a:moveTo>
                  <a:lnTo>
                    <a:pt x="42" y="237"/>
                  </a:lnTo>
                  <a:lnTo>
                    <a:pt x="0" y="189"/>
                  </a:lnTo>
                  <a:lnTo>
                    <a:pt x="0" y="427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65" name="Freeform 22"/>
            <p:cNvSpPr>
              <a:spLocks/>
            </p:cNvSpPr>
            <p:nvPr/>
          </p:nvSpPr>
          <p:spPr bwMode="auto">
            <a:xfrm>
              <a:off x="3295" y="1586"/>
              <a:ext cx="49" cy="484"/>
            </a:xfrm>
            <a:custGeom>
              <a:avLst/>
              <a:gdLst>
                <a:gd name="T0" fmla="*/ 53 w 44"/>
                <a:gd name="T1" fmla="*/ 0 h 428"/>
                <a:gd name="T2" fmla="*/ 53 w 44"/>
                <a:gd name="T3" fmla="*/ 303 h 428"/>
                <a:gd name="T4" fmla="*/ 0 w 44"/>
                <a:gd name="T5" fmla="*/ 242 h 428"/>
                <a:gd name="T6" fmla="*/ 0 w 44"/>
                <a:gd name="T7" fmla="*/ 546 h 4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"/>
                <a:gd name="T13" fmla="*/ 0 h 428"/>
                <a:gd name="T14" fmla="*/ 44 w 44"/>
                <a:gd name="T15" fmla="*/ 428 h 4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" h="428">
                  <a:moveTo>
                    <a:pt x="43" y="0"/>
                  </a:moveTo>
                  <a:lnTo>
                    <a:pt x="43" y="237"/>
                  </a:lnTo>
                  <a:lnTo>
                    <a:pt x="0" y="189"/>
                  </a:lnTo>
                  <a:lnTo>
                    <a:pt x="0" y="427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66" name="Freeform 23"/>
            <p:cNvSpPr>
              <a:spLocks/>
            </p:cNvSpPr>
            <p:nvPr/>
          </p:nvSpPr>
          <p:spPr bwMode="auto">
            <a:xfrm>
              <a:off x="3343" y="2096"/>
              <a:ext cx="1184" cy="55"/>
            </a:xfrm>
            <a:custGeom>
              <a:avLst/>
              <a:gdLst>
                <a:gd name="T0" fmla="*/ 0 w 1053"/>
                <a:gd name="T1" fmla="*/ 0 h 48"/>
                <a:gd name="T2" fmla="*/ 692 w 1053"/>
                <a:gd name="T3" fmla="*/ 0 h 48"/>
                <a:gd name="T4" fmla="*/ 638 w 1053"/>
                <a:gd name="T5" fmla="*/ 62 h 48"/>
                <a:gd name="T6" fmla="*/ 1330 w 1053"/>
                <a:gd name="T7" fmla="*/ 62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53"/>
                <a:gd name="T13" fmla="*/ 0 h 48"/>
                <a:gd name="T14" fmla="*/ 1053 w 1053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53" h="48">
                  <a:moveTo>
                    <a:pt x="0" y="0"/>
                  </a:moveTo>
                  <a:lnTo>
                    <a:pt x="547" y="0"/>
                  </a:lnTo>
                  <a:lnTo>
                    <a:pt x="504" y="47"/>
                  </a:lnTo>
                  <a:lnTo>
                    <a:pt x="1052" y="47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67" name="Freeform 24"/>
            <p:cNvSpPr>
              <a:spLocks/>
            </p:cNvSpPr>
            <p:nvPr/>
          </p:nvSpPr>
          <p:spPr bwMode="auto">
            <a:xfrm>
              <a:off x="3343" y="1559"/>
              <a:ext cx="1184" cy="55"/>
            </a:xfrm>
            <a:custGeom>
              <a:avLst/>
              <a:gdLst>
                <a:gd name="T0" fmla="*/ 0 w 1053"/>
                <a:gd name="T1" fmla="*/ 0 h 49"/>
                <a:gd name="T2" fmla="*/ 692 w 1053"/>
                <a:gd name="T3" fmla="*/ 0 h 49"/>
                <a:gd name="T4" fmla="*/ 638 w 1053"/>
                <a:gd name="T5" fmla="*/ 61 h 49"/>
                <a:gd name="T6" fmla="*/ 1330 w 1053"/>
                <a:gd name="T7" fmla="*/ 61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53"/>
                <a:gd name="T13" fmla="*/ 0 h 49"/>
                <a:gd name="T14" fmla="*/ 1053 w 1053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53" h="49">
                  <a:moveTo>
                    <a:pt x="0" y="0"/>
                  </a:moveTo>
                  <a:lnTo>
                    <a:pt x="547" y="0"/>
                  </a:lnTo>
                  <a:lnTo>
                    <a:pt x="504" y="48"/>
                  </a:lnTo>
                  <a:lnTo>
                    <a:pt x="1052" y="48"/>
                  </a:lnTo>
                </a:path>
              </a:pathLst>
            </a:custGeom>
            <a:noFill/>
            <a:ln w="25399" cap="rnd">
              <a:solidFill>
                <a:srgbClr val="FF0000"/>
              </a:solidFill>
              <a:round/>
              <a:headEnd type="none" w="sm" len="sm"/>
              <a:tailEnd type="none" w="sm" len="sm"/>
            </a:ln>
          </p:spPr>
          <p:txBody>
            <a:bodyPr wrap="none" lIns="165629" tIns="82814" rIns="165629" bIns="82814">
              <a:spAutoFit/>
            </a:bodyPr>
            <a:lstStyle/>
            <a:p>
              <a:endParaRPr lang="en-US"/>
            </a:p>
          </p:txBody>
        </p:sp>
        <p:sp>
          <p:nvSpPr>
            <p:cNvPr id="35868" name="Text Box 40"/>
            <p:cNvSpPr txBox="1">
              <a:spLocks noChangeArrowheads="1"/>
            </p:cNvSpPr>
            <p:nvPr/>
          </p:nvSpPr>
          <p:spPr bwMode="auto">
            <a:xfrm>
              <a:off x="4450" y="3083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R3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5869" name="Picture 41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89" y="3083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5870" name="Text Box 42"/>
            <p:cNvSpPr txBox="1">
              <a:spLocks noChangeArrowheads="1"/>
            </p:cNvSpPr>
            <p:nvPr/>
          </p:nvSpPr>
          <p:spPr bwMode="auto">
            <a:xfrm>
              <a:off x="3225" y="3174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R6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5871" name="Rectangle 43"/>
            <p:cNvSpPr>
              <a:spLocks noChangeArrowheads="1"/>
            </p:cNvSpPr>
            <p:nvPr/>
          </p:nvSpPr>
          <p:spPr bwMode="auto">
            <a:xfrm>
              <a:off x="3028" y="2357"/>
              <a:ext cx="630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pPr algn="ctr" defTabSz="1028700"/>
              <a:r>
                <a:rPr lang="en-GB" sz="1600" b="0">
                  <a:latin typeface="Verdana" pitchFamily="34" charset="0"/>
                </a:rPr>
                <a:t>Zone 4</a:t>
              </a:r>
            </a:p>
          </p:txBody>
        </p:sp>
        <p:pic>
          <p:nvPicPr>
            <p:cNvPr id="35872" name="Picture 4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041" y="2448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5873" name="Text Box 45"/>
            <p:cNvSpPr txBox="1">
              <a:spLocks noChangeArrowheads="1"/>
            </p:cNvSpPr>
            <p:nvPr/>
          </p:nvSpPr>
          <p:spPr bwMode="auto">
            <a:xfrm>
              <a:off x="4177" y="2539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R5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5874" name="Picture 4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86" y="2448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5875" name="Text Box 47"/>
            <p:cNvSpPr txBox="1">
              <a:spLocks noChangeArrowheads="1"/>
            </p:cNvSpPr>
            <p:nvPr/>
          </p:nvSpPr>
          <p:spPr bwMode="auto">
            <a:xfrm>
              <a:off x="4722" y="2539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R4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5876" name="Picture 4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61" y="2584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5877" name="Text Box 49"/>
            <p:cNvSpPr txBox="1">
              <a:spLocks noChangeArrowheads="1"/>
            </p:cNvSpPr>
            <p:nvPr/>
          </p:nvSpPr>
          <p:spPr bwMode="auto">
            <a:xfrm>
              <a:off x="3497" y="2675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R7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5878" name="Picture 50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62" y="2584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5879" name="Text Box 51"/>
            <p:cNvSpPr txBox="1">
              <a:spLocks noChangeArrowheads="1"/>
            </p:cNvSpPr>
            <p:nvPr/>
          </p:nvSpPr>
          <p:spPr bwMode="auto">
            <a:xfrm>
              <a:off x="2998" y="2675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R8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5880" name="Picture 5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68" y="1994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5881" name="Text Box 53"/>
            <p:cNvSpPr txBox="1">
              <a:spLocks noChangeArrowheads="1"/>
            </p:cNvSpPr>
            <p:nvPr/>
          </p:nvSpPr>
          <p:spPr bwMode="auto">
            <a:xfrm>
              <a:off x="4404" y="2085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Ra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5882" name="Picture 54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89" y="1994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5883" name="Text Box 55"/>
            <p:cNvSpPr txBox="1">
              <a:spLocks noChangeArrowheads="1"/>
            </p:cNvSpPr>
            <p:nvPr/>
          </p:nvSpPr>
          <p:spPr bwMode="auto">
            <a:xfrm>
              <a:off x="3225" y="2085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Rd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5884" name="Picture 5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68" y="1450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5885" name="Text Box 57"/>
            <p:cNvSpPr txBox="1">
              <a:spLocks noChangeArrowheads="1"/>
            </p:cNvSpPr>
            <p:nvPr/>
          </p:nvSpPr>
          <p:spPr bwMode="auto">
            <a:xfrm>
              <a:off x="4404" y="1541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Rb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pic>
          <p:nvPicPr>
            <p:cNvPr id="35886" name="Picture 5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89" y="1450"/>
              <a:ext cx="453" cy="2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5887" name="Text Box 59"/>
            <p:cNvSpPr txBox="1">
              <a:spLocks noChangeArrowheads="1"/>
            </p:cNvSpPr>
            <p:nvPr/>
          </p:nvSpPr>
          <p:spPr bwMode="auto">
            <a:xfrm>
              <a:off x="3225" y="1541"/>
              <a:ext cx="272" cy="173"/>
            </a:xfrm>
            <a:prstGeom prst="rect">
              <a:avLst/>
            </a:prstGeom>
            <a:noFill/>
            <a:ln w="254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GB" sz="1200" b="0">
                  <a:solidFill>
                    <a:schemeClr val="bg1"/>
                  </a:solidFill>
                  <a:latin typeface="Verdana" pitchFamily="34" charset="0"/>
                </a:rPr>
                <a:t>Rc</a:t>
              </a:r>
              <a:endParaRPr lang="en-GB" sz="1200" b="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35888" name="Rectangle 60"/>
            <p:cNvSpPr>
              <a:spLocks noChangeArrowheads="1"/>
            </p:cNvSpPr>
            <p:nvPr/>
          </p:nvSpPr>
          <p:spPr bwMode="auto">
            <a:xfrm>
              <a:off x="3346" y="1632"/>
              <a:ext cx="1170" cy="4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65629" tIns="82814" rIns="165629" bIns="82814">
              <a:spAutoFit/>
            </a:bodyPr>
            <a:lstStyle/>
            <a:p>
              <a:pPr algn="ctr" defTabSz="1028700"/>
              <a:r>
                <a:rPr lang="en-GB" sz="1600" b="0">
                  <a:latin typeface="Verdana" pitchFamily="34" charset="0"/>
                </a:rPr>
                <a:t>Zone 0</a:t>
              </a:r>
            </a:p>
            <a:p>
              <a:pPr algn="ctr" defTabSz="1028700"/>
              <a:r>
                <a:rPr lang="en-GB" sz="1600" b="0">
                  <a:latin typeface="Verdana" pitchFamily="34" charset="0"/>
                </a:rPr>
                <a:t>Zone Backbone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2AFF8F"/>
      </a:accent1>
      <a:accent2>
        <a:srgbClr val="FF2A35"/>
      </a:accent2>
      <a:accent3>
        <a:srgbClr val="FFFFFF"/>
      </a:accent3>
      <a:accent4>
        <a:srgbClr val="000000"/>
      </a:accent4>
      <a:accent5>
        <a:srgbClr val="ACFFC6"/>
      </a:accent5>
      <a:accent6>
        <a:srgbClr val="E7252F"/>
      </a:accent6>
      <a:hlink>
        <a:srgbClr val="FFFFFF"/>
      </a:hlink>
      <a:folHlink>
        <a:srgbClr val="FFE59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Pages>69</Pages>
  <Words>2168</Words>
  <Application>Microsoft Macintosh PowerPoint</Application>
  <PresentationFormat>On-screen Show (4:3)</PresentationFormat>
  <Paragraphs>768</Paragraphs>
  <Slides>45</Slides>
  <Notes>44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Office Theme</vt:lpstr>
      <vt:lpstr>Introduction à l'OSPF</vt:lpstr>
      <vt:lpstr>OSPF</vt:lpstr>
      <vt:lpstr>Link State</vt:lpstr>
      <vt:lpstr>Routage Link State </vt:lpstr>
      <vt:lpstr>Utilisation Low Bandwidth</vt:lpstr>
      <vt:lpstr>Convergence rapide</vt:lpstr>
      <vt:lpstr>Convergence rapide</vt:lpstr>
      <vt:lpstr>Zones OSPF</vt:lpstr>
      <vt:lpstr>Liens virtuelles entre les zones OSPF</vt:lpstr>
      <vt:lpstr>Classification des routeurs</vt:lpstr>
      <vt:lpstr>Types de routes OSPF</vt:lpstr>
      <vt:lpstr>Routes externes</vt:lpstr>
      <vt:lpstr>Routes externes</vt:lpstr>
      <vt:lpstr>Routes externes</vt:lpstr>
      <vt:lpstr>Topologie/Link State Database</vt:lpstr>
      <vt:lpstr>Le protocole Hello</vt:lpstr>
      <vt:lpstr>Le Packet Hello</vt:lpstr>
      <vt:lpstr>Routeur désigné</vt:lpstr>
      <vt:lpstr>Routeur désigné par priorité</vt:lpstr>
      <vt:lpstr>Les États des voisins</vt:lpstr>
      <vt:lpstr>Les États des voisins</vt:lpstr>
      <vt:lpstr>Quand Devenir Adjacent</vt:lpstr>
      <vt:lpstr>LSA se propagent le long de l’adjacences</vt:lpstr>
      <vt:lpstr>Réseaux de diffusion  (Broadcast Networks)</vt:lpstr>
      <vt:lpstr>Protocole de routage des paquets</vt:lpstr>
      <vt:lpstr>Différents types de LSA</vt:lpstr>
      <vt:lpstr>Routeur LSA (Type 1)</vt:lpstr>
      <vt:lpstr>Réseau  LSA (Type 2)</vt:lpstr>
      <vt:lpstr>Résumé  LSA (Type 3 et 4)</vt:lpstr>
      <vt:lpstr>Externe LSA (Type 5 and 7)</vt:lpstr>
      <vt:lpstr>Résumé Route Inter-Zone</vt:lpstr>
      <vt:lpstr>Pas de Résumé</vt:lpstr>
      <vt:lpstr>Avec Résumé</vt:lpstr>
      <vt:lpstr>Pas de Résumé</vt:lpstr>
      <vt:lpstr>Avec Résumé</vt:lpstr>
      <vt:lpstr>Types de Zones</vt:lpstr>
      <vt:lpstr>Zone régulier (Pas Stub)</vt:lpstr>
      <vt:lpstr>Zone Stub normale</vt:lpstr>
      <vt:lpstr>Zone Totalement Stubby</vt:lpstr>
      <vt:lpstr>Zone Not-So-Stubby</vt:lpstr>
      <vt:lpstr>Utilisation ISP des zones </vt:lpstr>
      <vt:lpstr>Addressage pour les zones </vt:lpstr>
      <vt:lpstr>Sommaire</vt:lpstr>
      <vt:lpstr>Reconnaissance et attribution</vt:lpstr>
      <vt:lpstr>Introduction à l'OSPF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OSPF</dc:title>
  <dc:subject>ISP Training Workshops Asia Pacific</dc:subject>
  <dc:creator>Philip Smith</dc:creator>
  <cp:keywords/>
  <dc:description/>
  <cp:lastModifiedBy>ITSS</cp:lastModifiedBy>
  <cp:revision>235</cp:revision>
  <cp:lastPrinted>2011-01-31T08:18:54Z</cp:lastPrinted>
  <dcterms:created xsi:type="dcterms:W3CDTF">2013-02-01T12:06:12Z</dcterms:created>
  <dcterms:modified xsi:type="dcterms:W3CDTF">2013-03-05T09:53:07Z</dcterms:modified>
  <cp:category/>
</cp:coreProperties>
</file>