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1" r:id="rId1"/>
  </p:sldMasterIdLst>
  <p:notesMasterIdLst>
    <p:notesMasterId r:id="rId47"/>
  </p:notesMasterIdLst>
  <p:handoutMasterIdLst>
    <p:handoutMasterId r:id="rId48"/>
  </p:handoutMasterIdLst>
  <p:sldIdLst>
    <p:sldId id="546" r:id="rId2"/>
    <p:sldId id="538" r:id="rId3"/>
    <p:sldId id="478" r:id="rId4"/>
    <p:sldId id="539" r:id="rId5"/>
    <p:sldId id="540" r:id="rId6"/>
    <p:sldId id="541" r:id="rId7"/>
    <p:sldId id="542" r:id="rId8"/>
    <p:sldId id="413" r:id="rId9"/>
    <p:sldId id="545" r:id="rId10"/>
    <p:sldId id="446" r:id="rId11"/>
    <p:sldId id="520" r:id="rId12"/>
    <p:sldId id="268" r:id="rId13"/>
    <p:sldId id="269" r:id="rId14"/>
    <p:sldId id="521" r:id="rId15"/>
    <p:sldId id="415" r:id="rId16"/>
    <p:sldId id="449" r:id="rId17"/>
    <p:sldId id="450" r:id="rId18"/>
    <p:sldId id="522" r:id="rId19"/>
    <p:sldId id="452" r:id="rId20"/>
    <p:sldId id="535" r:id="rId21"/>
    <p:sldId id="536" r:id="rId22"/>
    <p:sldId id="455" r:id="rId23"/>
    <p:sldId id="456" r:id="rId24"/>
    <p:sldId id="543" r:id="rId25"/>
    <p:sldId id="482" r:id="rId26"/>
    <p:sldId id="537" r:id="rId27"/>
    <p:sldId id="484" r:id="rId28"/>
    <p:sldId id="485" r:id="rId29"/>
    <p:sldId id="486" r:id="rId30"/>
    <p:sldId id="487" r:id="rId31"/>
    <p:sldId id="267" r:id="rId32"/>
    <p:sldId id="524" r:id="rId33"/>
    <p:sldId id="525" r:id="rId34"/>
    <p:sldId id="526" r:id="rId35"/>
    <p:sldId id="527" r:id="rId36"/>
    <p:sldId id="523" r:id="rId37"/>
    <p:sldId id="528" r:id="rId38"/>
    <p:sldId id="529" r:id="rId39"/>
    <p:sldId id="531" r:id="rId40"/>
    <p:sldId id="533" r:id="rId41"/>
    <p:sldId id="544" r:id="rId42"/>
    <p:sldId id="307" r:id="rId43"/>
    <p:sldId id="308" r:id="rId44"/>
    <p:sldId id="548" r:id="rId45"/>
    <p:sldId id="547" r:id="rId46"/>
  </p:sldIdLst>
  <p:sldSz cx="9144000" cy="6858000" type="screen4x3"/>
  <p:notesSz cx="6781800" cy="9918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77"/>
    <a:srgbClr val="FAFD00"/>
    <a:srgbClr val="81C2FE"/>
    <a:srgbClr val="7A7A5A"/>
    <a:srgbClr val="00B17A"/>
    <a:srgbClr val="02996A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3048" y="-824"/>
      </p:cViewPr>
      <p:guideLst>
        <p:guide orient="horz" pos="216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/>
            </a:lvl1pPr>
          </a:lstStyle>
          <a:p>
            <a:fld id="{8D644F65-20E4-49E9-B703-52954815DB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658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18" charset="0"/>
              </a:defRPr>
            </a:lvl1pPr>
          </a:lstStyle>
          <a:p>
            <a:fld id="{79D9C8B9-5B98-4CEA-926A-9D1BF111C67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175375" y="9551988"/>
            <a:ext cx="342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744" tIns="45179" rIns="88744" bIns="45179">
            <a:spAutoFit/>
          </a:bodyPr>
          <a:lstStyle/>
          <a:p>
            <a:pPr algn="ctr" defTabSz="882650">
              <a:lnSpc>
                <a:spcPct val="90000"/>
              </a:lnSpc>
            </a:pPr>
            <a:r>
              <a:rPr lang="en-GB" sz="900" b="0"/>
              <a:t> </a:t>
            </a:r>
            <a:fld id="{C8705478-59AC-4765-A6D0-83E03A0FB4AA}" type="slidenum">
              <a:rPr lang="en-GB" sz="900" b="0"/>
              <a:pPr algn="ctr" defTabSz="882650">
                <a:lnSpc>
                  <a:spcPct val="90000"/>
                </a:lnSpc>
              </a:pPr>
              <a:t>‹#›</a:t>
            </a:fld>
            <a:endParaRPr lang="en-GB" sz="900" b="0"/>
          </a:p>
        </p:txBody>
      </p:sp>
      <p:sp>
        <p:nvSpPr>
          <p:cNvPr id="1843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495300"/>
            <a:ext cx="4408488" cy="3306763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049713"/>
            <a:ext cx="49752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5" tIns="46793" rIns="93585" bIns="46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219575" y="9547225"/>
            <a:ext cx="19034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3585" tIns="46793" rIns="93585" bIns="46793">
            <a:spAutoFit/>
          </a:bodyPr>
          <a:lstStyle/>
          <a:p>
            <a:pPr algn="r" defTabSz="928688">
              <a:spcBef>
                <a:spcPct val="50000"/>
              </a:spcBef>
              <a:defRPr/>
            </a:pPr>
            <a:r>
              <a:rPr lang="en-GB" sz="900" b="0">
                <a:latin typeface="Arial" charset="0"/>
                <a:ea typeface="+mn-ea"/>
              </a:rPr>
              <a:t>0683_03F7_c2.scr</a:t>
            </a:r>
          </a:p>
        </p:txBody>
      </p:sp>
    </p:spTree>
    <p:extLst>
      <p:ext uri="{BB962C8B-B14F-4D97-AF65-F5344CB8AC3E}">
        <p14:creationId xmlns:p14="http://schemas.microsoft.com/office/powerpoint/2010/main" val="289099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pitchFamily="-84" charset="-128"/>
        <a:cs typeface="ＭＳ Ｐゴシック" pitchFamily="-84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4B9456-9752-4B3A-BCAF-916F04E082F2}" type="slidenum">
              <a:rPr lang="en-GB"/>
              <a:pPr/>
              <a:t>1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AB6D9-EC1A-400A-A886-B8447D7ED4E4}" type="slidenum">
              <a:rPr lang="en-GB"/>
              <a:pPr/>
              <a:t>10</a:t>
            </a:fld>
            <a:endParaRPr lang="en-GB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32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892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5BDFAC-22A4-4240-806E-EF70407B8A3D}" type="slidenum">
              <a:rPr lang="en-GB"/>
              <a:pPr/>
              <a:t>11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3BC0BE-2D02-4B5B-B106-6CA71AA3A3A5}" type="slidenum">
              <a:rPr lang="en-GB"/>
              <a:pPr/>
              <a:t>12</a:t>
            </a:fld>
            <a:endParaRPr lang="en-GB"/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18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301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4BF889-A84B-433F-B7D0-4A7507D28AD2}" type="slidenum">
              <a:rPr lang="en-GB"/>
              <a:pPr/>
              <a:t>13</a:t>
            </a:fld>
            <a:endParaRPr lang="en-GB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19</a:t>
            </a: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506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AFD2A-049E-4F1D-80F6-AC59D6040CB2}" type="slidenum">
              <a:rPr lang="en-GB"/>
              <a:pPr/>
              <a:t>14</a:t>
            </a:fld>
            <a:endParaRPr lang="en-GB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19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711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281C4B-9BE6-4680-88CE-4DD8315E059B}" type="slidenum">
              <a:rPr lang="en-GB"/>
              <a:pPr/>
              <a:t>15</a:t>
            </a:fld>
            <a:endParaRPr lang="en-GB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30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916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B03C0-7385-4D32-B7D1-1110BBBF60B5}" type="slidenum">
              <a:rPr lang="en-GB"/>
              <a:pPr/>
              <a:t>16</a:t>
            </a:fld>
            <a:endParaRPr lang="en-GB"/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38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120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B7222-5762-4A99-9D8E-E3E62D580095}" type="slidenum">
              <a:rPr lang="en-GB"/>
              <a:pPr/>
              <a:t>17</a:t>
            </a:fld>
            <a:endParaRPr lang="en-GB"/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39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32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EBF48D-53FE-4BDF-AAB8-3007A2E114B1}" type="slidenum">
              <a:rPr lang="en-GB"/>
              <a:pPr/>
              <a:t>18</a:t>
            </a:fld>
            <a:endParaRPr lang="en-GB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F54F0-D9C1-4E8C-98B2-B986C258D9F0}" type="slidenum">
              <a:rPr lang="en-GB"/>
              <a:pPr/>
              <a:t>19</a:t>
            </a:fld>
            <a:endParaRPr lang="en-GB"/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41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735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57DD8-45F0-4B19-9F02-76C2CC32CAC5}" type="slidenum">
              <a:rPr lang="en-GB"/>
              <a:pPr/>
              <a:t>2</a:t>
            </a:fld>
            <a:endParaRPr lang="en-GB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E6CAE-C35B-4391-AF23-10F6E7B4DC54}" type="slidenum">
              <a:rPr lang="en-GB"/>
              <a:pPr/>
              <a:t>20</a:t>
            </a:fld>
            <a:endParaRPr lang="en-GB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B4D638-FB68-4AF6-9320-57E1A47F30E4}" type="slidenum">
              <a:rPr lang="en-GB"/>
              <a:pPr/>
              <a:t>21</a:t>
            </a:fld>
            <a:endParaRPr lang="en-GB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362DE-3F22-43EC-B639-2D84C19B353B}" type="slidenum">
              <a:rPr lang="en-GB"/>
              <a:pPr/>
              <a:t>22</a:t>
            </a:fld>
            <a:endParaRPr lang="en-GB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44</a:t>
            </a:r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349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1783E-DD2D-48CD-AFD0-97400090F2A9}" type="slidenum">
              <a:rPr lang="en-GB"/>
              <a:pPr/>
              <a:t>23</a:t>
            </a:fld>
            <a:endParaRPr lang="en-GB"/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45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554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F7C2B-FF17-487E-B963-927F88AA23EF}" type="slidenum">
              <a:rPr lang="en-GB"/>
              <a:pPr/>
              <a:t>24</a:t>
            </a:fld>
            <a:endParaRPr lang="en-GB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6969D5-228B-422A-B8C1-618C3987D81C}" type="slidenum">
              <a:rPr lang="en-GB"/>
              <a:pPr/>
              <a:t>25</a:t>
            </a:fld>
            <a:endParaRPr lang="en-GB"/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5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696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F2D18-3146-4CEB-B87B-AE5542345AD6}" type="slidenum">
              <a:rPr lang="en-GB"/>
              <a:pPr/>
              <a:t>26</a:t>
            </a:fld>
            <a:endParaRPr lang="en-GB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E233FD-5A44-4A44-ABA9-D7F1F838F9C8}" type="slidenum">
              <a:rPr lang="en-GB"/>
              <a:pPr/>
              <a:t>27</a:t>
            </a:fld>
            <a:endParaRPr lang="en-GB"/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21</a:t>
            </a:r>
          </a:p>
        </p:txBody>
      </p:sp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37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1E823-8FBB-4541-90C0-EF074B7A9D38}" type="slidenum">
              <a:rPr lang="en-GB"/>
              <a:pPr/>
              <a:t>28</a:t>
            </a:fld>
            <a:endParaRPr lang="en-GB"/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25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57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E33A9B-E722-4826-A6C6-B8882FB52F03}" type="slidenum">
              <a:rPr lang="en-GB"/>
              <a:pPr/>
              <a:t>29</a:t>
            </a:fld>
            <a:endParaRPr lang="en-GB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28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78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1FEF-0042-47EE-8A3B-8113CB205C54}" type="slidenum">
              <a:rPr lang="en-GB"/>
              <a:pPr/>
              <a:t>3</a:t>
            </a:fld>
            <a:endParaRPr lang="en-GB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43338" y="0"/>
            <a:ext cx="2938462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59" tIns="0" rIns="19359" bIns="0" anchor="b"/>
          <a:lstStyle/>
          <a:p>
            <a:pPr algn="r" defTabSz="963613"/>
            <a:r>
              <a:rPr lang="en-GB" sz="1000" b="0" i="1">
                <a:latin typeface="Times New Roman" pitchFamily="18" charset="0"/>
              </a:rPr>
              <a:t>44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9423400"/>
            <a:ext cx="2936875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36875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2400" y="646113"/>
            <a:ext cx="3816350" cy="2862262"/>
          </a:xfrm>
          <a:ln w="12700"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048125"/>
            <a:ext cx="4973637" cy="5127625"/>
          </a:xfrm>
          <a:noFill/>
          <a:ln/>
        </p:spPr>
        <p:txBody>
          <a:bodyPr lIns="91959" tIns="45172" rIns="91959" bIns="45172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375657-7F10-46D0-99F2-5BC826FE3247}" type="slidenum">
              <a:rPr lang="en-GB"/>
              <a:pPr/>
              <a:t>30</a:t>
            </a:fld>
            <a:endParaRPr lang="en-GB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32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0F1C3-C367-42C7-AB96-1985E75C395C}" type="slidenum">
              <a:rPr lang="en-GB"/>
              <a:pPr/>
              <a:t>31</a:t>
            </a:fld>
            <a:endParaRPr lang="en-GB"/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16</a:t>
            </a: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192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8DC69B-E1CF-4660-96C9-587854EDA783}" type="slidenum">
              <a:rPr lang="en-GB"/>
              <a:pPr/>
              <a:t>32</a:t>
            </a:fld>
            <a:endParaRPr lang="en-GB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5E256-0A4B-4F2C-B911-865ECB313252}" type="slidenum">
              <a:rPr lang="en-GB"/>
              <a:pPr/>
              <a:t>33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5BBC1-3B54-4535-B466-5959F93B6A2F}" type="slidenum">
              <a:rPr lang="en-GB"/>
              <a:pPr/>
              <a:t>34</a:t>
            </a:fld>
            <a:endParaRPr lang="en-GB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D9869B-549F-4185-B1A4-637B2F8C64B6}" type="slidenum">
              <a:rPr lang="en-GB"/>
              <a:pPr/>
              <a:t>35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AEDDDA-8723-4A49-BF4F-5214E9186D5E}" type="slidenum">
              <a:rPr lang="en-GB"/>
              <a:pPr/>
              <a:t>36</a:t>
            </a:fld>
            <a:endParaRPr lang="en-GB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F2CE2-4BA8-4184-A971-E0EECDA6EC53}" type="slidenum">
              <a:rPr lang="en-GB"/>
              <a:pPr/>
              <a:t>37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08994-F2A1-432D-82AA-9B9B095304AB}" type="slidenum">
              <a:rPr lang="en-GB"/>
              <a:pPr/>
              <a:t>38</a:t>
            </a:fld>
            <a:endParaRPr lang="en-GB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7C5071-DA97-4CCC-9D5F-2ACE2A44BAF5}" type="slidenum">
              <a:rPr lang="en-GB"/>
              <a:pPr/>
              <a:t>39</a:t>
            </a:fld>
            <a:endParaRPr lang="en-GB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E000D-4B26-41D3-8EF9-32229A5ECDB0}" type="slidenum">
              <a:rPr lang="en-GB"/>
              <a:pPr/>
              <a:t>4</a:t>
            </a:fld>
            <a:endParaRPr lang="en-GB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49FFC-621D-49B9-849B-7C3A3B9E1568}" type="slidenum">
              <a:rPr lang="en-GB"/>
              <a:pPr/>
              <a:t>40</a:t>
            </a:fld>
            <a:endParaRPr lang="en-GB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DC8D2B-5F8F-4418-9FC9-F996B37EB5BD}" type="slidenum">
              <a:rPr lang="en-GB"/>
              <a:pPr/>
              <a:t>41</a:t>
            </a:fld>
            <a:endParaRPr lang="en-GB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055913-3C26-416E-A8FA-F1686F1FB58E}" type="slidenum">
              <a:rPr lang="en-GB"/>
              <a:pPr/>
              <a:t>42</a:t>
            </a:fld>
            <a:endParaRPr lang="en-GB"/>
          </a:p>
        </p:txBody>
      </p:sp>
      <p:sp>
        <p:nvSpPr>
          <p:cNvPr id="10445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69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44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30AC1A-4F4C-4C69-B363-2261D16BEF5F}" type="slidenum">
              <a:rPr lang="en-GB"/>
              <a:pPr/>
              <a:t>43</a:t>
            </a:fld>
            <a:endParaRPr lang="en-GB"/>
          </a:p>
        </p:txBody>
      </p:sp>
      <p:sp>
        <p:nvSpPr>
          <p:cNvPr id="10649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73</a:t>
            </a:r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650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74336-F503-4BC3-AA8F-CACB842C92F6}" type="slidenum">
              <a:rPr lang="en-GB"/>
              <a:pPr/>
              <a:t>45</a:t>
            </a:fld>
            <a:endParaRPr lang="en-GB"/>
          </a:p>
        </p:txBody>
      </p:sp>
      <p:sp>
        <p:nvSpPr>
          <p:cNvPr id="1095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8A9607-320E-4EC4-B133-BCDBAECE44EB}" type="slidenum">
              <a:rPr lang="en-GB"/>
              <a:pPr/>
              <a:t>5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A20D6B-A92C-4E41-8715-7129D4CDD7DC}" type="slidenum">
              <a:rPr lang="en-GB"/>
              <a:pPr/>
              <a:t>6</a:t>
            </a:fld>
            <a:endParaRPr lang="en-GB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BDD6D-D84B-41FA-9C14-1A5C2B47C803}" type="slidenum">
              <a:rPr lang="en-GB"/>
              <a:pPr/>
              <a:t>7</a:t>
            </a:fld>
            <a:endParaRPr lang="en-GB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FED5B-B439-476A-95CE-78E0E86EC56E}" type="slidenum">
              <a:rPr lang="en-GB"/>
              <a:pPr/>
              <a:t>8</a:t>
            </a:fld>
            <a:endParaRPr lang="en-GB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27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82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6146CB-FFAE-404E-BCBC-30630CE30941}" type="slidenum">
              <a:rPr lang="en-GB"/>
              <a:pPr/>
              <a:t>9</a:t>
            </a:fld>
            <a:endParaRPr lang="en-GB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27</a:t>
            </a: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872" name="Rectangle 7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B63D5-586E-4EC5-8F3C-5FBCFB29EF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85CF2-F114-47A6-95CD-447CD28CC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2C8F5-97DA-4B0E-B472-2A7467944A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FD95E-CFA9-4A79-B72B-2D17A0678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0B38D-7E7D-4D29-947E-44A235B6FA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652E5-74D6-4C37-80A6-0646730B26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F89B4-9812-4476-B3B4-DC8E63318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FFBE8-2EDB-4E79-891B-3A038B5767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DBE0A-B7B4-4531-9389-3836FF612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0DC46-21D5-4B13-BA63-727A9BCC32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82F4-9490-4839-BFBC-A92164719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F1A27-1773-452E-8057-8405F45518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599D2-A7DB-4EC4-A182-6A6792DF0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C2EA7-06B6-4FFD-BE53-B33C721E14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6079A-0AA1-46DD-93D4-0EFCDAEE9A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369D02B-26D7-41F3-9B3C-1F6B682D54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3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l'OSPF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95D2134-16BF-4A37-8F9C-6CDE935CBD59}" type="slidenum">
              <a:rPr lang="en-US"/>
              <a:pPr/>
              <a:t>1</a:t>
            </a:fld>
            <a:endParaRPr lang="en-US"/>
          </a:p>
        </p:txBody>
      </p:sp>
      <p:pic>
        <p:nvPicPr>
          <p:cNvPr id="19461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71412" tIns="35706" rIns="71412" bIns="35706"/>
          <a:lstStyle/>
          <a:p>
            <a:r>
              <a:rPr lang="en-GB" smtClean="0"/>
              <a:t>Classification des routeurs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idx="1"/>
          </p:nvPr>
        </p:nvSpPr>
        <p:spPr>
          <a:xfrm>
            <a:off x="5105400" y="3962400"/>
            <a:ext cx="3792538" cy="2336800"/>
          </a:xfrm>
        </p:spPr>
        <p:txBody>
          <a:bodyPr lIns="71412" tIns="35706" rIns="71412" bIns="35706" anchor="ctr" anchorCtr="1"/>
          <a:lstStyle/>
          <a:p>
            <a:pPr marL="254000" indent="-254000" defTabSz="627063"/>
            <a:r>
              <a:rPr lang="en-GB" sz="2000" smtClean="0"/>
              <a:t>Routeur interne  (IR)</a:t>
            </a:r>
          </a:p>
          <a:p>
            <a:pPr marL="254000" indent="-254000" defTabSz="627063"/>
            <a:r>
              <a:rPr lang="en-GB" sz="2000" smtClean="0"/>
              <a:t>Area Border Router (ABR)</a:t>
            </a:r>
          </a:p>
          <a:p>
            <a:pPr marL="254000" indent="-254000" defTabSz="627063"/>
            <a:r>
              <a:rPr lang="en-GB" sz="2000" smtClean="0"/>
              <a:t>Routeur Backbone (BR)</a:t>
            </a:r>
          </a:p>
          <a:p>
            <a:pPr marL="254000" indent="-254000" defTabSz="627063"/>
            <a:r>
              <a:rPr lang="en-GB" sz="2000" smtClean="0"/>
              <a:t>Autonomous System Border Router (ASBR)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5A94-8B2F-4481-94D8-BDD8A755AF2E}" type="slidenum">
              <a:rPr lang="en-US"/>
              <a:pPr/>
              <a:t>10</a:t>
            </a:fld>
            <a:endParaRPr lang="en-US"/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894" name="Group 124"/>
          <p:cNvGrpSpPr>
            <a:grpSpLocks/>
          </p:cNvGrpSpPr>
          <p:nvPr/>
        </p:nvGrpSpPr>
        <p:grpSpPr bwMode="auto">
          <a:xfrm>
            <a:off x="158750" y="1511300"/>
            <a:ext cx="5751513" cy="4410075"/>
            <a:chOff x="100" y="952"/>
            <a:chExt cx="3623" cy="2778"/>
          </a:xfrm>
        </p:grpSpPr>
        <p:sp>
          <p:nvSpPr>
            <p:cNvPr id="37898" name="Freeform 68"/>
            <p:cNvSpPr>
              <a:spLocks/>
            </p:cNvSpPr>
            <p:nvPr/>
          </p:nvSpPr>
          <p:spPr bwMode="auto">
            <a:xfrm>
              <a:off x="1453" y="2024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899" name="Freeform 69"/>
            <p:cNvSpPr>
              <a:spLocks/>
            </p:cNvSpPr>
            <p:nvPr/>
          </p:nvSpPr>
          <p:spPr bwMode="auto">
            <a:xfrm>
              <a:off x="1501" y="2534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00" name="Picture 10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01" name="Line 50"/>
            <p:cNvSpPr>
              <a:spLocks noChangeShapeType="1"/>
            </p:cNvSpPr>
            <p:nvPr/>
          </p:nvSpPr>
          <p:spPr bwMode="auto">
            <a:xfrm flipV="1">
              <a:off x="1508" y="330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02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7" y="344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03" name="Oval 54"/>
            <p:cNvSpPr>
              <a:spLocks noChangeArrowheads="1"/>
            </p:cNvSpPr>
            <p:nvPr/>
          </p:nvSpPr>
          <p:spPr bwMode="auto">
            <a:xfrm>
              <a:off x="1374" y="1789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4" name="Oval 55"/>
            <p:cNvSpPr>
              <a:spLocks noChangeArrowheads="1"/>
            </p:cNvSpPr>
            <p:nvPr/>
          </p:nvSpPr>
          <p:spPr bwMode="auto">
            <a:xfrm>
              <a:off x="892" y="2552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5" name="Line 56"/>
            <p:cNvSpPr>
              <a:spLocks noChangeShapeType="1"/>
            </p:cNvSpPr>
            <p:nvPr/>
          </p:nvSpPr>
          <p:spPr bwMode="auto">
            <a:xfrm>
              <a:off x="1128" y="329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6" name="Line 57"/>
            <p:cNvSpPr>
              <a:spLocks noChangeShapeType="1"/>
            </p:cNvSpPr>
            <p:nvPr/>
          </p:nvSpPr>
          <p:spPr bwMode="auto">
            <a:xfrm flipV="1">
              <a:off x="1210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7" name="Line 58"/>
            <p:cNvSpPr>
              <a:spLocks noChangeShapeType="1"/>
            </p:cNvSpPr>
            <p:nvPr/>
          </p:nvSpPr>
          <p:spPr bwMode="auto">
            <a:xfrm flipV="1">
              <a:off x="1778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8" name="Freeform 65"/>
            <p:cNvSpPr>
              <a:spLocks/>
            </p:cNvSpPr>
            <p:nvPr/>
          </p:nvSpPr>
          <p:spPr bwMode="auto">
            <a:xfrm>
              <a:off x="1214" y="2658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9" name="Freeform 66"/>
            <p:cNvSpPr>
              <a:spLocks/>
            </p:cNvSpPr>
            <p:nvPr/>
          </p:nvSpPr>
          <p:spPr bwMode="auto">
            <a:xfrm>
              <a:off x="1499" y="2658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0" name="Freeform 67"/>
            <p:cNvSpPr>
              <a:spLocks/>
            </p:cNvSpPr>
            <p:nvPr/>
          </p:nvSpPr>
          <p:spPr bwMode="auto">
            <a:xfrm>
              <a:off x="2669" y="2024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70"/>
            <p:cNvSpPr>
              <a:spLocks/>
            </p:cNvSpPr>
            <p:nvPr/>
          </p:nvSpPr>
          <p:spPr bwMode="auto">
            <a:xfrm>
              <a:off x="1501" y="1997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71"/>
            <p:cNvSpPr>
              <a:spLocks/>
            </p:cNvSpPr>
            <p:nvPr/>
          </p:nvSpPr>
          <p:spPr bwMode="auto">
            <a:xfrm>
              <a:off x="2688" y="1776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3" name="Line 72"/>
            <p:cNvSpPr>
              <a:spLocks noChangeShapeType="1"/>
            </p:cNvSpPr>
            <p:nvPr/>
          </p:nvSpPr>
          <p:spPr bwMode="auto">
            <a:xfrm flipV="1">
              <a:off x="1497" y="1782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4" name="Line 73"/>
            <p:cNvSpPr>
              <a:spLocks noChangeShapeType="1"/>
            </p:cNvSpPr>
            <p:nvPr/>
          </p:nvSpPr>
          <p:spPr bwMode="auto">
            <a:xfrm>
              <a:off x="848" y="177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5" name="Oval 74"/>
            <p:cNvSpPr>
              <a:spLocks noChangeArrowheads="1"/>
            </p:cNvSpPr>
            <p:nvPr/>
          </p:nvSpPr>
          <p:spPr bwMode="auto">
            <a:xfrm>
              <a:off x="516" y="978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6" name="Line 75"/>
            <p:cNvSpPr>
              <a:spLocks noChangeShapeType="1"/>
            </p:cNvSpPr>
            <p:nvPr/>
          </p:nvSpPr>
          <p:spPr bwMode="auto">
            <a:xfrm flipV="1">
              <a:off x="1072" y="1300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7" name="Line 76"/>
            <p:cNvSpPr>
              <a:spLocks noChangeShapeType="1"/>
            </p:cNvSpPr>
            <p:nvPr/>
          </p:nvSpPr>
          <p:spPr bwMode="auto">
            <a:xfrm>
              <a:off x="832" y="1295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8" name="Oval 78"/>
            <p:cNvSpPr>
              <a:spLocks noChangeArrowheads="1"/>
            </p:cNvSpPr>
            <p:nvPr/>
          </p:nvSpPr>
          <p:spPr bwMode="auto">
            <a:xfrm>
              <a:off x="2596" y="95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9" name="Line 80"/>
            <p:cNvSpPr>
              <a:spLocks noChangeShapeType="1"/>
            </p:cNvSpPr>
            <p:nvPr/>
          </p:nvSpPr>
          <p:spPr bwMode="auto">
            <a:xfrm flipV="1">
              <a:off x="3165" y="1297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20" name="Line 81"/>
            <p:cNvSpPr>
              <a:spLocks noChangeShapeType="1"/>
            </p:cNvSpPr>
            <p:nvPr/>
          </p:nvSpPr>
          <p:spPr bwMode="auto">
            <a:xfrm>
              <a:off x="2925" y="1292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21" name="Picture 8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9" y="143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2" name="Text Box 83"/>
            <p:cNvSpPr txBox="1">
              <a:spLocks noChangeArrowheads="1"/>
            </p:cNvSpPr>
            <p:nvPr/>
          </p:nvSpPr>
          <p:spPr bwMode="auto">
            <a:xfrm>
              <a:off x="975" y="152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3" name="Picture 8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5" y="143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4" name="Text Box 85"/>
            <p:cNvSpPr txBox="1">
              <a:spLocks noChangeArrowheads="1"/>
            </p:cNvSpPr>
            <p:nvPr/>
          </p:nvSpPr>
          <p:spPr bwMode="auto">
            <a:xfrm>
              <a:off x="3061" y="152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25" name="Text Box 86"/>
            <p:cNvSpPr txBox="1">
              <a:spLocks noChangeArrowheads="1"/>
            </p:cNvSpPr>
            <p:nvPr/>
          </p:nvSpPr>
          <p:spPr bwMode="auto">
            <a:xfrm>
              <a:off x="1423" y="353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6" name="Picture 9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14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7" name="Text Box 91"/>
            <p:cNvSpPr txBox="1">
              <a:spLocks noChangeArrowheads="1"/>
            </p:cNvSpPr>
            <p:nvPr/>
          </p:nvSpPr>
          <p:spPr bwMode="auto">
            <a:xfrm>
              <a:off x="1150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8" name="Picture 9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59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9" name="Text Box 93"/>
            <p:cNvSpPr txBox="1">
              <a:spLocks noChangeArrowheads="1"/>
            </p:cNvSpPr>
            <p:nvPr/>
          </p:nvSpPr>
          <p:spPr bwMode="auto">
            <a:xfrm>
              <a:off x="1695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0" name="Picture 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1" name="Text Box 99"/>
            <p:cNvSpPr txBox="1">
              <a:spLocks noChangeArrowheads="1"/>
            </p:cNvSpPr>
            <p:nvPr/>
          </p:nvSpPr>
          <p:spPr bwMode="auto">
            <a:xfrm>
              <a:off x="13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32" name="Text Box 101"/>
            <p:cNvSpPr txBox="1">
              <a:spLocks noChangeArrowheads="1"/>
            </p:cNvSpPr>
            <p:nvPr/>
          </p:nvSpPr>
          <p:spPr bwMode="auto">
            <a:xfrm>
              <a:off x="2512" y="254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3" name="Picture 10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4" name="Text Box 103"/>
            <p:cNvSpPr txBox="1">
              <a:spLocks noChangeArrowheads="1"/>
            </p:cNvSpPr>
            <p:nvPr/>
          </p:nvSpPr>
          <p:spPr bwMode="auto">
            <a:xfrm>
              <a:off x="2562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5" name="Picture 10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6" name="Text Box 105"/>
            <p:cNvSpPr txBox="1">
              <a:spLocks noChangeArrowheads="1"/>
            </p:cNvSpPr>
            <p:nvPr/>
          </p:nvSpPr>
          <p:spPr bwMode="auto">
            <a:xfrm>
              <a:off x="1383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37" name="Rectangle 107"/>
            <p:cNvSpPr>
              <a:spLocks noChangeArrowheads="1"/>
            </p:cNvSpPr>
            <p:nvPr/>
          </p:nvSpPr>
          <p:spPr bwMode="auto">
            <a:xfrm>
              <a:off x="1234" y="1406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7938" name="Rectangle 108"/>
            <p:cNvSpPr>
              <a:spLocks noChangeArrowheads="1"/>
            </p:cNvSpPr>
            <p:nvPr/>
          </p:nvSpPr>
          <p:spPr bwMode="auto">
            <a:xfrm>
              <a:off x="1649" y="2132"/>
              <a:ext cx="79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ABR/BR</a:t>
              </a:r>
            </a:p>
          </p:txBody>
        </p:sp>
        <p:sp>
          <p:nvSpPr>
            <p:cNvPr id="37939" name="Rectangle 109"/>
            <p:cNvSpPr>
              <a:spLocks noChangeArrowheads="1"/>
            </p:cNvSpPr>
            <p:nvPr/>
          </p:nvSpPr>
          <p:spPr bwMode="auto">
            <a:xfrm>
              <a:off x="2352" y="2736"/>
              <a:ext cx="539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IR/BR</a:t>
              </a:r>
            </a:p>
          </p:txBody>
        </p:sp>
        <p:sp>
          <p:nvSpPr>
            <p:cNvPr id="37940" name="Rectangle 110"/>
            <p:cNvSpPr>
              <a:spLocks noChangeArrowheads="1"/>
            </p:cNvSpPr>
            <p:nvPr/>
          </p:nvSpPr>
          <p:spPr bwMode="auto">
            <a:xfrm>
              <a:off x="301" y="2704"/>
              <a:ext cx="62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37941" name="Freeform 111"/>
            <p:cNvSpPr>
              <a:spLocks/>
            </p:cNvSpPr>
            <p:nvPr/>
          </p:nvSpPr>
          <p:spPr bwMode="auto">
            <a:xfrm>
              <a:off x="340" y="3022"/>
              <a:ext cx="726" cy="45"/>
            </a:xfrm>
            <a:custGeom>
              <a:avLst/>
              <a:gdLst>
                <a:gd name="T0" fmla="*/ 0 w 1053"/>
                <a:gd name="T1" fmla="*/ 0 h 48"/>
                <a:gd name="T2" fmla="*/ 260 w 1053"/>
                <a:gd name="T3" fmla="*/ 0 h 48"/>
                <a:gd name="T4" fmla="*/ 239 w 1053"/>
                <a:gd name="T5" fmla="*/ 41 h 48"/>
                <a:gd name="T6" fmla="*/ 500 w 1053"/>
                <a:gd name="T7" fmla="*/ 41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84190" tIns="90290" rIns="184190" bIns="90290">
              <a:spAutoFit/>
            </a:bodyPr>
            <a:lstStyle/>
            <a:p>
              <a:endParaRPr lang="en-US"/>
            </a:p>
          </p:txBody>
        </p:sp>
        <p:sp>
          <p:nvSpPr>
            <p:cNvPr id="37942" name="Rectangle 112"/>
            <p:cNvSpPr>
              <a:spLocks noChangeArrowheads="1"/>
            </p:cNvSpPr>
            <p:nvPr/>
          </p:nvSpPr>
          <p:spPr bwMode="auto">
            <a:xfrm>
              <a:off x="100" y="3067"/>
              <a:ext cx="851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Vers d’autres AS</a:t>
              </a:r>
            </a:p>
          </p:txBody>
        </p:sp>
        <p:sp>
          <p:nvSpPr>
            <p:cNvPr id="37943" name="Rectangle 113"/>
            <p:cNvSpPr>
              <a:spLocks noChangeArrowheads="1"/>
            </p:cNvSpPr>
            <p:nvPr/>
          </p:nvSpPr>
          <p:spPr bwMode="auto">
            <a:xfrm>
              <a:off x="3326" y="1389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7944" name="Rectangle 114"/>
            <p:cNvSpPr>
              <a:spLocks noChangeArrowheads="1"/>
            </p:cNvSpPr>
            <p:nvPr/>
          </p:nvSpPr>
          <p:spPr bwMode="auto">
            <a:xfrm>
              <a:off x="969" y="3339"/>
              <a:ext cx="457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7945" name="Rectangle 115"/>
            <p:cNvSpPr>
              <a:spLocks noChangeArrowheads="1"/>
            </p:cNvSpPr>
            <p:nvPr/>
          </p:nvSpPr>
          <p:spPr bwMode="auto">
            <a:xfrm>
              <a:off x="1992" y="2341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r" defTabSz="790575"/>
              <a:r>
                <a:rPr lang="en-GB" sz="1300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37946" name="Rectangle 116"/>
            <p:cNvSpPr>
              <a:spLocks noChangeArrowheads="1"/>
            </p:cNvSpPr>
            <p:nvPr/>
          </p:nvSpPr>
          <p:spPr bwMode="auto">
            <a:xfrm>
              <a:off x="736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7947" name="Rectangle 117"/>
            <p:cNvSpPr>
              <a:spLocks noChangeArrowheads="1"/>
            </p:cNvSpPr>
            <p:nvPr/>
          </p:nvSpPr>
          <p:spPr bwMode="auto">
            <a:xfrm>
              <a:off x="2913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3</a:t>
              </a:r>
            </a:p>
          </p:txBody>
        </p:sp>
      </p:grpSp>
      <p:sp>
        <p:nvSpPr>
          <p:cNvPr id="37895" name="Line 119"/>
          <p:cNvSpPr>
            <a:spLocks noChangeShapeType="1"/>
          </p:cNvSpPr>
          <p:nvPr/>
        </p:nvSpPr>
        <p:spPr bwMode="auto">
          <a:xfrm flipH="1">
            <a:off x="2627313" y="3789363"/>
            <a:ext cx="215900" cy="714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896" name="Line 120"/>
          <p:cNvSpPr>
            <a:spLocks noChangeShapeType="1"/>
          </p:cNvSpPr>
          <p:nvPr/>
        </p:nvSpPr>
        <p:spPr bwMode="auto">
          <a:xfrm flipH="1" flipV="1">
            <a:off x="2627313" y="3357563"/>
            <a:ext cx="144462" cy="142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897" name="Line 121"/>
          <p:cNvSpPr>
            <a:spLocks noChangeShapeType="1"/>
          </p:cNvSpPr>
          <p:nvPr/>
        </p:nvSpPr>
        <p:spPr bwMode="auto">
          <a:xfrm flipV="1">
            <a:off x="3708400" y="3357563"/>
            <a:ext cx="287338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de routes OSPF</a:t>
            </a:r>
          </a:p>
        </p:txBody>
      </p:sp>
      <p:sp>
        <p:nvSpPr>
          <p:cNvPr id="39939" name="Rectangle 61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3643314"/>
            <a:ext cx="3886200" cy="304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 smtClean="0"/>
              <a:t>Route Intra-zone </a:t>
            </a:r>
          </a:p>
          <a:p>
            <a:pPr lvl="1">
              <a:lnSpc>
                <a:spcPct val="90000"/>
              </a:lnSpc>
            </a:pPr>
            <a:r>
              <a:rPr lang="en-GB" sz="1800" dirty="0" err="1" smtClean="0"/>
              <a:t>tous</a:t>
            </a:r>
            <a:r>
              <a:rPr lang="en-GB" sz="1800" dirty="0" smtClean="0"/>
              <a:t> les routes  </a:t>
            </a:r>
            <a:r>
              <a:rPr lang="en-GB" sz="1800" dirty="0" err="1" smtClean="0"/>
              <a:t>à</a:t>
            </a:r>
            <a:r>
              <a:rPr lang="en-GB" sz="1800" dirty="0" smtClean="0"/>
              <a:t> </a:t>
            </a:r>
            <a:r>
              <a:rPr lang="en-GB" sz="1800" dirty="0" err="1" smtClean="0"/>
              <a:t>l'intérieur</a:t>
            </a:r>
            <a:r>
              <a:rPr lang="en-GB" sz="1800" dirty="0" smtClean="0"/>
              <a:t> </a:t>
            </a:r>
            <a:r>
              <a:rPr lang="en-GB" sz="1800" dirty="0" err="1" smtClean="0"/>
              <a:t>d'une</a:t>
            </a:r>
            <a:r>
              <a:rPr lang="en-GB" sz="18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Route Inter-zone 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les routes </a:t>
            </a:r>
            <a:r>
              <a:rPr lang="en-GB" sz="1800" dirty="0" err="1" smtClean="0"/>
              <a:t>annoncées</a:t>
            </a:r>
            <a:r>
              <a:rPr lang="en-GB" sz="1800" dirty="0" smtClean="0"/>
              <a:t> </a:t>
            </a:r>
            <a:r>
              <a:rPr lang="en-GB" sz="1800" dirty="0" err="1" smtClean="0"/>
              <a:t>d'une</a:t>
            </a:r>
            <a:r>
              <a:rPr lang="en-GB" sz="1800" dirty="0" smtClean="0"/>
              <a:t> zone </a:t>
            </a:r>
            <a:r>
              <a:rPr lang="en-GB" sz="1800" dirty="0" err="1" smtClean="0"/>
              <a:t>à</a:t>
            </a:r>
            <a:r>
              <a:rPr lang="en-GB" sz="1800" dirty="0" smtClean="0"/>
              <a:t> </a:t>
            </a:r>
            <a:r>
              <a:rPr lang="en-GB" sz="1800" dirty="0" err="1" smtClean="0"/>
              <a:t>l'autre</a:t>
            </a:r>
            <a:r>
              <a:rPr lang="en-GB" sz="1800" dirty="0" smtClean="0"/>
              <a:t> par un Area Border Router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Route </a:t>
            </a:r>
            <a:r>
              <a:rPr lang="en-GB" sz="2000" dirty="0" err="1" smtClean="0"/>
              <a:t>externe</a:t>
            </a:r>
            <a:endParaRPr lang="en-GB" sz="20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routes  </a:t>
            </a:r>
            <a:r>
              <a:rPr lang="en-GB" sz="1800" dirty="0" err="1" smtClean="0"/>
              <a:t>importées</a:t>
            </a:r>
            <a:r>
              <a:rPr lang="en-GB" sz="1800" dirty="0" smtClean="0"/>
              <a:t> </a:t>
            </a:r>
            <a:r>
              <a:rPr lang="en-GB" sz="1800" dirty="0" err="1" smtClean="0"/>
              <a:t>dans</a:t>
            </a:r>
            <a:r>
              <a:rPr lang="en-GB" sz="1800" dirty="0" smtClean="0"/>
              <a:t> OSPF </a:t>
            </a:r>
            <a:r>
              <a:rPr lang="en-GB" sz="1800" dirty="0" err="1" smtClean="0"/>
              <a:t>d’autre</a:t>
            </a:r>
            <a:r>
              <a:rPr lang="en-GB" sz="1800" dirty="0" smtClean="0"/>
              <a:t> </a:t>
            </a:r>
            <a:r>
              <a:rPr lang="en-GB" sz="1800" dirty="0" err="1" smtClean="0"/>
              <a:t>protocole</a:t>
            </a:r>
            <a:r>
              <a:rPr lang="en-GB" sz="1800" dirty="0" smtClean="0"/>
              <a:t> </a:t>
            </a:r>
            <a:r>
              <a:rPr lang="en-GB" sz="1800" dirty="0" err="1" smtClean="0"/>
              <a:t>ou</a:t>
            </a:r>
            <a:r>
              <a:rPr lang="en-GB" sz="1800" dirty="0" smtClean="0"/>
              <a:t> de routes </a:t>
            </a:r>
            <a:r>
              <a:rPr lang="en-GB" sz="1800" dirty="0" err="1" smtClean="0"/>
              <a:t>statiques</a:t>
            </a:r>
            <a:endParaRPr lang="en-GB" sz="1800" dirty="0" smtClean="0"/>
          </a:p>
        </p:txBody>
      </p:sp>
      <p:sp>
        <p:nvSpPr>
          <p:cNvPr id="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9CF-D5AD-4E70-8E15-7B03E7A6CBD5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39941" name="Group 57"/>
          <p:cNvGrpSpPr>
            <a:grpSpLocks/>
          </p:cNvGrpSpPr>
          <p:nvPr/>
        </p:nvGrpSpPr>
        <p:grpSpPr bwMode="auto">
          <a:xfrm>
            <a:off x="158750" y="1511300"/>
            <a:ext cx="5751513" cy="4410075"/>
            <a:chOff x="100" y="952"/>
            <a:chExt cx="3623" cy="2778"/>
          </a:xfrm>
        </p:grpSpPr>
        <p:sp>
          <p:nvSpPr>
            <p:cNvPr id="39945" name="Freeform 16"/>
            <p:cNvSpPr>
              <a:spLocks/>
            </p:cNvSpPr>
            <p:nvPr/>
          </p:nvSpPr>
          <p:spPr bwMode="auto">
            <a:xfrm>
              <a:off x="1501" y="2534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46" name="Freeform 15"/>
            <p:cNvSpPr>
              <a:spLocks/>
            </p:cNvSpPr>
            <p:nvPr/>
          </p:nvSpPr>
          <p:spPr bwMode="auto">
            <a:xfrm>
              <a:off x="1440" y="2016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47" name="Picture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48" name="Line 5"/>
            <p:cNvSpPr>
              <a:spLocks noChangeShapeType="1"/>
            </p:cNvSpPr>
            <p:nvPr/>
          </p:nvSpPr>
          <p:spPr bwMode="auto">
            <a:xfrm flipV="1">
              <a:off x="1508" y="330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49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7" y="344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50" name="Oval 7"/>
            <p:cNvSpPr>
              <a:spLocks noChangeArrowheads="1"/>
            </p:cNvSpPr>
            <p:nvPr/>
          </p:nvSpPr>
          <p:spPr bwMode="auto">
            <a:xfrm>
              <a:off x="1374" y="1789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1" name="Oval 8"/>
            <p:cNvSpPr>
              <a:spLocks noChangeArrowheads="1"/>
            </p:cNvSpPr>
            <p:nvPr/>
          </p:nvSpPr>
          <p:spPr bwMode="auto">
            <a:xfrm>
              <a:off x="892" y="2552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2" name="Line 9"/>
            <p:cNvSpPr>
              <a:spLocks noChangeShapeType="1"/>
            </p:cNvSpPr>
            <p:nvPr/>
          </p:nvSpPr>
          <p:spPr bwMode="auto">
            <a:xfrm>
              <a:off x="1128" y="329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3" name="Line 10"/>
            <p:cNvSpPr>
              <a:spLocks noChangeShapeType="1"/>
            </p:cNvSpPr>
            <p:nvPr/>
          </p:nvSpPr>
          <p:spPr bwMode="auto">
            <a:xfrm flipV="1">
              <a:off x="1210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4" name="Line 11"/>
            <p:cNvSpPr>
              <a:spLocks noChangeShapeType="1"/>
            </p:cNvSpPr>
            <p:nvPr/>
          </p:nvSpPr>
          <p:spPr bwMode="auto">
            <a:xfrm flipV="1">
              <a:off x="1778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5" name="Freeform 12"/>
            <p:cNvSpPr>
              <a:spLocks/>
            </p:cNvSpPr>
            <p:nvPr/>
          </p:nvSpPr>
          <p:spPr bwMode="auto">
            <a:xfrm>
              <a:off x="1214" y="2658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6" name="Freeform 13"/>
            <p:cNvSpPr>
              <a:spLocks/>
            </p:cNvSpPr>
            <p:nvPr/>
          </p:nvSpPr>
          <p:spPr bwMode="auto">
            <a:xfrm>
              <a:off x="1488" y="2640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7" name="Freeform 14"/>
            <p:cNvSpPr>
              <a:spLocks/>
            </p:cNvSpPr>
            <p:nvPr/>
          </p:nvSpPr>
          <p:spPr bwMode="auto">
            <a:xfrm>
              <a:off x="2669" y="2024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8" name="Freeform 17"/>
            <p:cNvSpPr>
              <a:spLocks/>
            </p:cNvSpPr>
            <p:nvPr/>
          </p:nvSpPr>
          <p:spPr bwMode="auto">
            <a:xfrm>
              <a:off x="1501" y="1997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9" name="Freeform 18"/>
            <p:cNvSpPr>
              <a:spLocks/>
            </p:cNvSpPr>
            <p:nvPr/>
          </p:nvSpPr>
          <p:spPr bwMode="auto">
            <a:xfrm>
              <a:off x="2684" y="1783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0" name="Line 19"/>
            <p:cNvSpPr>
              <a:spLocks noChangeShapeType="1"/>
            </p:cNvSpPr>
            <p:nvPr/>
          </p:nvSpPr>
          <p:spPr bwMode="auto">
            <a:xfrm flipV="1">
              <a:off x="1497" y="1782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1" name="Line 20"/>
            <p:cNvSpPr>
              <a:spLocks noChangeShapeType="1"/>
            </p:cNvSpPr>
            <p:nvPr/>
          </p:nvSpPr>
          <p:spPr bwMode="auto">
            <a:xfrm>
              <a:off x="848" y="177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2" name="Oval 21"/>
            <p:cNvSpPr>
              <a:spLocks noChangeArrowheads="1"/>
            </p:cNvSpPr>
            <p:nvPr/>
          </p:nvSpPr>
          <p:spPr bwMode="auto">
            <a:xfrm>
              <a:off x="516" y="978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3" name="Line 22"/>
            <p:cNvSpPr>
              <a:spLocks noChangeShapeType="1"/>
            </p:cNvSpPr>
            <p:nvPr/>
          </p:nvSpPr>
          <p:spPr bwMode="auto">
            <a:xfrm flipV="1">
              <a:off x="1072" y="1300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4" name="Line 23"/>
            <p:cNvSpPr>
              <a:spLocks noChangeShapeType="1"/>
            </p:cNvSpPr>
            <p:nvPr/>
          </p:nvSpPr>
          <p:spPr bwMode="auto">
            <a:xfrm>
              <a:off x="832" y="1295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5" name="Oval 24"/>
            <p:cNvSpPr>
              <a:spLocks noChangeArrowheads="1"/>
            </p:cNvSpPr>
            <p:nvPr/>
          </p:nvSpPr>
          <p:spPr bwMode="auto">
            <a:xfrm>
              <a:off x="2596" y="95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6" name="Line 25"/>
            <p:cNvSpPr>
              <a:spLocks noChangeShapeType="1"/>
            </p:cNvSpPr>
            <p:nvPr/>
          </p:nvSpPr>
          <p:spPr bwMode="auto">
            <a:xfrm flipV="1">
              <a:off x="3165" y="1297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7" name="Line 26"/>
            <p:cNvSpPr>
              <a:spLocks noChangeShapeType="1"/>
            </p:cNvSpPr>
            <p:nvPr/>
          </p:nvSpPr>
          <p:spPr bwMode="auto">
            <a:xfrm>
              <a:off x="2925" y="1292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68" name="Picture 2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9" y="143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69" name="Text Box 28"/>
            <p:cNvSpPr txBox="1">
              <a:spLocks noChangeArrowheads="1"/>
            </p:cNvSpPr>
            <p:nvPr/>
          </p:nvSpPr>
          <p:spPr bwMode="auto">
            <a:xfrm>
              <a:off x="975" y="152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0" name="Picture 2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5" y="143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1" name="Text Box 30"/>
            <p:cNvSpPr txBox="1">
              <a:spLocks noChangeArrowheads="1"/>
            </p:cNvSpPr>
            <p:nvPr/>
          </p:nvSpPr>
          <p:spPr bwMode="auto">
            <a:xfrm>
              <a:off x="3061" y="152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72" name="Text Box 31"/>
            <p:cNvSpPr txBox="1">
              <a:spLocks noChangeArrowheads="1"/>
            </p:cNvSpPr>
            <p:nvPr/>
          </p:nvSpPr>
          <p:spPr bwMode="auto">
            <a:xfrm>
              <a:off x="1423" y="353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3" name="Picture 3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14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4" name="Text Box 33"/>
            <p:cNvSpPr txBox="1">
              <a:spLocks noChangeArrowheads="1"/>
            </p:cNvSpPr>
            <p:nvPr/>
          </p:nvSpPr>
          <p:spPr bwMode="auto">
            <a:xfrm>
              <a:off x="1150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5" name="Picture 3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59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6" name="Text Box 35"/>
            <p:cNvSpPr txBox="1">
              <a:spLocks noChangeArrowheads="1"/>
            </p:cNvSpPr>
            <p:nvPr/>
          </p:nvSpPr>
          <p:spPr bwMode="auto">
            <a:xfrm>
              <a:off x="1695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7" name="Picture 3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8" name="Text Box 37"/>
            <p:cNvSpPr txBox="1">
              <a:spLocks noChangeArrowheads="1"/>
            </p:cNvSpPr>
            <p:nvPr/>
          </p:nvSpPr>
          <p:spPr bwMode="auto">
            <a:xfrm>
              <a:off x="13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79" name="Text Box 38"/>
            <p:cNvSpPr txBox="1">
              <a:spLocks noChangeArrowheads="1"/>
            </p:cNvSpPr>
            <p:nvPr/>
          </p:nvSpPr>
          <p:spPr bwMode="auto">
            <a:xfrm>
              <a:off x="2512" y="254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80" name="Picture 3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81" name="Text Box 40"/>
            <p:cNvSpPr txBox="1">
              <a:spLocks noChangeArrowheads="1"/>
            </p:cNvSpPr>
            <p:nvPr/>
          </p:nvSpPr>
          <p:spPr bwMode="auto">
            <a:xfrm>
              <a:off x="2562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82" name="Picture 4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83" name="Text Box 42"/>
            <p:cNvSpPr txBox="1">
              <a:spLocks noChangeArrowheads="1"/>
            </p:cNvSpPr>
            <p:nvPr/>
          </p:nvSpPr>
          <p:spPr bwMode="auto">
            <a:xfrm>
              <a:off x="1383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84" name="Rectangle 43"/>
            <p:cNvSpPr>
              <a:spLocks noChangeArrowheads="1"/>
            </p:cNvSpPr>
            <p:nvPr/>
          </p:nvSpPr>
          <p:spPr bwMode="auto">
            <a:xfrm>
              <a:off x="1234" y="1406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9985" name="Rectangle 44"/>
            <p:cNvSpPr>
              <a:spLocks noChangeArrowheads="1"/>
            </p:cNvSpPr>
            <p:nvPr/>
          </p:nvSpPr>
          <p:spPr bwMode="auto">
            <a:xfrm>
              <a:off x="1649" y="2132"/>
              <a:ext cx="79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ABR/BR</a:t>
              </a:r>
            </a:p>
          </p:txBody>
        </p:sp>
        <p:sp>
          <p:nvSpPr>
            <p:cNvPr id="39986" name="Rectangle 45"/>
            <p:cNvSpPr>
              <a:spLocks noChangeArrowheads="1"/>
            </p:cNvSpPr>
            <p:nvPr/>
          </p:nvSpPr>
          <p:spPr bwMode="auto">
            <a:xfrm>
              <a:off x="301" y="2704"/>
              <a:ext cx="62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39987" name="Freeform 46"/>
            <p:cNvSpPr>
              <a:spLocks/>
            </p:cNvSpPr>
            <p:nvPr/>
          </p:nvSpPr>
          <p:spPr bwMode="auto">
            <a:xfrm>
              <a:off x="340" y="3022"/>
              <a:ext cx="726" cy="45"/>
            </a:xfrm>
            <a:custGeom>
              <a:avLst/>
              <a:gdLst>
                <a:gd name="T0" fmla="*/ 0 w 1053"/>
                <a:gd name="T1" fmla="*/ 0 h 48"/>
                <a:gd name="T2" fmla="*/ 260 w 1053"/>
                <a:gd name="T3" fmla="*/ 0 h 48"/>
                <a:gd name="T4" fmla="*/ 239 w 1053"/>
                <a:gd name="T5" fmla="*/ 41 h 48"/>
                <a:gd name="T6" fmla="*/ 500 w 1053"/>
                <a:gd name="T7" fmla="*/ 41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84190" tIns="90290" rIns="184190" bIns="90290">
              <a:spAutoFit/>
            </a:bodyPr>
            <a:lstStyle/>
            <a:p>
              <a:endParaRPr lang="en-US"/>
            </a:p>
          </p:txBody>
        </p:sp>
        <p:sp>
          <p:nvSpPr>
            <p:cNvPr id="39988" name="Rectangle 47"/>
            <p:cNvSpPr>
              <a:spLocks noChangeArrowheads="1"/>
            </p:cNvSpPr>
            <p:nvPr/>
          </p:nvSpPr>
          <p:spPr bwMode="auto">
            <a:xfrm>
              <a:off x="100" y="3067"/>
              <a:ext cx="851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Vers d’autres AS</a:t>
              </a:r>
            </a:p>
          </p:txBody>
        </p:sp>
        <p:sp>
          <p:nvSpPr>
            <p:cNvPr id="39989" name="Rectangle 48"/>
            <p:cNvSpPr>
              <a:spLocks noChangeArrowheads="1"/>
            </p:cNvSpPr>
            <p:nvPr/>
          </p:nvSpPr>
          <p:spPr bwMode="auto">
            <a:xfrm>
              <a:off x="3326" y="1389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9990" name="Rectangle 49"/>
            <p:cNvSpPr>
              <a:spLocks noChangeArrowheads="1"/>
            </p:cNvSpPr>
            <p:nvPr/>
          </p:nvSpPr>
          <p:spPr bwMode="auto">
            <a:xfrm>
              <a:off x="969" y="3339"/>
              <a:ext cx="457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9991" name="Rectangle 50"/>
            <p:cNvSpPr>
              <a:spLocks noChangeArrowheads="1"/>
            </p:cNvSpPr>
            <p:nvPr/>
          </p:nvSpPr>
          <p:spPr bwMode="auto">
            <a:xfrm>
              <a:off x="1987" y="2341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r" defTabSz="790575"/>
              <a:r>
                <a:rPr lang="en-GB" sz="1300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39992" name="Rectangle 51"/>
            <p:cNvSpPr>
              <a:spLocks noChangeArrowheads="1"/>
            </p:cNvSpPr>
            <p:nvPr/>
          </p:nvSpPr>
          <p:spPr bwMode="auto">
            <a:xfrm>
              <a:off x="736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9993" name="Rectangle 52"/>
            <p:cNvSpPr>
              <a:spLocks noChangeArrowheads="1"/>
            </p:cNvSpPr>
            <p:nvPr/>
          </p:nvSpPr>
          <p:spPr bwMode="auto">
            <a:xfrm>
              <a:off x="2913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3</a:t>
              </a:r>
            </a:p>
          </p:txBody>
        </p:sp>
      </p:grpSp>
      <p:sp>
        <p:nvSpPr>
          <p:cNvPr id="39942" name="Arc 53"/>
          <p:cNvSpPr>
            <a:spLocks/>
          </p:cNvSpPr>
          <p:nvPr/>
        </p:nvSpPr>
        <p:spPr bwMode="auto">
          <a:xfrm>
            <a:off x="1547813" y="4941888"/>
            <a:ext cx="3328987" cy="850900"/>
          </a:xfrm>
          <a:custGeom>
            <a:avLst/>
            <a:gdLst>
              <a:gd name="T0" fmla="*/ 2147483647 w 21600"/>
              <a:gd name="T1" fmla="*/ 1320468574 h 21600"/>
              <a:gd name="T2" fmla="*/ 0 w 21600"/>
              <a:gd name="T3" fmla="*/ 0 h 21600"/>
              <a:gd name="T4" fmla="*/ 2147483647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Arc 54"/>
          <p:cNvSpPr>
            <a:spLocks/>
          </p:cNvSpPr>
          <p:nvPr/>
        </p:nvSpPr>
        <p:spPr bwMode="auto">
          <a:xfrm>
            <a:off x="2484438" y="4149725"/>
            <a:ext cx="2416175" cy="498475"/>
          </a:xfrm>
          <a:custGeom>
            <a:avLst/>
            <a:gdLst>
              <a:gd name="T0" fmla="*/ 2147483647 w 23870"/>
              <a:gd name="T1" fmla="*/ 263999699 h 21600"/>
              <a:gd name="T2" fmla="*/ 0 w 23870"/>
              <a:gd name="T3" fmla="*/ 0 h 21600"/>
              <a:gd name="T4" fmla="*/ 2147483647 w 23870"/>
              <a:gd name="T5" fmla="*/ 0 h 21600"/>
              <a:gd name="T6" fmla="*/ 0 60000 65536"/>
              <a:gd name="T7" fmla="*/ 0 60000 65536"/>
              <a:gd name="T8" fmla="*/ 0 60000 65536"/>
              <a:gd name="T9" fmla="*/ 0 w 23870"/>
              <a:gd name="T10" fmla="*/ 0 h 21600"/>
              <a:gd name="T11" fmla="*/ 23870 w 238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870" h="21600" fill="none" extrusionOk="0">
                <a:moveTo>
                  <a:pt x="23870" y="21480"/>
                </a:moveTo>
                <a:cubicBezTo>
                  <a:pt x="23115" y="21560"/>
                  <a:pt x="22358" y="21599"/>
                  <a:pt x="21600" y="21599"/>
                </a:cubicBezTo>
                <a:cubicBezTo>
                  <a:pt x="9670" y="21599"/>
                  <a:pt x="-1" y="11929"/>
                  <a:pt x="-1" y="-1"/>
                </a:cubicBezTo>
              </a:path>
              <a:path w="23870" h="21600" stroke="0" extrusionOk="0">
                <a:moveTo>
                  <a:pt x="23870" y="21480"/>
                </a:moveTo>
                <a:cubicBezTo>
                  <a:pt x="23115" y="21560"/>
                  <a:pt x="22358" y="21599"/>
                  <a:pt x="21600" y="21599"/>
                </a:cubicBez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Arc 55"/>
          <p:cNvSpPr>
            <a:spLocks/>
          </p:cNvSpPr>
          <p:nvPr/>
        </p:nvSpPr>
        <p:spPr bwMode="auto">
          <a:xfrm>
            <a:off x="4356100" y="3500438"/>
            <a:ext cx="596900" cy="461962"/>
          </a:xfrm>
          <a:custGeom>
            <a:avLst/>
            <a:gdLst>
              <a:gd name="T0" fmla="*/ 0 w 21690"/>
              <a:gd name="T1" fmla="*/ 0 h 21600"/>
              <a:gd name="T2" fmla="*/ 452049129 w 21690"/>
              <a:gd name="T3" fmla="*/ 211305718 h 21600"/>
              <a:gd name="T4" fmla="*/ 1875901 w 21690"/>
              <a:gd name="T5" fmla="*/ 211305718 h 21600"/>
              <a:gd name="T6" fmla="*/ 0 60000 65536"/>
              <a:gd name="T7" fmla="*/ 0 60000 65536"/>
              <a:gd name="T8" fmla="*/ 0 60000 65536"/>
              <a:gd name="T9" fmla="*/ 0 w 21690"/>
              <a:gd name="T10" fmla="*/ 0 h 21600"/>
              <a:gd name="T11" fmla="*/ 21690 w 216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90" h="21600" fill="none" extrusionOk="0">
                <a:moveTo>
                  <a:pt x="0" y="0"/>
                </a:moveTo>
                <a:cubicBezTo>
                  <a:pt x="30" y="0"/>
                  <a:pt x="60" y="-1"/>
                  <a:pt x="90" y="-1"/>
                </a:cubicBezTo>
                <a:cubicBezTo>
                  <a:pt x="12019" y="-1"/>
                  <a:pt x="21690" y="9670"/>
                  <a:pt x="21690" y="21600"/>
                </a:cubicBezTo>
              </a:path>
              <a:path w="21690" h="21600" stroke="0" extrusionOk="0">
                <a:moveTo>
                  <a:pt x="0" y="0"/>
                </a:moveTo>
                <a:cubicBezTo>
                  <a:pt x="30" y="0"/>
                  <a:pt x="60" y="-1"/>
                  <a:pt x="90" y="-1"/>
                </a:cubicBezTo>
                <a:cubicBezTo>
                  <a:pt x="12019" y="-1"/>
                  <a:pt x="21690" y="9670"/>
                  <a:pt x="21690" y="21600"/>
                </a:cubicBezTo>
                <a:lnTo>
                  <a:pt x="90" y="2160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1987" name="Rectangle 1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200400"/>
          </a:xfrm>
        </p:spPr>
        <p:txBody>
          <a:bodyPr/>
          <a:lstStyle/>
          <a:p>
            <a:r>
              <a:rPr lang="en-GB" sz="2400" dirty="0" err="1" smtClean="0"/>
              <a:t>Préfixes</a:t>
            </a:r>
            <a:r>
              <a:rPr lang="en-GB" sz="2400" dirty="0" smtClean="0"/>
              <a:t> qui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redistribués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OSPF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partir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</a:t>
            </a:r>
            <a:r>
              <a:rPr lang="en-GB" sz="2400" dirty="0" err="1" smtClean="0"/>
              <a:t>protocoles</a:t>
            </a:r>
            <a:endParaRPr lang="en-GB" sz="2400" dirty="0" smtClean="0"/>
          </a:p>
          <a:p>
            <a:r>
              <a:rPr lang="en-GB" sz="2400" dirty="0" smtClean="0"/>
              <a:t>Message </a:t>
            </a:r>
            <a:r>
              <a:rPr lang="en-GB" sz="2400" dirty="0" err="1" smtClean="0"/>
              <a:t>inchangé</a:t>
            </a:r>
            <a:r>
              <a:rPr lang="en-GB" sz="2400" dirty="0" smtClean="0"/>
              <a:t> </a:t>
            </a:r>
            <a:r>
              <a:rPr lang="en-GB" sz="2400" dirty="0" smtClean="0"/>
              <a:t>tout au long de </a:t>
            </a:r>
            <a:r>
              <a:rPr lang="en-GB" sz="2400" dirty="0" err="1" smtClean="0"/>
              <a:t>l'AS</a:t>
            </a:r>
            <a:endParaRPr lang="en-GB" sz="2400" dirty="0" smtClean="0"/>
          </a:p>
          <a:p>
            <a:pPr lvl="1"/>
            <a:r>
              <a:rPr lang="en-GB" sz="2000" b="1" dirty="0" err="1" smtClean="0">
                <a:solidFill>
                  <a:srgbClr val="FF0000"/>
                </a:solidFill>
              </a:rPr>
              <a:t>Recommandation</a:t>
            </a:r>
            <a:r>
              <a:rPr lang="en-GB" sz="2000" b="1" dirty="0" smtClean="0">
                <a:solidFill>
                  <a:srgbClr val="FF0000"/>
                </a:solidFill>
              </a:rPr>
              <a:t>: </a:t>
            </a:r>
            <a:r>
              <a:rPr lang="en-GB" sz="2000" b="1" dirty="0" err="1" smtClean="0">
                <a:solidFill>
                  <a:srgbClr val="FF0000"/>
                </a:solidFill>
              </a:rPr>
              <a:t>Eviter</a:t>
            </a:r>
            <a:r>
              <a:rPr lang="en-GB" sz="2000" b="1" dirty="0" smtClean="0">
                <a:solidFill>
                  <a:srgbClr val="FF0000"/>
                </a:solidFill>
              </a:rPr>
              <a:t> la redistribution!</a:t>
            </a:r>
          </a:p>
          <a:p>
            <a:r>
              <a:rPr lang="en-GB" sz="2400" dirty="0" smtClean="0"/>
              <a:t>OSPF </a:t>
            </a:r>
            <a:r>
              <a:rPr lang="en-GB" sz="2400" dirty="0" err="1" smtClean="0"/>
              <a:t>prend</a:t>
            </a:r>
            <a:r>
              <a:rPr lang="en-GB" sz="2400" dirty="0" smtClean="0"/>
              <a:t> en charge </a:t>
            </a:r>
            <a:r>
              <a:rPr lang="en-GB" sz="2400" dirty="0" err="1" smtClean="0"/>
              <a:t>deux</a:t>
            </a:r>
            <a:r>
              <a:rPr lang="en-GB" sz="2400" dirty="0" smtClean="0"/>
              <a:t> types de </a:t>
            </a:r>
            <a:r>
              <a:rPr lang="en-GB" sz="2400" dirty="0" err="1" smtClean="0"/>
              <a:t>métriques</a:t>
            </a:r>
            <a:r>
              <a:rPr lang="en-GB" sz="2400" dirty="0" smtClean="0"/>
              <a:t>  </a:t>
            </a:r>
            <a:r>
              <a:rPr lang="en-GB" sz="2400" dirty="0" err="1" smtClean="0"/>
              <a:t>externes</a:t>
            </a:r>
            <a:endParaRPr lang="en-GB" sz="2400" dirty="0" smtClean="0"/>
          </a:p>
          <a:p>
            <a:pPr lvl="1"/>
            <a:r>
              <a:rPr lang="en-GB" sz="2000" dirty="0" smtClean="0"/>
              <a:t>Type 1 </a:t>
            </a:r>
            <a:r>
              <a:rPr lang="en-GB" sz="2000" dirty="0" err="1" smtClean="0"/>
              <a:t>métriques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endParaRPr lang="en-GB" sz="2000" dirty="0" smtClean="0"/>
          </a:p>
          <a:p>
            <a:pPr lvl="1"/>
            <a:r>
              <a:rPr lang="en-GB" sz="2000" dirty="0" smtClean="0"/>
              <a:t>Type 2 </a:t>
            </a:r>
            <a:r>
              <a:rPr lang="en-GB" sz="2000" dirty="0" err="1" smtClean="0"/>
              <a:t>métriques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r>
              <a:rPr lang="en-GB" sz="2000" dirty="0" smtClean="0"/>
              <a:t> (Cisco IOS default)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D315-B768-4BAC-BBD2-445000B7E687}" type="slidenum">
              <a:rPr lang="en-US"/>
              <a:pPr/>
              <a:t>12</a:t>
            </a:fld>
            <a:endParaRPr lang="en-US"/>
          </a:p>
        </p:txBody>
      </p:sp>
      <p:sp>
        <p:nvSpPr>
          <p:cNvPr id="4198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5"/>
          <p:cNvSpPr>
            <a:spLocks noChangeShapeType="1"/>
          </p:cNvSpPr>
          <p:nvPr/>
        </p:nvSpPr>
        <p:spPr bwMode="auto">
          <a:xfrm>
            <a:off x="3157538" y="5308600"/>
            <a:ext cx="0" cy="1016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 flipH="1">
            <a:off x="3173413" y="5821363"/>
            <a:ext cx="8620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5746750" y="4787900"/>
            <a:ext cx="1588" cy="1817688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5008563" y="5805488"/>
            <a:ext cx="72390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111875" y="4891088"/>
            <a:ext cx="1392238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RIP</a:t>
            </a:r>
          </a:p>
          <a:p>
            <a:pPr defTabSz="790575"/>
            <a:r>
              <a:rPr lang="en-GB" b="0">
                <a:latin typeface="Verdana" pitchFamily="34" charset="0"/>
              </a:rPr>
              <a:t>EIGRP</a:t>
            </a:r>
          </a:p>
          <a:p>
            <a:pPr defTabSz="790575"/>
            <a:r>
              <a:rPr lang="en-GB" b="0">
                <a:latin typeface="Verdana" pitchFamily="34" charset="0"/>
              </a:rPr>
              <a:t>BGP</a:t>
            </a:r>
          </a:p>
          <a:p>
            <a:pPr defTabSz="790575"/>
            <a:r>
              <a:rPr lang="en-GB" b="0">
                <a:latin typeface="Verdana" pitchFamily="34" charset="0"/>
              </a:rPr>
              <a:t>Statique</a:t>
            </a:r>
          </a:p>
          <a:p>
            <a:pPr defTabSz="790575"/>
            <a:r>
              <a:rPr lang="en-GB" b="0">
                <a:latin typeface="Verdana" pitchFamily="34" charset="0"/>
              </a:rPr>
              <a:t>Connecté</a:t>
            </a:r>
          </a:p>
          <a:p>
            <a:pPr defTabSz="790575"/>
            <a:r>
              <a:rPr lang="en-GB" b="0">
                <a:latin typeface="Verdana" pitchFamily="34" charset="0"/>
              </a:rPr>
              <a:t>etc.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2303463" y="5657850"/>
            <a:ext cx="785812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OSPF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522788" y="5154613"/>
            <a:ext cx="0" cy="1057275"/>
          </a:xfrm>
          <a:prstGeom prst="line">
            <a:avLst/>
          </a:prstGeom>
          <a:noFill/>
          <a:ln w="25399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3862388" y="6143625"/>
            <a:ext cx="156368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Redistribuer</a:t>
            </a:r>
          </a:p>
        </p:txBody>
      </p:sp>
      <p:pic>
        <p:nvPicPr>
          <p:cNvPr id="41998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4150" y="558958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284663" y="57943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4035" name="Rectangle 3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 </a:t>
            </a:r>
            <a:r>
              <a:rPr lang="en-GB" dirty="0" smtClean="0"/>
              <a:t>1, </a:t>
            </a:r>
            <a:r>
              <a:rPr lang="en-GB" dirty="0" err="1" smtClean="0"/>
              <a:t>métrique</a:t>
            </a:r>
            <a:r>
              <a:rPr lang="en-GB" dirty="0" smtClean="0"/>
              <a:t> </a:t>
            </a:r>
            <a:r>
              <a:rPr lang="en-GB" dirty="0" err="1" smtClean="0"/>
              <a:t>externe</a:t>
            </a:r>
            <a:r>
              <a:rPr lang="en-GB" dirty="0" smtClean="0"/>
              <a:t>: les </a:t>
            </a:r>
            <a:r>
              <a:rPr lang="en-GB" dirty="0" err="1" smtClean="0"/>
              <a:t>paramètres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ajoutés</a:t>
            </a:r>
            <a:r>
              <a:rPr lang="en-GB" dirty="0" smtClean="0"/>
              <a:t> au </a:t>
            </a:r>
            <a:r>
              <a:rPr lang="en-GB" dirty="0" err="1" smtClean="0"/>
              <a:t>coût</a:t>
            </a:r>
            <a:r>
              <a:rPr lang="en-GB" dirty="0" smtClean="0"/>
              <a:t> de lien interne résumé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FF05-1BF8-451A-AD45-A93C681F8633}" type="slidenum">
              <a:rPr lang="en-US"/>
              <a:pPr/>
              <a:t>13</a:t>
            </a:fld>
            <a:endParaRPr lang="en-US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838200" y="5334000"/>
            <a:ext cx="3733800" cy="1112838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519113" y="5511800"/>
            <a:ext cx="17621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     Réseau	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N1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2101850" y="5511800"/>
            <a:ext cx="9620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Type 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11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10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233738" y="5500688"/>
            <a:ext cx="1246187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R2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R3</a:t>
            </a:r>
          </a:p>
        </p:txBody>
      </p:sp>
      <p:sp>
        <p:nvSpPr>
          <p:cNvPr id="44041" name="Freeform 9"/>
          <p:cNvSpPr>
            <a:spLocks/>
          </p:cNvSpPr>
          <p:nvPr/>
        </p:nvSpPr>
        <p:spPr bwMode="auto">
          <a:xfrm>
            <a:off x="838200" y="4267200"/>
            <a:ext cx="3736975" cy="1082675"/>
          </a:xfrm>
          <a:custGeom>
            <a:avLst/>
            <a:gdLst>
              <a:gd name="T0" fmla="*/ 0 w 2097"/>
              <a:gd name="T1" fmla="*/ 606 h 607"/>
              <a:gd name="T2" fmla="*/ 2096 w 2097"/>
              <a:gd name="T3" fmla="*/ 606 h 607"/>
              <a:gd name="T4" fmla="*/ 911 w 2097"/>
              <a:gd name="T5" fmla="*/ 0 h 607"/>
              <a:gd name="T6" fmla="*/ 0 w 2097"/>
              <a:gd name="T7" fmla="*/ 606 h 607"/>
              <a:gd name="T8" fmla="*/ 0 60000 65536"/>
              <a:gd name="T9" fmla="*/ 0 60000 65536"/>
              <a:gd name="T10" fmla="*/ 0 60000 65536"/>
              <a:gd name="T11" fmla="*/ 0 60000 65536"/>
              <a:gd name="T12" fmla="*/ 0 w 2097"/>
              <a:gd name="T13" fmla="*/ 0 h 607"/>
              <a:gd name="T14" fmla="*/ 2097 w 2097"/>
              <a:gd name="T15" fmla="*/ 607 h 60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97" h="607">
                <a:moveTo>
                  <a:pt x="0" y="606"/>
                </a:moveTo>
                <a:lnTo>
                  <a:pt x="2096" y="606"/>
                </a:lnTo>
                <a:lnTo>
                  <a:pt x="911" y="0"/>
                </a:lnTo>
                <a:lnTo>
                  <a:pt x="0" y="606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>
            <a:noFill/>
            <a:round/>
            <a:headEnd/>
            <a:tailEnd/>
          </a:ln>
        </p:spPr>
        <p:txBody>
          <a:bodyPr lIns="209475" tIns="104737" rIns="209475" bIns="104737">
            <a:spAutoFit/>
          </a:bodyPr>
          <a:lstStyle/>
          <a:p>
            <a:pPr>
              <a:defRPr/>
            </a:pPr>
            <a:endParaRPr lang="en-US">
              <a:latin typeface="Arial" pitchFamily="-84" charset="0"/>
              <a:ea typeface="+mn-ea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3354388" y="3154363"/>
            <a:ext cx="16922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defTabSz="1028700"/>
            <a:r>
              <a:rPr lang="en-GB" sz="2000" b="0">
                <a:latin typeface="Verdana" pitchFamily="34" charset="0"/>
              </a:rPr>
              <a:t>Coût  = 10</a:t>
            </a:r>
          </a:p>
        </p:txBody>
      </p:sp>
      <p:sp>
        <p:nvSpPr>
          <p:cNvPr id="44043" name="Line 13"/>
          <p:cNvSpPr>
            <a:spLocks noChangeShapeType="1"/>
          </p:cNvSpPr>
          <p:nvPr/>
        </p:nvSpPr>
        <p:spPr bwMode="auto">
          <a:xfrm>
            <a:off x="1403350" y="3573463"/>
            <a:ext cx="0" cy="1017587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4" name="Line 14"/>
          <p:cNvSpPr>
            <a:spLocks noChangeShapeType="1"/>
          </p:cNvSpPr>
          <p:nvPr/>
        </p:nvSpPr>
        <p:spPr bwMode="auto">
          <a:xfrm flipH="1" flipV="1">
            <a:off x="1403350" y="4076700"/>
            <a:ext cx="72072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6330950" y="2924175"/>
            <a:ext cx="26749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algn="r" defTabSz="1028700"/>
            <a:r>
              <a:rPr lang="en-GB" sz="2000" b="0">
                <a:latin typeface="Verdana" pitchFamily="34" charset="0"/>
              </a:rPr>
              <a:t>to N1   </a:t>
            </a:r>
          </a:p>
          <a:p>
            <a:pPr algn="r" defTabSz="1028700"/>
            <a:r>
              <a:rPr lang="en-GB" sz="2000" b="0">
                <a:latin typeface="Verdana" pitchFamily="34" charset="0"/>
              </a:rPr>
              <a:t>Coût externe = 1</a:t>
            </a:r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6330950" y="4221163"/>
            <a:ext cx="26749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algn="r" defTabSz="1028700"/>
            <a:r>
              <a:rPr lang="en-GB" sz="2000" b="0">
                <a:latin typeface="Verdana" pitchFamily="34" charset="0"/>
              </a:rPr>
              <a:t>to N1   </a:t>
            </a:r>
          </a:p>
          <a:p>
            <a:pPr algn="r" defTabSz="1028700"/>
            <a:r>
              <a:rPr lang="en-GB" sz="2000" b="0">
                <a:latin typeface="Verdana" pitchFamily="34" charset="0"/>
              </a:rPr>
              <a:t>Coût externe  = 2</a:t>
            </a:r>
          </a:p>
        </p:txBody>
      </p:sp>
      <p:sp>
        <p:nvSpPr>
          <p:cNvPr id="44047" name="Freeform 18"/>
          <p:cNvSpPr>
            <a:spLocks/>
          </p:cNvSpPr>
          <p:nvPr/>
        </p:nvSpPr>
        <p:spPr bwMode="auto">
          <a:xfrm>
            <a:off x="5867400" y="4283075"/>
            <a:ext cx="1852613" cy="369888"/>
          </a:xfrm>
          <a:custGeom>
            <a:avLst/>
            <a:gdLst>
              <a:gd name="T0" fmla="*/ 0 w 984"/>
              <a:gd name="T1" fmla="*/ 584677040 h 233"/>
              <a:gd name="T2" fmla="*/ 1765259661 w 984"/>
              <a:gd name="T3" fmla="*/ 257056285 h 233"/>
              <a:gd name="T4" fmla="*/ 1658918922 w 984"/>
              <a:gd name="T5" fmla="*/ 463709377 h 233"/>
              <a:gd name="T6" fmla="*/ 2147483647 w 984"/>
              <a:gd name="T7" fmla="*/ 0 h 233"/>
              <a:gd name="T8" fmla="*/ 0 60000 65536"/>
              <a:gd name="T9" fmla="*/ 0 60000 65536"/>
              <a:gd name="T10" fmla="*/ 0 60000 65536"/>
              <a:gd name="T11" fmla="*/ 0 60000 65536"/>
              <a:gd name="T12" fmla="*/ 0 w 984"/>
              <a:gd name="T13" fmla="*/ 0 h 233"/>
              <a:gd name="T14" fmla="*/ 984 w 984"/>
              <a:gd name="T15" fmla="*/ 233 h 2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4" h="233">
                <a:moveTo>
                  <a:pt x="0" y="232"/>
                </a:moveTo>
                <a:lnTo>
                  <a:pt x="498" y="102"/>
                </a:lnTo>
                <a:lnTo>
                  <a:pt x="468" y="184"/>
                </a:lnTo>
                <a:lnTo>
                  <a:pt x="983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8" name="Freeform 22"/>
          <p:cNvSpPr>
            <a:spLocks/>
          </p:cNvSpPr>
          <p:nvPr/>
        </p:nvSpPr>
        <p:spPr bwMode="auto">
          <a:xfrm>
            <a:off x="5867400" y="3044825"/>
            <a:ext cx="1824038" cy="384175"/>
          </a:xfrm>
          <a:custGeom>
            <a:avLst/>
            <a:gdLst>
              <a:gd name="T0" fmla="*/ 0 w 984"/>
              <a:gd name="T1" fmla="*/ 653042862 h 225"/>
              <a:gd name="T2" fmla="*/ 1711223845 w 984"/>
              <a:gd name="T3" fmla="*/ 285706679 h 225"/>
              <a:gd name="T4" fmla="*/ 1608137892 w 984"/>
              <a:gd name="T5" fmla="*/ 536427821 h 225"/>
              <a:gd name="T6" fmla="*/ 2147483647 w 984"/>
              <a:gd name="T7" fmla="*/ 0 h 225"/>
              <a:gd name="T8" fmla="*/ 0 60000 65536"/>
              <a:gd name="T9" fmla="*/ 0 60000 65536"/>
              <a:gd name="T10" fmla="*/ 0 60000 65536"/>
              <a:gd name="T11" fmla="*/ 0 60000 65536"/>
              <a:gd name="T12" fmla="*/ 0 w 984"/>
              <a:gd name="T13" fmla="*/ 0 h 225"/>
              <a:gd name="T14" fmla="*/ 984 w 984"/>
              <a:gd name="T15" fmla="*/ 225 h 2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4" h="225">
                <a:moveTo>
                  <a:pt x="0" y="224"/>
                </a:moveTo>
                <a:lnTo>
                  <a:pt x="498" y="98"/>
                </a:lnTo>
                <a:lnTo>
                  <a:pt x="468" y="184"/>
                </a:lnTo>
                <a:lnTo>
                  <a:pt x="983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9" name="Freeform 24"/>
          <p:cNvSpPr>
            <a:spLocks/>
          </p:cNvSpPr>
          <p:nvPr/>
        </p:nvSpPr>
        <p:spPr bwMode="auto">
          <a:xfrm>
            <a:off x="2916238" y="3500438"/>
            <a:ext cx="2087562" cy="504825"/>
          </a:xfrm>
          <a:custGeom>
            <a:avLst/>
            <a:gdLst>
              <a:gd name="T0" fmla="*/ 0 w 1111"/>
              <a:gd name="T1" fmla="*/ 923350625 h 275"/>
              <a:gd name="T2" fmla="*/ 1963022298 w 1111"/>
              <a:gd name="T3" fmla="*/ 262852281 h 275"/>
              <a:gd name="T4" fmla="*/ 1814737752 w 1111"/>
              <a:gd name="T5" fmla="*/ 545923262 h 275"/>
              <a:gd name="T6" fmla="*/ 2147483647 w 1111"/>
              <a:gd name="T7" fmla="*/ 0 h 275"/>
              <a:gd name="T8" fmla="*/ 0 60000 65536"/>
              <a:gd name="T9" fmla="*/ 0 60000 65536"/>
              <a:gd name="T10" fmla="*/ 0 60000 65536"/>
              <a:gd name="T11" fmla="*/ 0 60000 65536"/>
              <a:gd name="T12" fmla="*/ 0 w 1111"/>
              <a:gd name="T13" fmla="*/ 0 h 275"/>
              <a:gd name="T14" fmla="*/ 1111 w 1111"/>
              <a:gd name="T15" fmla="*/ 275 h 2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1" h="275">
                <a:moveTo>
                  <a:pt x="0" y="274"/>
                </a:moveTo>
                <a:lnTo>
                  <a:pt x="556" y="78"/>
                </a:lnTo>
                <a:lnTo>
                  <a:pt x="514" y="162"/>
                </a:lnTo>
                <a:lnTo>
                  <a:pt x="1110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50" name="Freeform 25"/>
          <p:cNvSpPr>
            <a:spLocks/>
          </p:cNvSpPr>
          <p:nvPr/>
        </p:nvSpPr>
        <p:spPr bwMode="auto">
          <a:xfrm>
            <a:off x="2916238" y="4149725"/>
            <a:ext cx="2087562" cy="574675"/>
          </a:xfrm>
          <a:custGeom>
            <a:avLst/>
            <a:gdLst>
              <a:gd name="T0" fmla="*/ 0 w 1134"/>
              <a:gd name="T1" fmla="*/ 0 h 284"/>
              <a:gd name="T2" fmla="*/ 1904535830 w 1134"/>
              <a:gd name="T3" fmla="*/ 626468596 h 284"/>
              <a:gd name="T4" fmla="*/ 1806258418 w 1134"/>
              <a:gd name="T5" fmla="*/ 257958252 h 284"/>
              <a:gd name="T6" fmla="*/ 2147483647 w 1134"/>
              <a:gd name="T7" fmla="*/ 1158761315 h 284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284"/>
              <a:gd name="T14" fmla="*/ 1134 w 1134"/>
              <a:gd name="T15" fmla="*/ 284 h 2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284">
                <a:moveTo>
                  <a:pt x="0" y="0"/>
                </a:moveTo>
                <a:lnTo>
                  <a:pt x="562" y="153"/>
                </a:lnTo>
                <a:lnTo>
                  <a:pt x="533" y="63"/>
                </a:lnTo>
                <a:lnTo>
                  <a:pt x="1133" y="283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51" name="Rectangle 26"/>
          <p:cNvSpPr>
            <a:spLocks noChangeArrowheads="1"/>
          </p:cNvSpPr>
          <p:nvPr/>
        </p:nvSpPr>
        <p:spPr bwMode="auto">
          <a:xfrm>
            <a:off x="3395663" y="4516438"/>
            <a:ext cx="1530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defTabSz="1028700"/>
            <a:r>
              <a:rPr lang="en-GB" sz="2000" b="0">
                <a:latin typeface="Verdana" pitchFamily="34" charset="0"/>
              </a:rPr>
              <a:t>Cost = 8</a:t>
            </a:r>
          </a:p>
        </p:txBody>
      </p:sp>
      <p:sp>
        <p:nvSpPr>
          <p:cNvPr id="44052" name="Line 28"/>
          <p:cNvSpPr>
            <a:spLocks noChangeShapeType="1"/>
          </p:cNvSpPr>
          <p:nvPr/>
        </p:nvSpPr>
        <p:spPr bwMode="auto">
          <a:xfrm flipV="1">
            <a:off x="4125913" y="6261100"/>
            <a:ext cx="1087437" cy="317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Rectangle 29"/>
          <p:cNvSpPr>
            <a:spLocks noChangeArrowheads="1"/>
          </p:cNvSpPr>
          <p:nvPr/>
        </p:nvSpPr>
        <p:spPr bwMode="auto">
          <a:xfrm>
            <a:off x="5341938" y="6053138"/>
            <a:ext cx="1909762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Route sélectionné</a:t>
            </a:r>
          </a:p>
        </p:txBody>
      </p:sp>
      <p:pic>
        <p:nvPicPr>
          <p:cNvPr id="44054" name="Picture 3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2213" y="44370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5" name="Text Box 31"/>
          <p:cNvSpPr txBox="1">
            <a:spLocks noChangeArrowheads="1"/>
          </p:cNvSpPr>
          <p:nvPr/>
        </p:nvSpPr>
        <p:spPr bwMode="auto">
          <a:xfrm>
            <a:off x="5292725" y="46418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R3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44056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8025" y="3789363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7" name="Text Box 33"/>
          <p:cNvSpPr txBox="1">
            <a:spLocks noChangeArrowheads="1"/>
          </p:cNvSpPr>
          <p:nvPr/>
        </p:nvSpPr>
        <p:spPr bwMode="auto">
          <a:xfrm>
            <a:off x="2268538" y="39941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44058" name="Picture 3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3213100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9" name="Text Box 35"/>
          <p:cNvSpPr txBox="1">
            <a:spLocks noChangeArrowheads="1"/>
          </p:cNvSpPr>
          <p:nvPr/>
        </p:nvSpPr>
        <p:spPr bwMode="auto">
          <a:xfrm>
            <a:off x="5219700" y="34178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6083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 </a:t>
            </a:r>
            <a:r>
              <a:rPr lang="en-GB" dirty="0" smtClean="0"/>
              <a:t>2, </a:t>
            </a:r>
            <a:r>
              <a:rPr lang="en-GB" dirty="0" err="1" smtClean="0"/>
              <a:t>métrique</a:t>
            </a:r>
            <a:r>
              <a:rPr lang="en-GB" dirty="0" smtClean="0"/>
              <a:t> </a:t>
            </a:r>
            <a:r>
              <a:rPr lang="en-GB" dirty="0" err="1" smtClean="0"/>
              <a:t>externe</a:t>
            </a:r>
            <a:r>
              <a:rPr lang="en-GB" dirty="0" smtClean="0"/>
              <a:t>: les </a:t>
            </a:r>
            <a:r>
              <a:rPr lang="en-GB" dirty="0" err="1" smtClean="0"/>
              <a:t>métriques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comparées</a:t>
            </a:r>
            <a:r>
              <a:rPr lang="en-GB" dirty="0" smtClean="0"/>
              <a:t> sans </a:t>
            </a:r>
            <a:r>
              <a:rPr lang="en-GB" dirty="0" err="1" smtClean="0"/>
              <a:t>ajouter</a:t>
            </a:r>
            <a:r>
              <a:rPr lang="en-GB" dirty="0" smtClean="0"/>
              <a:t> au </a:t>
            </a:r>
            <a:r>
              <a:rPr lang="en-GB" dirty="0" err="1" smtClean="0"/>
              <a:t>coût</a:t>
            </a:r>
            <a:r>
              <a:rPr lang="en-GB" dirty="0" smtClean="0"/>
              <a:t> de lien interne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4F294-FD9A-4E9E-A30B-5DD755D50978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46085" name="Group 36"/>
          <p:cNvGrpSpPr>
            <a:grpSpLocks/>
          </p:cNvGrpSpPr>
          <p:nvPr/>
        </p:nvGrpSpPr>
        <p:grpSpPr bwMode="auto">
          <a:xfrm>
            <a:off x="519113" y="2924175"/>
            <a:ext cx="8475662" cy="3522663"/>
            <a:chOff x="327" y="1842"/>
            <a:chExt cx="5339" cy="2219"/>
          </a:xfrm>
        </p:grpSpPr>
        <p:sp>
          <p:nvSpPr>
            <p:cNvPr id="46107" name="Freeform 35"/>
            <p:cNvSpPr>
              <a:spLocks/>
            </p:cNvSpPr>
            <p:nvPr/>
          </p:nvSpPr>
          <p:spPr bwMode="auto">
            <a:xfrm>
              <a:off x="528" y="2688"/>
              <a:ext cx="2354" cy="682"/>
            </a:xfrm>
            <a:custGeom>
              <a:avLst/>
              <a:gdLst>
                <a:gd name="T0" fmla="*/ 0 w 2097"/>
                <a:gd name="T1" fmla="*/ 606 h 607"/>
                <a:gd name="T2" fmla="*/ 2096 w 2097"/>
                <a:gd name="T3" fmla="*/ 606 h 607"/>
                <a:gd name="T4" fmla="*/ 911 w 2097"/>
                <a:gd name="T5" fmla="*/ 0 h 607"/>
                <a:gd name="T6" fmla="*/ 0 w 2097"/>
                <a:gd name="T7" fmla="*/ 606 h 60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97"/>
                <a:gd name="T13" fmla="*/ 0 h 607"/>
                <a:gd name="T14" fmla="*/ 2097 w 2097"/>
                <a:gd name="T15" fmla="*/ 607 h 60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97" h="607">
                  <a:moveTo>
                    <a:pt x="0" y="606"/>
                  </a:moveTo>
                  <a:lnTo>
                    <a:pt x="2096" y="606"/>
                  </a:lnTo>
                  <a:lnTo>
                    <a:pt x="911" y="0"/>
                  </a:lnTo>
                  <a:lnTo>
                    <a:pt x="0" y="60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ap="rnd">
              <a:noFill/>
              <a:round/>
              <a:headEnd/>
              <a:tailEnd/>
            </a:ln>
          </p:spPr>
          <p:txBody>
            <a:bodyPr lIns="209475" tIns="104737" rIns="209475" bIns="104737">
              <a:spAutoFit/>
            </a:bodyPr>
            <a:lstStyle/>
            <a:p>
              <a:pPr>
                <a:defRPr/>
              </a:pPr>
              <a:endParaRPr lang="en-US">
                <a:latin typeface="Arial" pitchFamily="-84" charset="0"/>
                <a:ea typeface="+mn-ea"/>
              </a:endParaRPr>
            </a:p>
          </p:txBody>
        </p:sp>
        <p:sp>
          <p:nvSpPr>
            <p:cNvPr id="46087" name="Rectangle 10"/>
            <p:cNvSpPr>
              <a:spLocks noChangeArrowheads="1"/>
            </p:cNvSpPr>
            <p:nvPr/>
          </p:nvSpPr>
          <p:spPr bwMode="auto">
            <a:xfrm>
              <a:off x="2113" y="1987"/>
              <a:ext cx="1066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defTabSz="1028700"/>
              <a:r>
                <a:rPr lang="en-GB" sz="2000" b="0">
                  <a:latin typeface="Verdana" pitchFamily="34" charset="0"/>
                </a:rPr>
                <a:t>Coût  = 10</a:t>
              </a:r>
            </a:p>
          </p:txBody>
        </p:sp>
        <p:sp>
          <p:nvSpPr>
            <p:cNvPr id="46088" name="Line 11"/>
            <p:cNvSpPr>
              <a:spLocks noChangeShapeType="1"/>
            </p:cNvSpPr>
            <p:nvPr/>
          </p:nvSpPr>
          <p:spPr bwMode="auto">
            <a:xfrm>
              <a:off x="884" y="2251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89" name="Line 12"/>
            <p:cNvSpPr>
              <a:spLocks noChangeShapeType="1"/>
            </p:cNvSpPr>
            <p:nvPr/>
          </p:nvSpPr>
          <p:spPr bwMode="auto">
            <a:xfrm flipH="1" flipV="1">
              <a:off x="884" y="2568"/>
              <a:ext cx="454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0" name="Rectangle 13"/>
            <p:cNvSpPr>
              <a:spLocks noChangeArrowheads="1"/>
            </p:cNvSpPr>
            <p:nvPr/>
          </p:nvSpPr>
          <p:spPr bwMode="auto">
            <a:xfrm>
              <a:off x="3981" y="1842"/>
              <a:ext cx="168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algn="r" defTabSz="1028700"/>
              <a:r>
                <a:rPr lang="en-GB" sz="2000" b="0">
                  <a:latin typeface="Verdana" pitchFamily="34" charset="0"/>
                </a:rPr>
                <a:t>to N1   </a:t>
              </a:r>
            </a:p>
            <a:p>
              <a:pPr algn="r" defTabSz="1028700"/>
              <a:r>
                <a:rPr lang="en-GB" sz="2000" b="0">
                  <a:latin typeface="Verdana" pitchFamily="34" charset="0"/>
                </a:rPr>
                <a:t>Coût externe = 1</a:t>
              </a:r>
            </a:p>
          </p:txBody>
        </p:sp>
        <p:sp>
          <p:nvSpPr>
            <p:cNvPr id="46091" name="Rectangle 14"/>
            <p:cNvSpPr>
              <a:spLocks noChangeArrowheads="1"/>
            </p:cNvSpPr>
            <p:nvPr/>
          </p:nvSpPr>
          <p:spPr bwMode="auto">
            <a:xfrm>
              <a:off x="3981" y="2659"/>
              <a:ext cx="168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algn="r" defTabSz="1028700"/>
              <a:r>
                <a:rPr lang="en-GB" sz="2000" b="0">
                  <a:latin typeface="Verdana" pitchFamily="34" charset="0"/>
                </a:rPr>
                <a:t>to N1   </a:t>
              </a:r>
            </a:p>
            <a:p>
              <a:pPr algn="r" defTabSz="1028700"/>
              <a:r>
                <a:rPr lang="en-GB" sz="2000" b="0">
                  <a:latin typeface="Verdana" pitchFamily="34" charset="0"/>
                </a:rPr>
                <a:t>Coût externe  = 2</a:t>
              </a:r>
            </a:p>
          </p:txBody>
        </p:sp>
        <p:sp>
          <p:nvSpPr>
            <p:cNvPr id="46092" name="Freeform 15"/>
            <p:cNvSpPr>
              <a:spLocks/>
            </p:cNvSpPr>
            <p:nvPr/>
          </p:nvSpPr>
          <p:spPr bwMode="auto">
            <a:xfrm>
              <a:off x="3696" y="2698"/>
              <a:ext cx="1167" cy="233"/>
            </a:xfrm>
            <a:custGeom>
              <a:avLst/>
              <a:gdLst>
                <a:gd name="T0" fmla="*/ 0 w 984"/>
                <a:gd name="T1" fmla="*/ 232 h 233"/>
                <a:gd name="T2" fmla="*/ 701 w 984"/>
                <a:gd name="T3" fmla="*/ 102 h 233"/>
                <a:gd name="T4" fmla="*/ 658 w 984"/>
                <a:gd name="T5" fmla="*/ 184 h 233"/>
                <a:gd name="T6" fmla="*/ 1383 w 984"/>
                <a:gd name="T7" fmla="*/ 0 h 2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4"/>
                <a:gd name="T13" fmla="*/ 0 h 233"/>
                <a:gd name="T14" fmla="*/ 984 w 984"/>
                <a:gd name="T15" fmla="*/ 233 h 2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4" h="233">
                  <a:moveTo>
                    <a:pt x="0" y="232"/>
                  </a:moveTo>
                  <a:lnTo>
                    <a:pt x="498" y="102"/>
                  </a:lnTo>
                  <a:lnTo>
                    <a:pt x="468" y="184"/>
                  </a:lnTo>
                  <a:lnTo>
                    <a:pt x="983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3" name="Freeform 16"/>
            <p:cNvSpPr>
              <a:spLocks/>
            </p:cNvSpPr>
            <p:nvPr/>
          </p:nvSpPr>
          <p:spPr bwMode="auto">
            <a:xfrm>
              <a:off x="3696" y="1918"/>
              <a:ext cx="1149" cy="242"/>
            </a:xfrm>
            <a:custGeom>
              <a:avLst/>
              <a:gdLst>
                <a:gd name="T0" fmla="*/ 0 w 984"/>
                <a:gd name="T1" fmla="*/ 259 h 225"/>
                <a:gd name="T2" fmla="*/ 680 w 984"/>
                <a:gd name="T3" fmla="*/ 113 h 225"/>
                <a:gd name="T4" fmla="*/ 638 w 984"/>
                <a:gd name="T5" fmla="*/ 213 h 225"/>
                <a:gd name="T6" fmla="*/ 1341 w 984"/>
                <a:gd name="T7" fmla="*/ 0 h 2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4"/>
                <a:gd name="T13" fmla="*/ 0 h 225"/>
                <a:gd name="T14" fmla="*/ 984 w 984"/>
                <a:gd name="T15" fmla="*/ 225 h 2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4" h="225">
                  <a:moveTo>
                    <a:pt x="0" y="224"/>
                  </a:moveTo>
                  <a:lnTo>
                    <a:pt x="498" y="98"/>
                  </a:lnTo>
                  <a:lnTo>
                    <a:pt x="468" y="184"/>
                  </a:lnTo>
                  <a:lnTo>
                    <a:pt x="983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4" name="Freeform 17"/>
            <p:cNvSpPr>
              <a:spLocks/>
            </p:cNvSpPr>
            <p:nvPr/>
          </p:nvSpPr>
          <p:spPr bwMode="auto">
            <a:xfrm>
              <a:off x="1837" y="2205"/>
              <a:ext cx="1315" cy="318"/>
            </a:xfrm>
            <a:custGeom>
              <a:avLst/>
              <a:gdLst>
                <a:gd name="T0" fmla="*/ 0 w 1111"/>
                <a:gd name="T1" fmla="*/ 367 h 275"/>
                <a:gd name="T2" fmla="*/ 779 w 1111"/>
                <a:gd name="T3" fmla="*/ 104 h 275"/>
                <a:gd name="T4" fmla="*/ 720 w 1111"/>
                <a:gd name="T5" fmla="*/ 216 h 275"/>
                <a:gd name="T6" fmla="*/ 1555 w 1111"/>
                <a:gd name="T7" fmla="*/ 0 h 2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11"/>
                <a:gd name="T13" fmla="*/ 0 h 275"/>
                <a:gd name="T14" fmla="*/ 1111 w 1111"/>
                <a:gd name="T15" fmla="*/ 275 h 2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11" h="275">
                  <a:moveTo>
                    <a:pt x="0" y="274"/>
                  </a:moveTo>
                  <a:lnTo>
                    <a:pt x="556" y="78"/>
                  </a:lnTo>
                  <a:lnTo>
                    <a:pt x="514" y="162"/>
                  </a:lnTo>
                  <a:lnTo>
                    <a:pt x="1110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5" name="Freeform 18"/>
            <p:cNvSpPr>
              <a:spLocks/>
            </p:cNvSpPr>
            <p:nvPr/>
          </p:nvSpPr>
          <p:spPr bwMode="auto">
            <a:xfrm>
              <a:off x="1837" y="2614"/>
              <a:ext cx="1315" cy="362"/>
            </a:xfrm>
            <a:custGeom>
              <a:avLst/>
              <a:gdLst>
                <a:gd name="T0" fmla="*/ 0 w 1134"/>
                <a:gd name="T1" fmla="*/ 0 h 284"/>
                <a:gd name="T2" fmla="*/ 756 w 1134"/>
                <a:gd name="T3" fmla="*/ 249 h 284"/>
                <a:gd name="T4" fmla="*/ 717 w 1134"/>
                <a:gd name="T5" fmla="*/ 102 h 284"/>
                <a:gd name="T6" fmla="*/ 1524 w 1134"/>
                <a:gd name="T7" fmla="*/ 460 h 2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4"/>
                <a:gd name="T13" fmla="*/ 0 h 284"/>
                <a:gd name="T14" fmla="*/ 1134 w 1134"/>
                <a:gd name="T15" fmla="*/ 284 h 2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4" h="284">
                  <a:moveTo>
                    <a:pt x="0" y="0"/>
                  </a:moveTo>
                  <a:lnTo>
                    <a:pt x="562" y="153"/>
                  </a:lnTo>
                  <a:lnTo>
                    <a:pt x="533" y="63"/>
                  </a:lnTo>
                  <a:lnTo>
                    <a:pt x="1133" y="283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6" name="Rectangle 19"/>
            <p:cNvSpPr>
              <a:spLocks noChangeArrowheads="1"/>
            </p:cNvSpPr>
            <p:nvPr/>
          </p:nvSpPr>
          <p:spPr bwMode="auto">
            <a:xfrm>
              <a:off x="2139" y="2845"/>
              <a:ext cx="964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defTabSz="1028700"/>
              <a:r>
                <a:rPr lang="en-GB" sz="2000" b="0">
                  <a:latin typeface="Verdana" pitchFamily="34" charset="0"/>
                </a:rPr>
                <a:t>Cost = 8</a:t>
              </a:r>
            </a:p>
          </p:txBody>
        </p:sp>
        <p:sp>
          <p:nvSpPr>
            <p:cNvPr id="46097" name="Rectangle 21"/>
            <p:cNvSpPr>
              <a:spLocks noChangeArrowheads="1"/>
            </p:cNvSpPr>
            <p:nvPr/>
          </p:nvSpPr>
          <p:spPr bwMode="auto">
            <a:xfrm>
              <a:off x="3379" y="3612"/>
              <a:ext cx="120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defTabSz="790575"/>
              <a:r>
                <a:rPr lang="en-GB" b="0">
                  <a:latin typeface="Verdana" pitchFamily="34" charset="0"/>
                </a:rPr>
                <a:t>Route sélectionné</a:t>
              </a:r>
            </a:p>
          </p:txBody>
        </p:sp>
        <p:pic>
          <p:nvPicPr>
            <p:cNvPr id="46098" name="Picture 2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51" y="279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099" name="Text Box 23"/>
            <p:cNvSpPr txBox="1">
              <a:spLocks noChangeArrowheads="1"/>
            </p:cNvSpPr>
            <p:nvPr/>
          </p:nvSpPr>
          <p:spPr bwMode="auto">
            <a:xfrm>
              <a:off x="3334" y="2924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46100" name="Picture 2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6" y="2387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101" name="Text Box 25"/>
            <p:cNvSpPr txBox="1">
              <a:spLocks noChangeArrowheads="1"/>
            </p:cNvSpPr>
            <p:nvPr/>
          </p:nvSpPr>
          <p:spPr bwMode="auto">
            <a:xfrm>
              <a:off x="1429" y="2516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46102" name="Picture 2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5" y="2024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103" name="Text Box 27"/>
            <p:cNvSpPr txBox="1">
              <a:spLocks noChangeArrowheads="1"/>
            </p:cNvSpPr>
            <p:nvPr/>
          </p:nvSpPr>
          <p:spPr bwMode="auto">
            <a:xfrm>
              <a:off x="3288" y="2153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2831" name="Rectangle 31"/>
            <p:cNvSpPr>
              <a:spLocks noChangeArrowheads="1"/>
            </p:cNvSpPr>
            <p:nvPr/>
          </p:nvSpPr>
          <p:spPr bwMode="auto">
            <a:xfrm>
              <a:off x="528" y="3360"/>
              <a:ext cx="2352" cy="701"/>
            </a:xfrm>
            <a:prstGeom prst="rect">
              <a:avLst/>
            </a:prstGeom>
            <a:solidFill>
              <a:srgbClr val="C0C0C0"/>
            </a:solidFill>
            <a:ln w="12700">
              <a:noFill/>
              <a:miter lim="800000"/>
              <a:headEnd/>
              <a:tailEnd/>
            </a:ln>
            <a:effectLst>
              <a:outerShdw blurRad="63500" dist="38099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46105" name="Rectangle 32"/>
            <p:cNvSpPr>
              <a:spLocks noChangeArrowheads="1"/>
            </p:cNvSpPr>
            <p:nvPr/>
          </p:nvSpPr>
          <p:spPr bwMode="auto">
            <a:xfrm>
              <a:off x="327" y="3472"/>
              <a:ext cx="1110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     Réseau	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N1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N1</a:t>
              </a:r>
            </a:p>
          </p:txBody>
        </p:sp>
        <p:sp>
          <p:nvSpPr>
            <p:cNvPr id="46106" name="Rectangle 33"/>
            <p:cNvSpPr>
              <a:spLocks noChangeArrowheads="1"/>
            </p:cNvSpPr>
            <p:nvPr/>
          </p:nvSpPr>
          <p:spPr bwMode="auto">
            <a:xfrm>
              <a:off x="1324" y="3472"/>
              <a:ext cx="606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Type 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2</a:t>
              </a:r>
            </a:p>
          </p:txBody>
        </p:sp>
        <p:sp>
          <p:nvSpPr>
            <p:cNvPr id="2" name="Rectangle 34"/>
            <p:cNvSpPr>
              <a:spLocks noChangeArrowheads="1"/>
            </p:cNvSpPr>
            <p:nvPr/>
          </p:nvSpPr>
          <p:spPr bwMode="auto">
            <a:xfrm>
              <a:off x="2037" y="3465"/>
              <a:ext cx="785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Next Hop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R2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R3</a:t>
              </a:r>
            </a:p>
          </p:txBody>
        </p:sp>
        <p:sp>
          <p:nvSpPr>
            <p:cNvPr id="46108" name="Line 20"/>
            <p:cNvSpPr>
              <a:spLocks noChangeShapeType="1"/>
            </p:cNvSpPr>
            <p:nvPr/>
          </p:nvSpPr>
          <p:spPr bwMode="auto">
            <a:xfrm flipV="1">
              <a:off x="2613" y="3743"/>
              <a:ext cx="685" cy="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Topologie/Link State Database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695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/>
              <a:t>Un </a:t>
            </a:r>
            <a:r>
              <a:rPr lang="en-GB" sz="2400" dirty="0" err="1" smtClean="0"/>
              <a:t>routeur</a:t>
            </a:r>
            <a:r>
              <a:rPr lang="en-GB" sz="2400" dirty="0" smtClean="0"/>
              <a:t> dispose </a:t>
            </a:r>
            <a:r>
              <a:rPr lang="en-GB" sz="2400" dirty="0" err="1" smtClean="0"/>
              <a:t>d'une</a:t>
            </a:r>
            <a:r>
              <a:rPr lang="en-GB" sz="2400" dirty="0" smtClean="0"/>
              <a:t> base de </a:t>
            </a:r>
            <a:r>
              <a:rPr lang="en-GB" sz="2400" dirty="0" err="1" smtClean="0"/>
              <a:t>données</a:t>
            </a:r>
            <a:r>
              <a:rPr lang="en-GB" sz="2400" dirty="0" smtClean="0"/>
              <a:t> LS distinct pour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zone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laquelle</a:t>
            </a:r>
            <a:r>
              <a:rPr lang="en-GB" sz="2400" dirty="0" smtClean="0"/>
              <a:t> </a:t>
            </a:r>
            <a:r>
              <a:rPr lang="en-GB" sz="2400" dirty="0" err="1" smtClean="0"/>
              <a:t>il</a:t>
            </a:r>
            <a:r>
              <a:rPr lang="en-GB" sz="2400" dirty="0" smtClean="0"/>
              <a:t> </a:t>
            </a:r>
            <a:r>
              <a:rPr lang="en-GB" sz="2400" dirty="0" err="1" smtClean="0"/>
              <a:t>appartient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Tous</a:t>
            </a:r>
            <a:r>
              <a:rPr lang="en-GB" sz="2400" dirty="0" smtClean="0"/>
              <a:t> les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</a:t>
            </a:r>
            <a:r>
              <a:rPr lang="en-GB" sz="2400" dirty="0" err="1" smtClean="0"/>
              <a:t>appartenant</a:t>
            </a:r>
            <a:r>
              <a:rPr lang="en-GB" sz="2400" dirty="0" smtClean="0"/>
              <a:t> </a:t>
            </a:r>
            <a:r>
              <a:rPr lang="en-GB" sz="2400" dirty="0" err="1" smtClean="0"/>
              <a:t>à</a:t>
            </a:r>
            <a:r>
              <a:rPr lang="en-GB" sz="2400" dirty="0" smtClean="0"/>
              <a:t> la </a:t>
            </a:r>
            <a:r>
              <a:rPr lang="en-GB" sz="2400" dirty="0" err="1" smtClean="0"/>
              <a:t>même</a:t>
            </a:r>
            <a:r>
              <a:rPr lang="en-GB" sz="2400" dirty="0" smtClean="0"/>
              <a:t> zone </a:t>
            </a:r>
            <a:r>
              <a:rPr lang="en-GB" sz="2400" dirty="0" err="1" smtClean="0"/>
              <a:t>ont</a:t>
            </a:r>
            <a:r>
              <a:rPr lang="en-GB" sz="2400" dirty="0" smtClean="0"/>
              <a:t> </a:t>
            </a:r>
            <a:r>
              <a:rPr lang="en-GB" sz="2400" dirty="0" err="1" smtClean="0"/>
              <a:t>une</a:t>
            </a:r>
            <a:r>
              <a:rPr lang="en-GB" sz="2400" dirty="0" smtClean="0"/>
              <a:t> base de </a:t>
            </a:r>
            <a:r>
              <a:rPr lang="en-GB" sz="2400" dirty="0" err="1" smtClean="0"/>
              <a:t>données</a:t>
            </a:r>
            <a:r>
              <a:rPr lang="en-GB" sz="2400" dirty="0" smtClean="0"/>
              <a:t> </a:t>
            </a:r>
            <a:r>
              <a:rPr lang="en-GB" sz="2400" dirty="0" err="1" smtClean="0"/>
              <a:t>identique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Le </a:t>
            </a:r>
            <a:r>
              <a:rPr lang="en-GB" sz="2400" dirty="0" err="1" smtClean="0"/>
              <a:t>calcul</a:t>
            </a:r>
            <a:r>
              <a:rPr lang="en-GB" sz="2400" dirty="0" smtClean="0"/>
              <a:t> SPF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effectué</a:t>
            </a:r>
            <a:r>
              <a:rPr lang="en-GB" sz="2400" dirty="0" smtClean="0"/>
              <a:t> </a:t>
            </a:r>
            <a:r>
              <a:rPr lang="en-GB" sz="2400" dirty="0" err="1" smtClean="0"/>
              <a:t>séparément</a:t>
            </a:r>
            <a:r>
              <a:rPr lang="en-GB" sz="2400" dirty="0" smtClean="0"/>
              <a:t> pour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400" dirty="0" err="1" smtClean="0"/>
              <a:t>L’inondation</a:t>
            </a:r>
            <a:r>
              <a:rPr lang="en-GB" sz="2400" dirty="0" smtClean="0"/>
              <a:t> LSA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délimitée</a:t>
            </a:r>
            <a:r>
              <a:rPr lang="en-GB" sz="2400" dirty="0" smtClean="0"/>
              <a:t> par zone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Recommendation: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Limiter le </a:t>
            </a:r>
            <a:r>
              <a:rPr lang="en-GB" sz="2000" dirty="0" err="1" smtClean="0">
                <a:solidFill>
                  <a:srgbClr val="FF0000"/>
                </a:solidFill>
              </a:rPr>
              <a:t>nombre</a:t>
            </a:r>
            <a:r>
              <a:rPr lang="en-GB" sz="2000" dirty="0" smtClean="0">
                <a:solidFill>
                  <a:srgbClr val="FF0000"/>
                </a:solidFill>
              </a:rPr>
              <a:t> de zones </a:t>
            </a:r>
            <a:r>
              <a:rPr lang="en-GB" sz="2000" dirty="0" err="1" smtClean="0">
                <a:solidFill>
                  <a:srgbClr val="FF0000"/>
                </a:solidFill>
              </a:rPr>
              <a:t>auquelles</a:t>
            </a:r>
            <a:r>
              <a:rPr lang="en-GB" sz="2000" dirty="0" smtClean="0">
                <a:solidFill>
                  <a:srgbClr val="FF0000"/>
                </a:solidFill>
              </a:rPr>
              <a:t> un </a:t>
            </a:r>
            <a:r>
              <a:rPr lang="en-GB" sz="2000" dirty="0" err="1" smtClean="0">
                <a:solidFill>
                  <a:srgbClr val="FF0000"/>
                </a:solidFill>
              </a:rPr>
              <a:t>routeur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participe</a:t>
            </a:r>
            <a:r>
              <a:rPr lang="en-GB" sz="2000" dirty="0" smtClean="0">
                <a:solidFill>
                  <a:srgbClr val="FF0000"/>
                </a:solidFill>
              </a:rPr>
              <a:t>!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1 </a:t>
            </a:r>
            <a:r>
              <a:rPr lang="en-GB" sz="2000" dirty="0" err="1" smtClean="0">
                <a:solidFill>
                  <a:srgbClr val="FF0000"/>
                </a:solidFill>
              </a:rPr>
              <a:t>à</a:t>
            </a:r>
            <a:r>
              <a:rPr lang="en-GB" sz="2000" dirty="0" smtClean="0">
                <a:solidFill>
                  <a:srgbClr val="FF0000"/>
                </a:solidFill>
              </a:rPr>
              <a:t> 3 </a:t>
            </a:r>
            <a:r>
              <a:rPr lang="en-GB" sz="2000" dirty="0" err="1" smtClean="0">
                <a:solidFill>
                  <a:srgbClr val="FF0000"/>
                </a:solidFill>
              </a:rPr>
              <a:t>est</a:t>
            </a:r>
            <a:r>
              <a:rPr lang="en-GB" sz="2000" dirty="0" smtClean="0">
                <a:solidFill>
                  <a:srgbClr val="FF0000"/>
                </a:solidFill>
              </a:rPr>
              <a:t> bon (conception ISP </a:t>
            </a:r>
            <a:r>
              <a:rPr lang="en-GB" sz="2000" dirty="0" err="1" smtClean="0">
                <a:solidFill>
                  <a:srgbClr val="FF0000"/>
                </a:solidFill>
              </a:rPr>
              <a:t>typique</a:t>
            </a:r>
            <a:r>
              <a:rPr lang="en-GB" sz="2000" dirty="0" smtClean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&gt;3 </a:t>
            </a:r>
            <a:r>
              <a:rPr lang="en-GB" sz="2000" dirty="0" err="1" smtClean="0">
                <a:solidFill>
                  <a:srgbClr val="FF0000"/>
                </a:solidFill>
              </a:rPr>
              <a:t>peut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surcharger</a:t>
            </a:r>
            <a:r>
              <a:rPr lang="en-GB" sz="2000" dirty="0" smtClean="0">
                <a:solidFill>
                  <a:srgbClr val="FF0000"/>
                </a:solidFill>
              </a:rPr>
              <a:t> le CPU en </a:t>
            </a:r>
            <a:r>
              <a:rPr lang="en-GB" sz="2000" dirty="0" err="1" smtClean="0">
                <a:solidFill>
                  <a:srgbClr val="FF0000"/>
                </a:solidFill>
              </a:rPr>
              <a:t>fonction</a:t>
            </a:r>
            <a:r>
              <a:rPr lang="en-GB" sz="2000" dirty="0" smtClean="0">
                <a:solidFill>
                  <a:srgbClr val="FF0000"/>
                </a:solidFill>
              </a:rPr>
              <a:t> de la </a:t>
            </a:r>
            <a:r>
              <a:rPr lang="en-GB" sz="2000" dirty="0" err="1" smtClean="0">
                <a:solidFill>
                  <a:srgbClr val="FF0000"/>
                </a:solidFill>
              </a:rPr>
              <a:t>complexité</a:t>
            </a:r>
            <a:r>
              <a:rPr lang="en-GB" sz="2000" dirty="0" smtClean="0">
                <a:solidFill>
                  <a:srgbClr val="FF0000"/>
                </a:solidFill>
              </a:rPr>
              <a:t> de la </a:t>
            </a:r>
            <a:r>
              <a:rPr lang="en-GB" sz="2000" dirty="0" err="1" smtClean="0">
                <a:solidFill>
                  <a:srgbClr val="FF0000"/>
                </a:solidFill>
              </a:rPr>
              <a:t>topologie</a:t>
            </a:r>
            <a:r>
              <a:rPr lang="en-GB" sz="2000" dirty="0" smtClean="0">
                <a:solidFill>
                  <a:srgbClr val="FF0000"/>
                </a:solidFill>
              </a:rPr>
              <a:t> de la zone</a:t>
            </a:r>
            <a:endParaRPr lang="en-GB" sz="2000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78B7-57D8-4AC0-9A22-4272A828E271}" type="slidenum">
              <a:rPr lang="en-US"/>
              <a:pPr/>
              <a:t>15</a:t>
            </a:fld>
            <a:endParaRPr lang="en-US"/>
          </a:p>
        </p:txBody>
      </p:sp>
      <p:sp>
        <p:nvSpPr>
          <p:cNvPr id="48133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</a:t>
            </a:r>
            <a:r>
              <a:rPr lang="en-GB" dirty="0" err="1" smtClean="0"/>
              <a:t>paquet</a:t>
            </a:r>
            <a:r>
              <a:rPr lang="en-GB" dirty="0" smtClean="0"/>
              <a:t> Hello</a:t>
            </a:r>
            <a:endParaRPr lang="en-GB" dirty="0" smtClean="0"/>
          </a:p>
        </p:txBody>
      </p:sp>
      <p:sp>
        <p:nvSpPr>
          <p:cNvPr id="50179" name="Rectangle 3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91000" cy="4530725"/>
          </a:xfrm>
        </p:spPr>
        <p:txBody>
          <a:bodyPr/>
          <a:lstStyle/>
          <a:p>
            <a:r>
              <a:rPr lang="en-GB" sz="2400" dirty="0" err="1" smtClean="0"/>
              <a:t>Responsable</a:t>
            </a:r>
            <a:r>
              <a:rPr lang="en-GB" sz="2400" dirty="0" smtClean="0"/>
              <a:t> de </a:t>
            </a:r>
            <a:r>
              <a:rPr lang="en-GB" sz="2400" dirty="0" err="1" smtClean="0"/>
              <a:t>l'établissement</a:t>
            </a:r>
            <a:r>
              <a:rPr lang="en-GB" sz="2400" dirty="0" smtClean="0"/>
              <a:t> et </a:t>
            </a:r>
            <a:r>
              <a:rPr lang="en-GB" sz="2400" dirty="0" err="1" smtClean="0"/>
              <a:t>du</a:t>
            </a:r>
            <a:r>
              <a:rPr lang="en-GB" sz="2400" dirty="0" smtClean="0"/>
              <a:t> </a:t>
            </a:r>
            <a:r>
              <a:rPr lang="en-GB" sz="2400" dirty="0" err="1" smtClean="0"/>
              <a:t>maintien</a:t>
            </a:r>
            <a:r>
              <a:rPr lang="en-GB" sz="2400" dirty="0" smtClean="0"/>
              <a:t> des relations de </a:t>
            </a:r>
            <a:r>
              <a:rPr lang="en-GB" sz="2400" dirty="0" err="1" smtClean="0"/>
              <a:t>voisinage</a:t>
            </a:r>
            <a:endParaRPr lang="en-GB" sz="2400" dirty="0" smtClean="0"/>
          </a:p>
          <a:p>
            <a:r>
              <a:rPr lang="en-GB" sz="2400" dirty="0" err="1" smtClean="0"/>
              <a:t>Élit</a:t>
            </a:r>
            <a:r>
              <a:rPr lang="en-GB" sz="2400" dirty="0" smtClean="0"/>
              <a:t> un </a:t>
            </a:r>
            <a:r>
              <a:rPr lang="en-GB" sz="2400" dirty="0" err="1" smtClean="0"/>
              <a:t>routeur</a:t>
            </a:r>
            <a:r>
              <a:rPr lang="en-GB" sz="2400" dirty="0" smtClean="0"/>
              <a:t> </a:t>
            </a:r>
            <a:r>
              <a:rPr lang="en-GB" sz="2400" dirty="0" err="1" smtClean="0"/>
              <a:t>désigné</a:t>
            </a:r>
            <a:r>
              <a:rPr lang="en-GB" sz="2400" dirty="0" smtClean="0"/>
              <a:t> </a:t>
            </a:r>
            <a:r>
              <a:rPr lang="en-GB" sz="2400" dirty="0" err="1" smtClean="0"/>
              <a:t>sur</a:t>
            </a:r>
            <a:r>
              <a:rPr lang="en-GB" sz="2400" dirty="0" smtClean="0"/>
              <a:t> des </a:t>
            </a:r>
            <a:r>
              <a:rPr lang="en-GB" sz="2400" dirty="0" err="1" smtClean="0"/>
              <a:t>réseaux</a:t>
            </a:r>
            <a:r>
              <a:rPr lang="en-GB" sz="2400" dirty="0" smtClean="0"/>
              <a:t> </a:t>
            </a:r>
            <a:r>
              <a:rPr lang="en-GB" sz="2400" dirty="0" err="1" smtClean="0"/>
              <a:t>d'accès</a:t>
            </a:r>
            <a:r>
              <a:rPr lang="en-GB" sz="2400" dirty="0" smtClean="0"/>
              <a:t> multiple</a:t>
            </a:r>
          </a:p>
        </p:txBody>
      </p:sp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05EE-003A-4F91-A755-B85D8EE57CF1}" type="slidenum">
              <a:rPr lang="en-US"/>
              <a:pPr/>
              <a:t>16</a:t>
            </a:fld>
            <a:endParaRPr lang="en-US"/>
          </a:p>
        </p:txBody>
      </p:sp>
      <p:sp>
        <p:nvSpPr>
          <p:cNvPr id="50181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82" name="Group 38"/>
          <p:cNvGrpSpPr>
            <a:grpSpLocks/>
          </p:cNvGrpSpPr>
          <p:nvPr/>
        </p:nvGrpSpPr>
        <p:grpSpPr bwMode="auto">
          <a:xfrm>
            <a:off x="4486275" y="1989138"/>
            <a:ext cx="4041775" cy="2527300"/>
            <a:chOff x="2826" y="1253"/>
            <a:chExt cx="2546" cy="1592"/>
          </a:xfrm>
        </p:grpSpPr>
        <p:sp>
          <p:nvSpPr>
            <p:cNvPr id="50183" name="Line 39"/>
            <p:cNvSpPr>
              <a:spLocks noChangeShapeType="1"/>
            </p:cNvSpPr>
            <p:nvPr/>
          </p:nvSpPr>
          <p:spPr bwMode="auto">
            <a:xfrm flipV="1">
              <a:off x="3397" y="2119"/>
              <a:ext cx="441" cy="49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4" name="Rectangle 40"/>
            <p:cNvSpPr>
              <a:spLocks noChangeArrowheads="1"/>
            </p:cNvSpPr>
            <p:nvPr/>
          </p:nvSpPr>
          <p:spPr bwMode="auto">
            <a:xfrm>
              <a:off x="4277" y="1494"/>
              <a:ext cx="368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85" name="Rectangle 41"/>
            <p:cNvSpPr>
              <a:spLocks noChangeArrowheads="1"/>
            </p:cNvSpPr>
            <p:nvPr/>
          </p:nvSpPr>
          <p:spPr bwMode="auto">
            <a:xfrm>
              <a:off x="4241" y="1498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chemeClr val="bg1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86" name="Line 42"/>
            <p:cNvSpPr>
              <a:spLocks noChangeShapeType="1"/>
            </p:cNvSpPr>
            <p:nvPr/>
          </p:nvSpPr>
          <p:spPr bwMode="auto">
            <a:xfrm flipV="1">
              <a:off x="3216" y="2160"/>
              <a:ext cx="285" cy="32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7" name="Rectangle 43"/>
            <p:cNvSpPr>
              <a:spLocks noChangeArrowheads="1"/>
            </p:cNvSpPr>
            <p:nvPr/>
          </p:nvSpPr>
          <p:spPr bwMode="auto">
            <a:xfrm>
              <a:off x="4967" y="2271"/>
              <a:ext cx="370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88" name="Rectangle 44"/>
            <p:cNvSpPr>
              <a:spLocks noChangeArrowheads="1"/>
            </p:cNvSpPr>
            <p:nvPr/>
          </p:nvSpPr>
          <p:spPr bwMode="auto">
            <a:xfrm>
              <a:off x="4933" y="2275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89" name="Line 45"/>
            <p:cNvSpPr>
              <a:spLocks noChangeShapeType="1"/>
            </p:cNvSpPr>
            <p:nvPr/>
          </p:nvSpPr>
          <p:spPr bwMode="auto">
            <a:xfrm flipH="1" flipV="1">
              <a:off x="4224" y="2112"/>
              <a:ext cx="549" cy="492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Line 46"/>
            <p:cNvSpPr>
              <a:spLocks noChangeShapeType="1"/>
            </p:cNvSpPr>
            <p:nvPr/>
          </p:nvSpPr>
          <p:spPr bwMode="auto">
            <a:xfrm flipV="1">
              <a:off x="3968" y="1503"/>
              <a:ext cx="0" cy="424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1" name="Rectangle 47"/>
            <p:cNvSpPr>
              <a:spLocks noChangeArrowheads="1"/>
            </p:cNvSpPr>
            <p:nvPr/>
          </p:nvSpPr>
          <p:spPr bwMode="auto">
            <a:xfrm>
              <a:off x="2880" y="2160"/>
              <a:ext cx="370" cy="224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92" name="Rectangle 48"/>
            <p:cNvSpPr>
              <a:spLocks noChangeArrowheads="1"/>
            </p:cNvSpPr>
            <p:nvPr/>
          </p:nvSpPr>
          <p:spPr bwMode="auto">
            <a:xfrm>
              <a:off x="2826" y="2160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93" name="Line 49"/>
            <p:cNvSpPr>
              <a:spLocks noChangeShapeType="1"/>
            </p:cNvSpPr>
            <p:nvPr/>
          </p:nvSpPr>
          <p:spPr bwMode="auto">
            <a:xfrm flipH="1" flipV="1">
              <a:off x="4560" y="2160"/>
              <a:ext cx="319" cy="318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Line 50"/>
            <p:cNvSpPr>
              <a:spLocks noChangeShapeType="1"/>
            </p:cNvSpPr>
            <p:nvPr/>
          </p:nvSpPr>
          <p:spPr bwMode="auto">
            <a:xfrm>
              <a:off x="4080" y="1536"/>
              <a:ext cx="3" cy="302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0195" name="Picture 5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14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6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04" y="125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7" name="Picture 5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1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8" name="Picture 5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1872"/>
              <a:ext cx="815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</a:t>
            </a:r>
            <a:r>
              <a:rPr lang="en-GB" dirty="0" err="1" smtClean="0"/>
              <a:t>paquet</a:t>
            </a:r>
            <a:r>
              <a:rPr lang="en-GB" dirty="0" smtClean="0"/>
              <a:t> Hello</a:t>
            </a:r>
            <a:endParaRPr lang="en-GB" dirty="0" smtClean="0"/>
          </a:p>
        </p:txBody>
      </p:sp>
      <p:sp>
        <p:nvSpPr>
          <p:cNvPr id="52227" name="Rectangle 80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822700" cy="45307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dirty="0" err="1" smtClean="0"/>
              <a:t>Contient</a:t>
            </a:r>
            <a:r>
              <a:rPr lang="en-GB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GB" dirty="0" err="1" smtClean="0"/>
              <a:t>Priorité</a:t>
            </a:r>
            <a:r>
              <a:rPr lang="en-GB" dirty="0" smtClean="0"/>
              <a:t> de </a:t>
            </a:r>
            <a:r>
              <a:rPr lang="en-GB" dirty="0" err="1" smtClean="0"/>
              <a:t>routeur</a:t>
            </a:r>
            <a:endParaRPr lang="en-GB" dirty="0" smtClean="0"/>
          </a:p>
          <a:p>
            <a:pPr lvl="1">
              <a:lnSpc>
                <a:spcPct val="80000"/>
              </a:lnSpc>
            </a:pPr>
            <a:r>
              <a:rPr lang="en-GB" dirty="0" err="1" smtClean="0"/>
              <a:t>Intervalle</a:t>
            </a:r>
            <a:r>
              <a:rPr lang="en-GB" dirty="0" smtClean="0"/>
              <a:t> Hello </a:t>
            </a:r>
          </a:p>
          <a:p>
            <a:pPr lvl="1">
              <a:lnSpc>
                <a:spcPct val="80000"/>
              </a:lnSpc>
            </a:pPr>
            <a:r>
              <a:rPr lang="en-GB" dirty="0" err="1" smtClean="0"/>
              <a:t>Intervalle</a:t>
            </a:r>
            <a:r>
              <a:rPr lang="en-GB" dirty="0"/>
              <a:t> </a:t>
            </a:r>
            <a:r>
              <a:rPr lang="en-GB" dirty="0" err="1" smtClean="0"/>
              <a:t>d'inactivité</a:t>
            </a:r>
            <a:r>
              <a:rPr lang="en-GB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GB" dirty="0" smtClean="0"/>
              <a:t>Masque </a:t>
            </a:r>
            <a:r>
              <a:rPr lang="en-GB" dirty="0" smtClean="0"/>
              <a:t>de </a:t>
            </a:r>
            <a:r>
              <a:rPr lang="en-GB" dirty="0" err="1" smtClean="0"/>
              <a:t>réseau</a:t>
            </a:r>
            <a:endParaRPr lang="en-GB" dirty="0" smtClean="0"/>
          </a:p>
          <a:p>
            <a:pPr lvl="1">
              <a:lnSpc>
                <a:spcPct val="80000"/>
              </a:lnSpc>
            </a:pPr>
            <a:r>
              <a:rPr lang="en-GB" dirty="0" err="1" smtClean="0"/>
              <a:t>Liste</a:t>
            </a:r>
            <a:r>
              <a:rPr lang="en-GB" dirty="0" smtClean="0"/>
              <a:t> des </a:t>
            </a:r>
            <a:r>
              <a:rPr lang="en-GB" dirty="0" err="1" smtClean="0"/>
              <a:t>voisins</a:t>
            </a:r>
            <a:endParaRPr lang="en-GB" dirty="0" smtClean="0"/>
          </a:p>
          <a:p>
            <a:pPr lvl="1">
              <a:lnSpc>
                <a:spcPct val="80000"/>
              </a:lnSpc>
            </a:pPr>
            <a:r>
              <a:rPr lang="en-GB" dirty="0" smtClean="0"/>
              <a:t>DR et BDR</a:t>
            </a:r>
          </a:p>
          <a:p>
            <a:pPr lvl="1">
              <a:lnSpc>
                <a:spcPct val="80000"/>
              </a:lnSpc>
            </a:pPr>
            <a:r>
              <a:rPr lang="en-GB" dirty="0" smtClean="0"/>
              <a:t>Options: E-bit, MC-bit,… (see A.2 of RFC2328)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8547-6FA2-4630-892C-6878D6D13B6C}" type="slidenum">
              <a:rPr lang="en-US"/>
              <a:pPr/>
              <a:t>17</a:t>
            </a:fld>
            <a:endParaRPr lang="en-US"/>
          </a:p>
        </p:txBody>
      </p:sp>
      <p:sp>
        <p:nvSpPr>
          <p:cNvPr id="5222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230" name="Group 82"/>
          <p:cNvGrpSpPr>
            <a:grpSpLocks/>
          </p:cNvGrpSpPr>
          <p:nvPr/>
        </p:nvGrpSpPr>
        <p:grpSpPr bwMode="auto">
          <a:xfrm>
            <a:off x="4486275" y="1989138"/>
            <a:ext cx="4041775" cy="2527300"/>
            <a:chOff x="2826" y="1253"/>
            <a:chExt cx="2546" cy="1592"/>
          </a:xfrm>
        </p:grpSpPr>
        <p:sp>
          <p:nvSpPr>
            <p:cNvPr id="52231" name="Line 55"/>
            <p:cNvSpPr>
              <a:spLocks noChangeShapeType="1"/>
            </p:cNvSpPr>
            <p:nvPr/>
          </p:nvSpPr>
          <p:spPr bwMode="auto">
            <a:xfrm flipV="1">
              <a:off x="3397" y="2119"/>
              <a:ext cx="441" cy="49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5" name="Rectangle 63"/>
            <p:cNvSpPr>
              <a:spLocks noChangeArrowheads="1"/>
            </p:cNvSpPr>
            <p:nvPr/>
          </p:nvSpPr>
          <p:spPr bwMode="auto">
            <a:xfrm>
              <a:off x="4277" y="1494"/>
              <a:ext cx="368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33" name="Rectangle 64"/>
            <p:cNvSpPr>
              <a:spLocks noChangeArrowheads="1"/>
            </p:cNvSpPr>
            <p:nvPr/>
          </p:nvSpPr>
          <p:spPr bwMode="auto">
            <a:xfrm>
              <a:off x="4241" y="1498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34" name="Line 65"/>
            <p:cNvSpPr>
              <a:spLocks noChangeShapeType="1"/>
            </p:cNvSpPr>
            <p:nvPr/>
          </p:nvSpPr>
          <p:spPr bwMode="auto">
            <a:xfrm flipV="1">
              <a:off x="3216" y="2160"/>
              <a:ext cx="285" cy="32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8" name="Rectangle 66"/>
            <p:cNvSpPr>
              <a:spLocks noChangeArrowheads="1"/>
            </p:cNvSpPr>
            <p:nvPr/>
          </p:nvSpPr>
          <p:spPr bwMode="auto">
            <a:xfrm>
              <a:off x="4967" y="2271"/>
              <a:ext cx="370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36" name="Rectangle 67"/>
            <p:cNvSpPr>
              <a:spLocks noChangeArrowheads="1"/>
            </p:cNvSpPr>
            <p:nvPr/>
          </p:nvSpPr>
          <p:spPr bwMode="auto">
            <a:xfrm>
              <a:off x="4933" y="2275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37" name="Line 68"/>
            <p:cNvSpPr>
              <a:spLocks noChangeShapeType="1"/>
            </p:cNvSpPr>
            <p:nvPr/>
          </p:nvSpPr>
          <p:spPr bwMode="auto">
            <a:xfrm flipH="1" flipV="1">
              <a:off x="4224" y="2112"/>
              <a:ext cx="549" cy="492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Line 70"/>
            <p:cNvSpPr>
              <a:spLocks noChangeShapeType="1"/>
            </p:cNvSpPr>
            <p:nvPr/>
          </p:nvSpPr>
          <p:spPr bwMode="auto">
            <a:xfrm flipV="1">
              <a:off x="3968" y="1503"/>
              <a:ext cx="0" cy="424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3" name="Rectangle 71"/>
            <p:cNvSpPr>
              <a:spLocks noChangeArrowheads="1"/>
            </p:cNvSpPr>
            <p:nvPr/>
          </p:nvSpPr>
          <p:spPr bwMode="auto">
            <a:xfrm>
              <a:off x="2880" y="2160"/>
              <a:ext cx="370" cy="224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40" name="Rectangle 72"/>
            <p:cNvSpPr>
              <a:spLocks noChangeArrowheads="1"/>
            </p:cNvSpPr>
            <p:nvPr/>
          </p:nvSpPr>
          <p:spPr bwMode="auto">
            <a:xfrm>
              <a:off x="2826" y="2160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41" name="Line 73"/>
            <p:cNvSpPr>
              <a:spLocks noChangeShapeType="1"/>
            </p:cNvSpPr>
            <p:nvPr/>
          </p:nvSpPr>
          <p:spPr bwMode="auto">
            <a:xfrm flipH="1" flipV="1">
              <a:off x="4560" y="2160"/>
              <a:ext cx="319" cy="318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Line 74"/>
            <p:cNvSpPr>
              <a:spLocks noChangeShapeType="1"/>
            </p:cNvSpPr>
            <p:nvPr/>
          </p:nvSpPr>
          <p:spPr bwMode="auto">
            <a:xfrm>
              <a:off x="4080" y="1536"/>
              <a:ext cx="3" cy="302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2243" name="Picture 7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14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4" name="Picture 7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04" y="125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5" name="Picture 7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1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6" name="Picture 8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1872"/>
              <a:ext cx="815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Routeur désigné</a:t>
            </a:r>
          </a:p>
        </p:txBody>
      </p:sp>
      <p:sp>
        <p:nvSpPr>
          <p:cNvPr id="54275" name="Rectangle 3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703388"/>
          </a:xfrm>
        </p:spPr>
        <p:txBody>
          <a:bodyPr rtlCol="0">
            <a:normAutofit fontScale="925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>
                <a:ea typeface="+mn-ea"/>
              </a:rPr>
              <a:t>Il </a:t>
            </a:r>
            <a:r>
              <a:rPr lang="en-GB" dirty="0" err="1" smtClean="0">
                <a:ea typeface="+mn-ea"/>
              </a:rPr>
              <a:t>ya</a:t>
            </a:r>
            <a:r>
              <a:rPr lang="en-GB" dirty="0" smtClean="0">
                <a:ea typeface="+mn-ea"/>
              </a:rPr>
              <a:t> un </a:t>
            </a:r>
            <a:r>
              <a:rPr lang="en-GB" dirty="0" err="1" smtClean="0">
                <a:ea typeface="+mn-ea"/>
              </a:rPr>
              <a:t>routeur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désigné</a:t>
            </a:r>
            <a:r>
              <a:rPr lang="en-GB" dirty="0" smtClean="0">
                <a:ea typeface="+mn-ea"/>
              </a:rPr>
              <a:t> par </a:t>
            </a:r>
            <a:r>
              <a:rPr lang="en-GB" dirty="0" err="1" smtClean="0">
                <a:ea typeface="+mn-ea"/>
              </a:rPr>
              <a:t>réseau</a:t>
            </a:r>
            <a:r>
              <a:rPr lang="en-GB" dirty="0" smtClean="0">
                <a:ea typeface="+mn-ea"/>
              </a:rPr>
              <a:t> multi-</a:t>
            </a:r>
            <a:r>
              <a:rPr lang="en-GB" dirty="0" err="1" smtClean="0">
                <a:ea typeface="+mn-ea"/>
              </a:rPr>
              <a:t>accès</a:t>
            </a:r>
            <a:r>
              <a:rPr lang="en-GB" dirty="0" smtClean="0">
                <a:ea typeface="+mn-ea"/>
              </a:rPr>
              <a:t>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Génère</a:t>
            </a:r>
            <a:r>
              <a:rPr lang="en-GB" dirty="0" smtClean="0">
                <a:ea typeface="+mn-ea"/>
              </a:rPr>
              <a:t> des </a:t>
            </a:r>
            <a:r>
              <a:rPr lang="en-GB" dirty="0" err="1" smtClean="0">
                <a:ea typeface="+mn-ea"/>
              </a:rPr>
              <a:t>annonces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liée</a:t>
            </a:r>
            <a:r>
              <a:rPr lang="en-GB" dirty="0" smtClean="0">
                <a:ea typeface="+mn-ea"/>
              </a:rPr>
              <a:t> au </a:t>
            </a:r>
            <a:r>
              <a:rPr lang="en-GB" dirty="0" err="1" smtClean="0">
                <a:ea typeface="+mn-ea"/>
              </a:rPr>
              <a:t>réseau</a:t>
            </a:r>
            <a:endParaRPr lang="en-GB" dirty="0" smtClean="0">
              <a:ea typeface="+mn-ea"/>
            </a:endParaRP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Aide </a:t>
            </a:r>
            <a:r>
              <a:rPr lang="en-GB" dirty="0" err="1" smtClean="0">
                <a:ea typeface="+mn-ea"/>
              </a:rPr>
              <a:t>à</a:t>
            </a:r>
            <a:r>
              <a:rPr lang="en-GB" dirty="0" smtClean="0">
                <a:ea typeface="+mn-ea"/>
              </a:rPr>
              <a:t> la synchronisation de base de </a:t>
            </a:r>
            <a:r>
              <a:rPr lang="en-GB" dirty="0" err="1" smtClean="0">
                <a:ea typeface="+mn-ea"/>
              </a:rPr>
              <a:t>données</a:t>
            </a:r>
            <a:endParaRPr lang="en-GB" dirty="0" smtClean="0">
              <a:ea typeface="+mn-ea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CB886-91B4-48EB-99E7-0E5D0978DF9A}" type="slidenum">
              <a:rPr lang="en-US"/>
              <a:pPr/>
              <a:t>18</a:t>
            </a:fld>
            <a:endParaRPr lang="en-US" dirty="0"/>
          </a:p>
        </p:txBody>
      </p: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1905000" y="4111625"/>
            <a:ext cx="4889500" cy="1785938"/>
            <a:chOff x="1085" y="2166"/>
            <a:chExt cx="2733" cy="996"/>
          </a:xfrm>
        </p:grpSpPr>
        <p:sp>
          <p:nvSpPr>
            <p:cNvPr id="54288" name="Line 6"/>
            <p:cNvSpPr>
              <a:spLocks noChangeShapeType="1"/>
            </p:cNvSpPr>
            <p:nvPr/>
          </p:nvSpPr>
          <p:spPr bwMode="auto">
            <a:xfrm>
              <a:off x="1085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89" name="Line 7"/>
            <p:cNvSpPr>
              <a:spLocks noChangeShapeType="1"/>
            </p:cNvSpPr>
            <p:nvPr/>
          </p:nvSpPr>
          <p:spPr bwMode="auto">
            <a:xfrm>
              <a:off x="1968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90" name="Line 8"/>
            <p:cNvSpPr>
              <a:spLocks noChangeShapeType="1"/>
            </p:cNvSpPr>
            <p:nvPr/>
          </p:nvSpPr>
          <p:spPr bwMode="auto">
            <a:xfrm>
              <a:off x="2893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91" name="Line 9"/>
            <p:cNvSpPr>
              <a:spLocks noChangeShapeType="1"/>
            </p:cNvSpPr>
            <p:nvPr/>
          </p:nvSpPr>
          <p:spPr bwMode="auto">
            <a:xfrm>
              <a:off x="3818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</p:grpSp>
      <p:sp>
        <p:nvSpPr>
          <p:cNvPr id="54278" name="Line 14"/>
          <p:cNvSpPr>
            <a:spLocks noChangeShapeType="1"/>
          </p:cNvSpPr>
          <p:nvPr/>
        </p:nvSpPr>
        <p:spPr bwMode="auto">
          <a:xfrm>
            <a:off x="1379538" y="4111625"/>
            <a:ext cx="60182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129501" tIns="63481" rIns="129501" bIns="63481">
            <a:spAutoFit/>
          </a:bodyPr>
          <a:lstStyle/>
          <a:p>
            <a:endParaRPr lang="en-US"/>
          </a:p>
        </p:txBody>
      </p:sp>
      <p:sp>
        <p:nvSpPr>
          <p:cNvPr id="54279" name="Line 15"/>
          <p:cNvSpPr>
            <a:spLocks noChangeShapeType="1"/>
          </p:cNvSpPr>
          <p:nvPr/>
        </p:nvSpPr>
        <p:spPr bwMode="auto">
          <a:xfrm>
            <a:off x="1379538" y="5897563"/>
            <a:ext cx="60182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129501" tIns="63481" rIns="129501" bIns="63481">
            <a:spAutoFit/>
          </a:bodyPr>
          <a:lstStyle/>
          <a:p>
            <a:endParaRPr lang="en-US"/>
          </a:p>
        </p:txBody>
      </p:sp>
      <p:sp>
        <p:nvSpPr>
          <p:cNvPr id="54280" name="Rectangle 16"/>
          <p:cNvSpPr>
            <a:spLocks noChangeArrowheads="1"/>
          </p:cNvSpPr>
          <p:nvPr/>
        </p:nvSpPr>
        <p:spPr bwMode="auto">
          <a:xfrm>
            <a:off x="1125538" y="5922963"/>
            <a:ext cx="1271423" cy="91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Routeur</a:t>
            </a:r>
            <a:r>
              <a:rPr lang="en-GB" b="0" dirty="0" smtClean="0">
                <a:latin typeface="Verdana" pitchFamily="34" charset="0"/>
              </a:rPr>
              <a:t/>
            </a:r>
            <a:br>
              <a:rPr lang="en-GB" b="0" dirty="0" smtClean="0">
                <a:latin typeface="Verdana" pitchFamily="34" charset="0"/>
              </a:rPr>
            </a:b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</a:t>
            </a:r>
            <a:endParaRPr lang="en-GB" b="0" dirty="0">
              <a:latin typeface="Verdana" pitchFamily="34" charset="0"/>
            </a:endParaRP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</a:p>
        </p:txBody>
      </p:sp>
      <p:sp>
        <p:nvSpPr>
          <p:cNvPr id="54281" name="Rectangle 17"/>
          <p:cNvSpPr>
            <a:spLocks noChangeArrowheads="1"/>
          </p:cNvSpPr>
          <p:nvPr/>
        </p:nvSpPr>
        <p:spPr bwMode="auto">
          <a:xfrm>
            <a:off x="2674938" y="3459163"/>
            <a:ext cx="1271423" cy="91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Routeur</a:t>
            </a:r>
            <a:r>
              <a:rPr lang="en-GB" b="0" dirty="0" smtClean="0">
                <a:latin typeface="Verdana" pitchFamily="34" charset="0"/>
              </a:rPr>
              <a:t/>
            </a:r>
            <a:br>
              <a:rPr lang="en-GB" b="0" dirty="0" smtClean="0">
                <a:latin typeface="Verdana" pitchFamily="34" charset="0"/>
              </a:rPr>
            </a:b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</a:t>
            </a:r>
            <a:endParaRPr lang="en-GB" b="0" dirty="0">
              <a:latin typeface="Verdana" pitchFamily="34" charset="0"/>
            </a:endParaRP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</a:p>
        </p:txBody>
      </p:sp>
      <p:sp>
        <p:nvSpPr>
          <p:cNvPr id="54282" name="Rectangle 18"/>
          <p:cNvSpPr>
            <a:spLocks noChangeArrowheads="1"/>
          </p:cNvSpPr>
          <p:nvPr/>
        </p:nvSpPr>
        <p:spPr bwMode="auto">
          <a:xfrm>
            <a:off x="5632450" y="5922963"/>
            <a:ext cx="2266054" cy="6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Backup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 </a:t>
            </a:r>
            <a:r>
              <a:rPr lang="en-GB" b="0" dirty="0" err="1" smtClean="0">
                <a:latin typeface="Verdana" pitchFamily="34" charset="0"/>
              </a:rPr>
              <a:t>Routeur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54283" name="Rectangle 19"/>
          <p:cNvSpPr>
            <a:spLocks noChangeArrowheads="1"/>
          </p:cNvSpPr>
          <p:nvPr/>
        </p:nvSpPr>
        <p:spPr bwMode="auto">
          <a:xfrm>
            <a:off x="4325938" y="3170238"/>
            <a:ext cx="162718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Backup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 err="1">
                <a:latin typeface="Verdana" pitchFamily="34" charset="0"/>
              </a:rPr>
              <a:t>Désigné</a:t>
            </a:r>
            <a:r>
              <a:rPr lang="en-GB" b="0" dirty="0">
                <a:latin typeface="Verdana" pitchFamily="34" charset="0"/>
              </a:rPr>
              <a:t> 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  <a:r>
              <a:rPr lang="en-GB" b="0" dirty="0" err="1">
                <a:latin typeface="Verdana" pitchFamily="34" charset="0"/>
              </a:rPr>
              <a:t>Routeur</a:t>
            </a:r>
            <a:endParaRPr lang="en-GB" b="0" dirty="0">
              <a:latin typeface="Verdana" pitchFamily="34" charset="0"/>
            </a:endParaRPr>
          </a:p>
        </p:txBody>
      </p:sp>
      <p:pic>
        <p:nvPicPr>
          <p:cNvPr id="54284" name="Picture 2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7613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5" name="Picture 2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1850" y="4652963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6" name="Picture 2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6088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7" name="Picture 2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1763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Routeur désigné par priorité</a:t>
            </a:r>
          </a:p>
        </p:txBody>
      </p:sp>
      <p:sp>
        <p:nvSpPr>
          <p:cNvPr id="56323" name="Rectangle 2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54962" cy="3019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Priorité</a:t>
            </a:r>
            <a:r>
              <a:rPr lang="en-GB" sz="2400" dirty="0" smtClean="0"/>
              <a:t> </a:t>
            </a:r>
            <a:r>
              <a:rPr lang="en-GB" sz="2400" dirty="0" err="1" smtClean="0"/>
              <a:t>configurée</a:t>
            </a:r>
            <a:r>
              <a:rPr lang="en-GB" sz="2400" dirty="0" smtClean="0"/>
              <a:t> (par interface)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ISP configure </a:t>
            </a:r>
            <a:r>
              <a:rPr lang="en-GB" sz="2000" dirty="0" err="1" smtClean="0">
                <a:solidFill>
                  <a:srgbClr val="FF0000"/>
                </a:solidFill>
              </a:rPr>
              <a:t>une</a:t>
            </a:r>
            <a:r>
              <a:rPr lang="en-GB" sz="2000" dirty="0" smtClean="0">
                <a:solidFill>
                  <a:srgbClr val="FF0000"/>
                </a:solidFill>
              </a:rPr>
              <a:t> haute </a:t>
            </a:r>
            <a:r>
              <a:rPr lang="en-GB" sz="2000" dirty="0" err="1" smtClean="0">
                <a:solidFill>
                  <a:srgbClr val="FF0000"/>
                </a:solidFill>
              </a:rPr>
              <a:t>priorité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sur</a:t>
            </a:r>
            <a:r>
              <a:rPr lang="en-GB" sz="2000" dirty="0" smtClean="0">
                <a:solidFill>
                  <a:srgbClr val="FF0000"/>
                </a:solidFill>
              </a:rPr>
              <a:t> les </a:t>
            </a:r>
            <a:r>
              <a:rPr lang="en-GB" sz="2000" dirty="0" err="1" smtClean="0">
                <a:solidFill>
                  <a:srgbClr val="FF0000"/>
                </a:solidFill>
              </a:rPr>
              <a:t>routeurs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qu'ils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veulent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comme</a:t>
            </a:r>
            <a:r>
              <a:rPr lang="en-GB" sz="2000" dirty="0" smtClean="0">
                <a:solidFill>
                  <a:srgbClr val="FF0000"/>
                </a:solidFill>
              </a:rPr>
              <a:t>  DR / BDR</a:t>
            </a:r>
            <a:endParaRPr lang="en-GB" sz="2000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400" dirty="0" err="1" smtClean="0"/>
              <a:t>Sinon</a:t>
            </a:r>
            <a:r>
              <a:rPr lang="en-GB" sz="2400" dirty="0" smtClean="0"/>
              <a:t> </a:t>
            </a:r>
            <a:r>
              <a:rPr lang="en-GB" sz="2400" dirty="0" err="1" smtClean="0"/>
              <a:t>déterminée</a:t>
            </a:r>
            <a:r>
              <a:rPr lang="en-GB" sz="2400" dirty="0" smtClean="0"/>
              <a:t> par </a:t>
            </a:r>
            <a:r>
              <a:rPr lang="en-GB" sz="2400" dirty="0" smtClean="0"/>
              <a:t>le </a:t>
            </a:r>
            <a:r>
              <a:rPr lang="en-GB" sz="2400" dirty="0" err="1" smtClean="0"/>
              <a:t>routeur</a:t>
            </a:r>
            <a:r>
              <a:rPr lang="en-GB" sz="2400" dirty="0" smtClean="0"/>
              <a:t> ID </a:t>
            </a:r>
            <a:r>
              <a:rPr lang="en-GB" sz="2400" dirty="0" smtClean="0"/>
              <a:t>le plus </a:t>
            </a:r>
            <a:r>
              <a:rPr lang="en-GB" sz="2400" dirty="0" err="1" smtClean="0"/>
              <a:t>élevé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000" dirty="0" smtClean="0"/>
              <a:t>L’ID </a:t>
            </a:r>
            <a:r>
              <a:rPr lang="en-GB" sz="2000" dirty="0" smtClean="0"/>
              <a:t>de </a:t>
            </a:r>
            <a:r>
              <a:rPr lang="en-GB" sz="2000" dirty="0" err="1" smtClean="0"/>
              <a:t>routeur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un </a:t>
            </a:r>
            <a:r>
              <a:rPr lang="en-GB" sz="2000" dirty="0" err="1" smtClean="0"/>
              <a:t>entier</a:t>
            </a:r>
            <a:r>
              <a:rPr lang="en-GB" sz="2000" dirty="0" smtClean="0"/>
              <a:t> 32 bits</a:t>
            </a:r>
          </a:p>
          <a:p>
            <a:pPr lvl="1">
              <a:lnSpc>
                <a:spcPct val="90000"/>
              </a:lnSpc>
            </a:pPr>
            <a:r>
              <a:rPr lang="en-GB" sz="2000" dirty="0" err="1" smtClean="0"/>
              <a:t>Dérivé</a:t>
            </a:r>
            <a:r>
              <a:rPr lang="en-GB" sz="2000" dirty="0" smtClean="0"/>
              <a:t> de </a:t>
            </a:r>
            <a:r>
              <a:rPr lang="en-GB" sz="2000" dirty="0" err="1" smtClean="0"/>
              <a:t>l'adresse</a:t>
            </a:r>
            <a:r>
              <a:rPr lang="en-GB" sz="2000" dirty="0" smtClean="0"/>
              <a:t> de </a:t>
            </a:r>
            <a:r>
              <a:rPr lang="en-GB" sz="2000" dirty="0" err="1" smtClean="0"/>
              <a:t>l'interface</a:t>
            </a:r>
            <a:r>
              <a:rPr lang="en-GB" sz="2000" dirty="0" smtClean="0"/>
              <a:t> loopback, </a:t>
            </a:r>
            <a:r>
              <a:rPr lang="en-GB" sz="2000" dirty="0" err="1" smtClean="0"/>
              <a:t>si</a:t>
            </a:r>
            <a:r>
              <a:rPr lang="en-GB" sz="2000" dirty="0" smtClean="0"/>
              <a:t> </a:t>
            </a:r>
            <a:r>
              <a:rPr lang="en-GB" sz="2000" dirty="0" err="1" smtClean="0"/>
              <a:t>elle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configurée</a:t>
            </a:r>
            <a:r>
              <a:rPr lang="en-GB" sz="2000" dirty="0" smtClean="0"/>
              <a:t>, </a:t>
            </a:r>
            <a:r>
              <a:rPr lang="en-GB" sz="2000" dirty="0" err="1" smtClean="0"/>
              <a:t>sinon</a:t>
            </a:r>
            <a:r>
              <a:rPr lang="en-GB" sz="2000" dirty="0" smtClean="0"/>
              <a:t> la plus </a:t>
            </a:r>
            <a:r>
              <a:rPr lang="en-GB" sz="2000" dirty="0" err="1" smtClean="0"/>
              <a:t>grande</a:t>
            </a:r>
            <a:r>
              <a:rPr lang="en-GB" sz="2000" dirty="0" smtClean="0"/>
              <a:t> </a:t>
            </a:r>
            <a:r>
              <a:rPr lang="en-GB" sz="2000" dirty="0" err="1" smtClean="0"/>
              <a:t>adresse</a:t>
            </a:r>
            <a:r>
              <a:rPr lang="en-GB" sz="2000" dirty="0" smtClean="0"/>
              <a:t> IP</a:t>
            </a:r>
          </a:p>
          <a:p>
            <a:pPr lvl="1">
              <a:lnSpc>
                <a:spcPct val="90000"/>
              </a:lnSpc>
            </a:pPr>
            <a:endParaRPr lang="en-GB" sz="2000" dirty="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GB" sz="2000" dirty="0" smtClean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0B96-16C9-4188-8396-B6BA1A59F75E}" type="slidenum">
              <a:rPr lang="en-US"/>
              <a:pPr/>
              <a:t>19</a:t>
            </a:fld>
            <a:endParaRPr lang="en-US"/>
          </a:p>
        </p:txBody>
      </p:sp>
      <p:sp>
        <p:nvSpPr>
          <p:cNvPr id="56325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Line 3"/>
          <p:cNvSpPr>
            <a:spLocks noChangeShapeType="1"/>
          </p:cNvSpPr>
          <p:nvPr/>
        </p:nvSpPr>
        <p:spPr bwMode="auto">
          <a:xfrm>
            <a:off x="7092950" y="4365625"/>
            <a:ext cx="3175" cy="655638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4"/>
          <p:cNvSpPr>
            <a:spLocks noChangeShapeType="1"/>
          </p:cNvSpPr>
          <p:nvPr/>
        </p:nvSpPr>
        <p:spPr bwMode="auto">
          <a:xfrm>
            <a:off x="1265238" y="4395788"/>
            <a:ext cx="0" cy="1778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1763713" y="4365625"/>
            <a:ext cx="60055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1270000" y="5264150"/>
            <a:ext cx="954088" cy="317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501650" y="6249988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144.254.3.5</a:t>
            </a: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5538788" y="5654675"/>
            <a:ext cx="34448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R2 Router ID  = 131.108.3.3</a:t>
            </a:r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2195513" y="4360863"/>
            <a:ext cx="3175" cy="65722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Rectangle 14"/>
          <p:cNvSpPr>
            <a:spLocks noChangeArrowheads="1"/>
          </p:cNvSpPr>
          <p:nvPr/>
        </p:nvSpPr>
        <p:spPr bwMode="auto">
          <a:xfrm>
            <a:off x="2127250" y="4456113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131.108.3.2</a:t>
            </a:r>
          </a:p>
        </p:txBody>
      </p:sp>
      <p:sp>
        <p:nvSpPr>
          <p:cNvPr id="56334" name="Rectangle 15"/>
          <p:cNvSpPr>
            <a:spLocks noChangeArrowheads="1"/>
          </p:cNvSpPr>
          <p:nvPr/>
        </p:nvSpPr>
        <p:spPr bwMode="auto">
          <a:xfrm>
            <a:off x="5253038" y="4514850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131.108.3.3</a:t>
            </a:r>
          </a:p>
        </p:txBody>
      </p:sp>
      <p:sp>
        <p:nvSpPr>
          <p:cNvPr id="56335" name="Rectangle 16"/>
          <p:cNvSpPr>
            <a:spLocks noChangeArrowheads="1"/>
          </p:cNvSpPr>
          <p:nvPr/>
        </p:nvSpPr>
        <p:spPr bwMode="auto">
          <a:xfrm>
            <a:off x="1604963" y="5683250"/>
            <a:ext cx="34448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R1 Router ID = 144.254.3.5</a:t>
            </a:r>
          </a:p>
        </p:txBody>
      </p:sp>
      <p:sp>
        <p:nvSpPr>
          <p:cNvPr id="56336" name="Rectangle 17"/>
          <p:cNvSpPr>
            <a:spLocks noChangeArrowheads="1"/>
          </p:cNvSpPr>
          <p:nvPr/>
        </p:nvSpPr>
        <p:spPr bwMode="auto">
          <a:xfrm>
            <a:off x="3708400" y="5168900"/>
            <a:ext cx="5159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DR</a:t>
            </a:r>
          </a:p>
        </p:txBody>
      </p:sp>
      <p:sp>
        <p:nvSpPr>
          <p:cNvPr id="56337" name="Line 18"/>
          <p:cNvSpPr>
            <a:spLocks noChangeShapeType="1"/>
          </p:cNvSpPr>
          <p:nvPr/>
        </p:nvSpPr>
        <p:spPr bwMode="auto">
          <a:xfrm>
            <a:off x="2895600" y="5334000"/>
            <a:ext cx="762000" cy="0"/>
          </a:xfrm>
          <a:prstGeom prst="line">
            <a:avLst/>
          </a:prstGeom>
          <a:noFill/>
          <a:ln w="25399">
            <a:solidFill>
              <a:srgbClr val="0000FF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6338" name="Picture 2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6538" y="4941888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6339" name="Text Box 22"/>
          <p:cNvSpPr txBox="1">
            <a:spLocks noChangeArrowheads="1"/>
          </p:cNvSpPr>
          <p:nvPr/>
        </p:nvSpPr>
        <p:spPr bwMode="auto">
          <a:xfrm>
            <a:off x="6877050" y="51466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56340" name="Picture 2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9100" y="494188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6341" name="Text Box 24"/>
          <p:cNvSpPr txBox="1">
            <a:spLocks noChangeArrowheads="1"/>
          </p:cNvSpPr>
          <p:nvPr/>
        </p:nvSpPr>
        <p:spPr bwMode="auto">
          <a:xfrm>
            <a:off x="1979613" y="51466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OSPF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55638" y="1636713"/>
            <a:ext cx="3894137" cy="4611687"/>
          </a:xfrm>
        </p:spPr>
        <p:txBody>
          <a:bodyPr/>
          <a:lstStyle/>
          <a:p>
            <a:r>
              <a:rPr lang="en-US" sz="2400" dirty="0" smtClean="0">
                <a:solidFill>
                  <a:srgbClr val="FF0000"/>
                </a:solidFill>
              </a:rPr>
              <a:t>O</a:t>
            </a:r>
            <a:r>
              <a:rPr lang="en-US" sz="2400" dirty="0" smtClean="0"/>
              <a:t>pen </a:t>
            </a:r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hortest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en-US" sz="2400" dirty="0" smtClean="0"/>
              <a:t>ath </a:t>
            </a:r>
            <a:r>
              <a:rPr lang="en-US" sz="2400" dirty="0" smtClean="0">
                <a:solidFill>
                  <a:srgbClr val="FF0000"/>
                </a:solidFill>
              </a:rPr>
              <a:t>F</a:t>
            </a:r>
            <a:r>
              <a:rPr lang="en-US" sz="2400" dirty="0" smtClean="0"/>
              <a:t>irst</a:t>
            </a:r>
          </a:p>
          <a:p>
            <a:r>
              <a:rPr lang="en-US" sz="2400" dirty="0" smtClean="0"/>
              <a:t>Link state or </a:t>
            </a:r>
            <a:r>
              <a:rPr lang="en-US" sz="2400" dirty="0" err="1" smtClean="0"/>
              <a:t>technologie</a:t>
            </a:r>
            <a:r>
              <a:rPr lang="en-US" sz="2400" dirty="0" smtClean="0"/>
              <a:t> SPF </a:t>
            </a:r>
          </a:p>
          <a:p>
            <a:r>
              <a:rPr lang="en-US" sz="2400" dirty="0" err="1" smtClean="0"/>
              <a:t>Développé</a:t>
            </a:r>
            <a:r>
              <a:rPr lang="en-US" sz="2400" dirty="0" smtClean="0"/>
              <a:t> par le </a:t>
            </a:r>
            <a:r>
              <a:rPr lang="en-US" sz="2400" dirty="0" err="1" smtClean="0"/>
              <a:t>groupe</a:t>
            </a:r>
            <a:r>
              <a:rPr lang="en-US" sz="2400" dirty="0" smtClean="0"/>
              <a:t> de travail OSPF de </a:t>
            </a:r>
            <a:r>
              <a:rPr lang="en-US" sz="2400" dirty="0" err="1" smtClean="0"/>
              <a:t>l'IETF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Standard OSPFv2 </a:t>
            </a:r>
            <a:r>
              <a:rPr lang="en-US" sz="2400" dirty="0" err="1" smtClean="0"/>
              <a:t>décrit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</a:t>
            </a:r>
            <a:r>
              <a:rPr lang="en-US" sz="2400" dirty="0" smtClean="0"/>
              <a:t>la RFC2328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02175" y="1636713"/>
            <a:ext cx="3894138" cy="4611687"/>
          </a:xfrm>
        </p:spPr>
        <p:txBody>
          <a:bodyPr/>
          <a:lstStyle/>
          <a:p>
            <a:r>
              <a:rPr lang="en-US" sz="2400" smtClean="0"/>
              <a:t>Conçu pour:</a:t>
            </a:r>
          </a:p>
          <a:p>
            <a:pPr lvl="1"/>
            <a:r>
              <a:rPr lang="en-US" sz="2000" smtClean="0"/>
              <a:t>Environnement  TCP/IP</a:t>
            </a:r>
          </a:p>
          <a:p>
            <a:pPr lvl="1"/>
            <a:r>
              <a:rPr lang="en-US" sz="2000" smtClean="0"/>
              <a:t>Convergence rapide</a:t>
            </a:r>
          </a:p>
          <a:p>
            <a:pPr lvl="1"/>
            <a:r>
              <a:rPr lang="en-US" sz="2000" smtClean="0"/>
              <a:t>Subnet masks de longueur variable 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Subnets discontinus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Mises à jour incrémentales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L'authentification des routes </a:t>
            </a:r>
          </a:p>
          <a:p>
            <a:pPr>
              <a:lnSpc>
                <a:spcPct val="85000"/>
              </a:lnSpc>
            </a:pPr>
            <a:r>
              <a:rPr lang="en-US" sz="2400" smtClean="0"/>
              <a:t>Fonctionne sur IP, Protocole 89</a:t>
            </a:r>
            <a:endParaRPr lang="en-GB" sz="2400" smtClean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F24F-E845-4F9C-917E-657AD8C7E91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États</a:t>
            </a:r>
            <a:r>
              <a:rPr lang="en-GB" dirty="0" smtClean="0"/>
              <a:t> des </a:t>
            </a:r>
            <a:r>
              <a:rPr lang="en-GB" dirty="0" err="1" smtClean="0"/>
              <a:t>voisins</a:t>
            </a:r>
            <a:endParaRPr lang="en-GB" dirty="0" smtClean="0"/>
          </a:p>
        </p:txBody>
      </p:sp>
      <p:sp>
        <p:nvSpPr>
          <p:cNvPr id="58371" name="Rectangle 2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“FULL”</a:t>
            </a:r>
            <a:endParaRPr lang="en-GB" dirty="0" smtClean="0"/>
          </a:p>
          <a:p>
            <a:pPr lvl="1"/>
            <a:r>
              <a:rPr lang="en-GB" dirty="0" smtClean="0"/>
              <a:t>Les </a:t>
            </a:r>
            <a:r>
              <a:rPr lang="en-GB" dirty="0" err="1" smtClean="0"/>
              <a:t>routeurs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adjacents</a:t>
            </a:r>
            <a:endParaRPr lang="en-GB" dirty="0" smtClean="0"/>
          </a:p>
          <a:p>
            <a:pPr lvl="1"/>
            <a:r>
              <a:rPr lang="en-GB" dirty="0" smtClean="0"/>
              <a:t>Bases de </a:t>
            </a:r>
            <a:r>
              <a:rPr lang="en-GB" dirty="0" err="1" smtClean="0"/>
              <a:t>données</a:t>
            </a:r>
            <a:r>
              <a:rPr lang="en-GB" dirty="0" smtClean="0"/>
              <a:t> </a:t>
            </a:r>
            <a:r>
              <a:rPr lang="en-GB" dirty="0" err="1" smtClean="0"/>
              <a:t>synchronisées</a:t>
            </a:r>
            <a:endParaRPr lang="en-GB" dirty="0" smtClean="0"/>
          </a:p>
          <a:p>
            <a:pPr lvl="1"/>
            <a:r>
              <a:rPr lang="en-GB" dirty="0" smtClean="0"/>
              <a:t>Relations avec les DR et BDR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4EF3-3DA9-4768-9A3B-6E36603B9B90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58373" name="Group 22"/>
          <p:cNvGrpSpPr>
            <a:grpSpLocks/>
          </p:cNvGrpSpPr>
          <p:nvPr/>
        </p:nvGrpSpPr>
        <p:grpSpPr bwMode="auto">
          <a:xfrm>
            <a:off x="2362200" y="3962400"/>
            <a:ext cx="3889375" cy="1887538"/>
            <a:chOff x="1488" y="2496"/>
            <a:chExt cx="2450" cy="1189"/>
          </a:xfrm>
        </p:grpSpPr>
        <p:sp>
          <p:nvSpPr>
            <p:cNvPr id="58374" name="Line 5"/>
            <p:cNvSpPr>
              <a:spLocks noChangeShapeType="1"/>
            </p:cNvSpPr>
            <p:nvPr/>
          </p:nvSpPr>
          <p:spPr bwMode="auto">
            <a:xfrm flipH="1">
              <a:off x="1530" y="3083"/>
              <a:ext cx="2338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5" name="Rectangle 8"/>
            <p:cNvSpPr>
              <a:spLocks noChangeArrowheads="1"/>
            </p:cNvSpPr>
            <p:nvPr/>
          </p:nvSpPr>
          <p:spPr bwMode="auto">
            <a:xfrm>
              <a:off x="2521" y="3231"/>
              <a:ext cx="3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defTabSz="790575"/>
              <a:r>
                <a:rPr lang="en-GB" b="0" dirty="0" smtClean="0">
                  <a:latin typeface="Verdana" pitchFamily="34" charset="0"/>
                </a:rPr>
                <a:t>Full</a:t>
              </a:r>
              <a:endParaRPr lang="en-GB" b="0" dirty="0">
                <a:latin typeface="Verdana" pitchFamily="34" charset="0"/>
              </a:endParaRPr>
            </a:p>
          </p:txBody>
        </p:sp>
        <p:sp>
          <p:nvSpPr>
            <p:cNvPr id="58376" name="Line 9"/>
            <p:cNvSpPr>
              <a:spLocks noChangeShapeType="1"/>
            </p:cNvSpPr>
            <p:nvPr/>
          </p:nvSpPr>
          <p:spPr bwMode="auto">
            <a:xfrm flipV="1">
              <a:off x="1813" y="2753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7" name="Line 10"/>
            <p:cNvSpPr>
              <a:spLocks noChangeShapeType="1"/>
            </p:cNvSpPr>
            <p:nvPr/>
          </p:nvSpPr>
          <p:spPr bwMode="auto">
            <a:xfrm flipV="1">
              <a:off x="3611" y="2753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8" name="Line 11"/>
            <p:cNvSpPr>
              <a:spLocks noChangeShapeType="1"/>
            </p:cNvSpPr>
            <p:nvPr/>
          </p:nvSpPr>
          <p:spPr bwMode="auto">
            <a:xfrm>
              <a:off x="2145" y="3456"/>
              <a:ext cx="1135" cy="0"/>
            </a:xfrm>
            <a:prstGeom prst="line">
              <a:avLst/>
            </a:prstGeom>
            <a:noFill/>
            <a:ln w="25399">
              <a:solidFill>
                <a:srgbClr val="0000FF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9" name="Line 12"/>
            <p:cNvSpPr>
              <a:spLocks noChangeShapeType="1"/>
            </p:cNvSpPr>
            <p:nvPr/>
          </p:nvSpPr>
          <p:spPr bwMode="auto">
            <a:xfrm flipV="1">
              <a:off x="2145" y="2816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0" name="Line 13"/>
            <p:cNvSpPr>
              <a:spLocks noChangeShapeType="1"/>
            </p:cNvSpPr>
            <p:nvPr/>
          </p:nvSpPr>
          <p:spPr bwMode="auto">
            <a:xfrm flipH="1" flipV="1">
              <a:off x="2145" y="2816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1" name="Line 14"/>
            <p:cNvSpPr>
              <a:spLocks noChangeShapeType="1"/>
            </p:cNvSpPr>
            <p:nvPr/>
          </p:nvSpPr>
          <p:spPr bwMode="auto">
            <a:xfrm>
              <a:off x="2002" y="2764"/>
              <a:ext cx="0" cy="585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2" name="Line 15"/>
            <p:cNvSpPr>
              <a:spLocks noChangeShapeType="1"/>
            </p:cNvSpPr>
            <p:nvPr/>
          </p:nvSpPr>
          <p:spPr bwMode="auto">
            <a:xfrm>
              <a:off x="3375" y="2764"/>
              <a:ext cx="0" cy="585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8383" name="Picture 1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2496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4" name="Picture 1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3" y="2496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5" name="Picture 1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331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6" name="Pictur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3" y="331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58387" name="Rectangle 6"/>
            <p:cNvSpPr>
              <a:spLocks noChangeArrowheads="1"/>
            </p:cNvSpPr>
            <p:nvPr/>
          </p:nvSpPr>
          <p:spPr bwMode="auto">
            <a:xfrm>
              <a:off x="1632" y="3456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58388" name="Rectangle 7"/>
            <p:cNvSpPr>
              <a:spLocks noChangeArrowheads="1"/>
            </p:cNvSpPr>
            <p:nvPr/>
          </p:nvSpPr>
          <p:spPr bwMode="auto">
            <a:xfrm>
              <a:off x="3408" y="3456"/>
              <a:ext cx="42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BDR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 États des voisins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852738"/>
          </a:xfrm>
        </p:spPr>
        <p:txBody>
          <a:bodyPr/>
          <a:lstStyle/>
          <a:p>
            <a:r>
              <a:rPr lang="en-GB" smtClean="0"/>
              <a:t>2-way</a:t>
            </a:r>
          </a:p>
          <a:p>
            <a:pPr lvl="1"/>
            <a:r>
              <a:rPr lang="en-GB" smtClean="0"/>
              <a:t>Routeur se voit dans d'autres paquets Hello</a:t>
            </a:r>
          </a:p>
          <a:p>
            <a:pPr lvl="1"/>
            <a:r>
              <a:rPr lang="en-GB" smtClean="0"/>
              <a:t>DR choisis parmi les voisins de l'état 2-way ou supérieur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CC72-0EFD-4A87-BFD4-610748D610DE}" type="slidenum">
              <a:rPr lang="en-US"/>
              <a:pPr/>
              <a:t>21</a:t>
            </a:fld>
            <a:endParaRPr lang="en-US"/>
          </a:p>
        </p:txBody>
      </p:sp>
      <p:grpSp>
        <p:nvGrpSpPr>
          <p:cNvPr id="60421" name="Group 16"/>
          <p:cNvGrpSpPr>
            <a:grpSpLocks/>
          </p:cNvGrpSpPr>
          <p:nvPr/>
        </p:nvGrpSpPr>
        <p:grpSpPr bwMode="auto">
          <a:xfrm>
            <a:off x="2362200" y="3733800"/>
            <a:ext cx="3887788" cy="2039938"/>
            <a:chOff x="1488" y="2352"/>
            <a:chExt cx="2449" cy="1285"/>
          </a:xfrm>
        </p:grpSpPr>
        <p:sp>
          <p:nvSpPr>
            <p:cNvPr id="60422" name="Line 5"/>
            <p:cNvSpPr>
              <a:spLocks noChangeShapeType="1"/>
            </p:cNvSpPr>
            <p:nvPr/>
          </p:nvSpPr>
          <p:spPr bwMode="auto">
            <a:xfrm flipH="1">
              <a:off x="1526" y="3084"/>
              <a:ext cx="233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3" name="Rectangle 8"/>
            <p:cNvSpPr>
              <a:spLocks noChangeArrowheads="1"/>
            </p:cNvSpPr>
            <p:nvPr/>
          </p:nvSpPr>
          <p:spPr bwMode="auto">
            <a:xfrm>
              <a:off x="2441" y="2352"/>
              <a:ext cx="560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2-way</a:t>
              </a:r>
            </a:p>
          </p:txBody>
        </p:sp>
        <p:sp>
          <p:nvSpPr>
            <p:cNvPr id="60424" name="Line 9"/>
            <p:cNvSpPr>
              <a:spLocks noChangeShapeType="1"/>
            </p:cNvSpPr>
            <p:nvPr/>
          </p:nvSpPr>
          <p:spPr bwMode="auto">
            <a:xfrm flipV="1">
              <a:off x="1809" y="2754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5" name="Line 10"/>
            <p:cNvSpPr>
              <a:spLocks noChangeShapeType="1"/>
            </p:cNvSpPr>
            <p:nvPr/>
          </p:nvSpPr>
          <p:spPr bwMode="auto">
            <a:xfrm flipV="1">
              <a:off x="3608" y="2754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6" name="Line 11"/>
            <p:cNvSpPr>
              <a:spLocks noChangeShapeType="1"/>
            </p:cNvSpPr>
            <p:nvPr/>
          </p:nvSpPr>
          <p:spPr bwMode="auto">
            <a:xfrm>
              <a:off x="2141" y="2604"/>
              <a:ext cx="1135" cy="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0427" name="Picture 1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2" y="2511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28" name="Picture 1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2" y="328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29" name="Picture 1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2511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30" name="Picture 1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328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60431" name="Rectangle 6"/>
            <p:cNvSpPr>
              <a:spLocks noChangeArrowheads="1"/>
            </p:cNvSpPr>
            <p:nvPr/>
          </p:nvSpPr>
          <p:spPr bwMode="auto">
            <a:xfrm>
              <a:off x="1631" y="3408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60432" name="Rectangle 7"/>
            <p:cNvSpPr>
              <a:spLocks noChangeArrowheads="1"/>
            </p:cNvSpPr>
            <p:nvPr/>
          </p:nvSpPr>
          <p:spPr bwMode="auto">
            <a:xfrm>
              <a:off x="3409" y="3408"/>
              <a:ext cx="42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BDR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Quand Devenir Adjacent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Réseau sous-jacent est point à point </a:t>
            </a:r>
          </a:p>
          <a:p>
            <a:r>
              <a:rPr lang="en-GB" smtClean="0"/>
              <a:t>Type de réseau sous-jacent est un lien virtuel</a:t>
            </a:r>
          </a:p>
          <a:p>
            <a:r>
              <a:rPr lang="en-GB" smtClean="0"/>
              <a:t>Le routeur lui-même est le routeur désigné ou routeur désigné de backup</a:t>
            </a:r>
          </a:p>
          <a:p>
            <a:r>
              <a:rPr lang="en-GB" smtClean="0"/>
              <a:t>Le routeur voisin est le routeur désigné ou routeur désigné de backup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8C5C-F68F-4935-A18B-ECBD8F21AF9B}" type="slidenum">
              <a:rPr lang="en-US"/>
              <a:pPr/>
              <a:t>22</a:t>
            </a:fld>
            <a:endParaRPr lang="en-US"/>
          </a:p>
        </p:txBody>
      </p:sp>
      <p:sp>
        <p:nvSpPr>
          <p:cNvPr id="6246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LSA se </a:t>
            </a:r>
            <a:r>
              <a:rPr lang="en-GB" dirty="0" err="1" smtClean="0"/>
              <a:t>propagent</a:t>
            </a:r>
            <a:r>
              <a:rPr lang="en-GB" dirty="0" smtClean="0"/>
              <a:t> le long de </a:t>
            </a:r>
            <a:r>
              <a:rPr lang="en-GB" dirty="0" err="1" smtClean="0"/>
              <a:t>l’adjacence</a:t>
            </a:r>
            <a:endParaRPr lang="en-GB" dirty="0" smtClean="0"/>
          </a:p>
        </p:txBody>
      </p:sp>
      <p:sp>
        <p:nvSpPr>
          <p:cNvPr id="64515" name="Rectangle 30"/>
          <p:cNvSpPr>
            <a:spLocks noGrp="1" noChangeArrowheads="1"/>
          </p:cNvSpPr>
          <p:nvPr>
            <p:ph idx="1"/>
          </p:nvPr>
        </p:nvSpPr>
        <p:spPr>
          <a:xfrm>
            <a:off x="655638" y="4572000"/>
            <a:ext cx="7940675" cy="1219200"/>
          </a:xfrm>
        </p:spPr>
        <p:txBody>
          <a:bodyPr/>
          <a:lstStyle/>
          <a:p>
            <a:r>
              <a:rPr lang="en-GB" dirty="0" smtClean="0"/>
              <a:t>LSA </a:t>
            </a:r>
            <a:r>
              <a:rPr lang="en-GB" dirty="0" err="1" smtClean="0"/>
              <a:t>recu</a:t>
            </a:r>
            <a:r>
              <a:rPr lang="en-GB" dirty="0" smtClean="0"/>
              <a:t> le </a:t>
            </a:r>
            <a:r>
              <a:rPr lang="en-GB" dirty="0" smtClean="0"/>
              <a:t>long des </a:t>
            </a:r>
            <a:r>
              <a:rPr lang="en-GB" dirty="0" err="1" smtClean="0"/>
              <a:t>contiguïtés</a:t>
            </a:r>
            <a:endParaRPr lang="en-GB" dirty="0" smtClean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7916-36BA-474F-9318-2C7A00FB0F98}" type="slidenum">
              <a:rPr lang="en-US"/>
              <a:pPr/>
              <a:t>23</a:t>
            </a:fld>
            <a:endParaRPr lang="en-US"/>
          </a:p>
        </p:txBody>
      </p:sp>
      <p:sp>
        <p:nvSpPr>
          <p:cNvPr id="6451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18" name="Group 31"/>
          <p:cNvGrpSpPr>
            <a:grpSpLocks/>
          </p:cNvGrpSpPr>
          <p:nvPr/>
        </p:nvGrpSpPr>
        <p:grpSpPr bwMode="auto">
          <a:xfrm>
            <a:off x="2481263" y="2060575"/>
            <a:ext cx="3887787" cy="1884363"/>
            <a:chOff x="1563" y="1298"/>
            <a:chExt cx="2449" cy="1187"/>
          </a:xfrm>
        </p:grpSpPr>
        <p:sp>
          <p:nvSpPr>
            <p:cNvPr id="64519" name="Line 5"/>
            <p:cNvSpPr>
              <a:spLocks noChangeShapeType="1"/>
            </p:cNvSpPr>
            <p:nvPr/>
          </p:nvSpPr>
          <p:spPr bwMode="auto">
            <a:xfrm flipH="1">
              <a:off x="1604" y="1870"/>
              <a:ext cx="2338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0" name="Line 12"/>
            <p:cNvSpPr>
              <a:spLocks noChangeShapeType="1"/>
            </p:cNvSpPr>
            <p:nvPr/>
          </p:nvSpPr>
          <p:spPr bwMode="auto">
            <a:xfrm flipV="1">
              <a:off x="1886" y="1549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1" name="Line 13"/>
            <p:cNvSpPr>
              <a:spLocks noChangeShapeType="1"/>
            </p:cNvSpPr>
            <p:nvPr/>
          </p:nvSpPr>
          <p:spPr bwMode="auto">
            <a:xfrm flipV="1">
              <a:off x="3684" y="1549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2" name="Line 14"/>
            <p:cNvSpPr>
              <a:spLocks noChangeShapeType="1"/>
            </p:cNvSpPr>
            <p:nvPr/>
          </p:nvSpPr>
          <p:spPr bwMode="auto">
            <a:xfrm>
              <a:off x="2218" y="2243"/>
              <a:ext cx="1135" cy="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3" name="Line 15"/>
            <p:cNvSpPr>
              <a:spLocks noChangeShapeType="1"/>
            </p:cNvSpPr>
            <p:nvPr/>
          </p:nvSpPr>
          <p:spPr bwMode="auto">
            <a:xfrm flipV="1">
              <a:off x="2218" y="1603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4" name="Line 16"/>
            <p:cNvSpPr>
              <a:spLocks noChangeShapeType="1"/>
            </p:cNvSpPr>
            <p:nvPr/>
          </p:nvSpPr>
          <p:spPr bwMode="auto">
            <a:xfrm flipH="1" flipV="1">
              <a:off x="2218" y="1603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prstDash val="lgDash"/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5" name="Line 17"/>
            <p:cNvSpPr>
              <a:spLocks noChangeShapeType="1"/>
            </p:cNvSpPr>
            <p:nvPr/>
          </p:nvSpPr>
          <p:spPr bwMode="auto">
            <a:xfrm>
              <a:off x="2075" y="1549"/>
              <a:ext cx="0" cy="587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6" name="Line 18"/>
            <p:cNvSpPr>
              <a:spLocks noChangeShapeType="1"/>
            </p:cNvSpPr>
            <p:nvPr/>
          </p:nvSpPr>
          <p:spPr bwMode="auto">
            <a:xfrm>
              <a:off x="3447" y="1549"/>
              <a:ext cx="0" cy="587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prstDash val="lgDash"/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4527" name="Picture 2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7" y="1298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28" name="Picture 2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7" y="211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29" name="Picture 2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63" y="211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30" name="Picture 2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63" y="1298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64531" name="Rectangle 10"/>
            <p:cNvSpPr>
              <a:spLocks noChangeArrowheads="1"/>
            </p:cNvSpPr>
            <p:nvPr/>
          </p:nvSpPr>
          <p:spPr bwMode="auto">
            <a:xfrm>
              <a:off x="1739" y="2256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64532" name="Rectangle 11"/>
            <p:cNvSpPr>
              <a:spLocks noChangeArrowheads="1"/>
            </p:cNvSpPr>
            <p:nvPr/>
          </p:nvSpPr>
          <p:spPr bwMode="auto">
            <a:xfrm>
              <a:off x="3460" y="2256"/>
              <a:ext cx="41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</a:rPr>
                <a:t>BDR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Réseaux</a:t>
            </a:r>
            <a:r>
              <a:rPr lang="en-GB" dirty="0" smtClean="0"/>
              <a:t> de diffusion </a:t>
            </a:r>
            <a:br>
              <a:rPr lang="en-GB" dirty="0" smtClean="0"/>
            </a:br>
            <a:r>
              <a:rPr lang="en-GB" sz="2400" dirty="0" smtClean="0"/>
              <a:t>(Broadcast Networks)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Multicast </a:t>
            </a:r>
            <a:r>
              <a:rPr lang="en-GB" dirty="0" err="1" smtClean="0"/>
              <a:t>utilisée</a:t>
            </a:r>
            <a:r>
              <a:rPr lang="en-GB" dirty="0" smtClean="0"/>
              <a:t> </a:t>
            </a:r>
            <a:r>
              <a:rPr lang="en-GB" dirty="0" smtClean="0"/>
              <a:t>pour </a:t>
            </a:r>
            <a:r>
              <a:rPr lang="en-GB" dirty="0" err="1" smtClean="0"/>
              <a:t>envoyer</a:t>
            </a:r>
            <a:r>
              <a:rPr lang="en-GB" dirty="0" smtClean="0"/>
              <a:t> et </a:t>
            </a:r>
            <a:r>
              <a:rPr lang="en-GB" dirty="0" err="1" smtClean="0"/>
              <a:t>recevoir</a:t>
            </a:r>
            <a:r>
              <a:rPr lang="en-GB" dirty="0" smtClean="0"/>
              <a:t> des </a:t>
            </a:r>
            <a:r>
              <a:rPr lang="en-GB" dirty="0" err="1" smtClean="0"/>
              <a:t>mises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jour</a:t>
            </a:r>
          </a:p>
          <a:p>
            <a:pPr lvl="1"/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routeurs</a:t>
            </a:r>
            <a:r>
              <a:rPr lang="en-US" dirty="0" smtClean="0"/>
              <a:t> </a:t>
            </a:r>
            <a:r>
              <a:rPr lang="en-US" dirty="0" err="1" smtClean="0"/>
              <a:t>doivent</a:t>
            </a:r>
            <a:r>
              <a:rPr lang="en-US" dirty="0" smtClean="0"/>
              <a:t> accepter les </a:t>
            </a:r>
            <a:r>
              <a:rPr lang="en-US" dirty="0" err="1" smtClean="0"/>
              <a:t>paquets</a:t>
            </a:r>
            <a:r>
              <a:rPr lang="en-US" dirty="0" smtClean="0"/>
              <a:t> </a:t>
            </a:r>
            <a:r>
              <a:rPr lang="en-US" dirty="0" err="1" smtClean="0"/>
              <a:t>envoyés</a:t>
            </a:r>
            <a:r>
              <a:rPr lang="en-US" dirty="0" smtClean="0"/>
              <a:t> à </a:t>
            </a:r>
            <a:r>
              <a:rPr lang="en-US" dirty="0" err="1" smtClean="0"/>
              <a:t>AllSPFRouters</a:t>
            </a:r>
            <a:r>
              <a:rPr lang="en-US" dirty="0" smtClean="0"/>
              <a:t> </a:t>
            </a:r>
            <a:r>
              <a:rPr lang="en-GB" dirty="0" smtClean="0"/>
              <a:t> (224.0.0.5)</a:t>
            </a:r>
          </a:p>
          <a:p>
            <a:pPr lvl="1"/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routeurs</a:t>
            </a:r>
            <a:r>
              <a:rPr lang="en-GB" dirty="0" smtClean="0"/>
              <a:t> DR </a:t>
            </a:r>
            <a:r>
              <a:rPr lang="en-US" dirty="0" smtClean="0"/>
              <a:t> et BDR </a:t>
            </a:r>
            <a:r>
              <a:rPr lang="en-US" dirty="0" err="1" smtClean="0"/>
              <a:t>doivent</a:t>
            </a:r>
            <a:r>
              <a:rPr lang="en-US" dirty="0" smtClean="0"/>
              <a:t> accepter les </a:t>
            </a:r>
            <a:r>
              <a:rPr lang="en-US" dirty="0" err="1" smtClean="0"/>
              <a:t>paquets</a:t>
            </a:r>
            <a:r>
              <a:rPr lang="en-US" dirty="0" smtClean="0"/>
              <a:t> </a:t>
            </a:r>
            <a:r>
              <a:rPr lang="en-US" dirty="0" err="1" smtClean="0"/>
              <a:t>envoyés</a:t>
            </a:r>
            <a:r>
              <a:rPr lang="en-US" dirty="0" smtClean="0"/>
              <a:t> à </a:t>
            </a:r>
            <a:r>
              <a:rPr lang="en-US" dirty="0" err="1" smtClean="0"/>
              <a:t>AllDRouters</a:t>
            </a:r>
            <a:r>
              <a:rPr lang="en-US" dirty="0" smtClean="0"/>
              <a:t> </a:t>
            </a:r>
            <a:r>
              <a:rPr lang="en-GB" dirty="0" smtClean="0"/>
              <a:t> (224.0.0.6)</a:t>
            </a:r>
          </a:p>
          <a:p>
            <a:r>
              <a:rPr lang="en-GB" dirty="0" smtClean="0"/>
              <a:t>Des  </a:t>
            </a:r>
            <a:r>
              <a:rPr lang="en-GB" dirty="0" err="1" smtClean="0"/>
              <a:t>paquets</a:t>
            </a:r>
            <a:r>
              <a:rPr lang="en-GB" dirty="0" smtClean="0"/>
              <a:t> Hello </a:t>
            </a:r>
            <a:r>
              <a:rPr lang="en-GB" dirty="0" err="1" smtClean="0"/>
              <a:t>envoyés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AllSPFRouters</a:t>
            </a:r>
            <a:r>
              <a:rPr lang="en-GB" dirty="0" smtClean="0"/>
              <a:t> (</a:t>
            </a:r>
            <a:r>
              <a:rPr lang="en-GB" dirty="0" err="1" smtClean="0"/>
              <a:t>Unicast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point-</a:t>
            </a:r>
            <a:r>
              <a:rPr lang="en-GB" dirty="0" err="1" smtClean="0"/>
              <a:t>à</a:t>
            </a:r>
            <a:r>
              <a:rPr lang="en-GB" dirty="0" smtClean="0"/>
              <a:t>-point et les liens </a:t>
            </a:r>
            <a:r>
              <a:rPr lang="en-GB" dirty="0" err="1" smtClean="0"/>
              <a:t>virtuelles</a:t>
            </a:r>
            <a:r>
              <a:rPr lang="en-GB" dirty="0" smtClean="0"/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2392-6EF6-4085-9F6D-A36276C019D7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Protocole de routage des paquets</a:t>
            </a:r>
          </a:p>
        </p:txBody>
      </p:sp>
      <p:sp>
        <p:nvSpPr>
          <p:cNvPr id="686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Partage</a:t>
            </a:r>
            <a:r>
              <a:rPr lang="en-GB" sz="2400" dirty="0" smtClean="0"/>
              <a:t> un header de </a:t>
            </a:r>
            <a:r>
              <a:rPr lang="en-GB" sz="2400" dirty="0" err="1" smtClean="0"/>
              <a:t>protocole</a:t>
            </a:r>
            <a:r>
              <a:rPr lang="en-GB" sz="2400" dirty="0" smtClean="0"/>
              <a:t> </a:t>
            </a:r>
            <a:r>
              <a:rPr lang="en-GB" sz="2400" dirty="0" err="1" smtClean="0"/>
              <a:t>commun</a:t>
            </a:r>
            <a:endParaRPr lang="en-GB" sz="2400" dirty="0" smtClean="0"/>
          </a:p>
          <a:p>
            <a:r>
              <a:rPr lang="en-GB" sz="2400" dirty="0" err="1" smtClean="0"/>
              <a:t>Routage</a:t>
            </a:r>
            <a:r>
              <a:rPr lang="en-GB" sz="2400" dirty="0" smtClean="0"/>
              <a:t> des </a:t>
            </a:r>
            <a:r>
              <a:rPr lang="en-GB" sz="2400" dirty="0" err="1" smtClean="0"/>
              <a:t>paquets</a:t>
            </a:r>
            <a:r>
              <a:rPr lang="en-GB" sz="2400" dirty="0" smtClean="0"/>
              <a:t> de </a:t>
            </a:r>
            <a:r>
              <a:rPr lang="en-GB" sz="2400" dirty="0" err="1" smtClean="0"/>
              <a:t>protocole</a:t>
            </a:r>
            <a:r>
              <a:rPr lang="en-GB" sz="2400" dirty="0" smtClean="0"/>
              <a:t>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envoyés</a:t>
            </a:r>
            <a:r>
              <a:rPr lang="en-GB" sz="2400" dirty="0" smtClean="0"/>
              <a:t> avec le type de service (TOS) de 0</a:t>
            </a:r>
          </a:p>
          <a:p>
            <a:r>
              <a:rPr lang="en-GB" sz="2400" dirty="0" err="1" smtClean="0"/>
              <a:t>Cinq</a:t>
            </a:r>
            <a:r>
              <a:rPr lang="en-GB" sz="2400" dirty="0" smtClean="0"/>
              <a:t> types de </a:t>
            </a:r>
            <a:r>
              <a:rPr lang="en-GB" sz="2400" dirty="0" err="1" smtClean="0"/>
              <a:t>paquets</a:t>
            </a:r>
            <a:r>
              <a:rPr lang="en-GB" sz="2400" dirty="0" smtClean="0"/>
              <a:t> de </a:t>
            </a:r>
            <a:r>
              <a:rPr lang="en-GB" sz="2400" dirty="0" err="1" smtClean="0"/>
              <a:t>protocole</a:t>
            </a:r>
            <a:r>
              <a:rPr lang="en-GB" sz="2400" dirty="0" smtClean="0"/>
              <a:t> de </a:t>
            </a:r>
            <a:r>
              <a:rPr lang="en-GB" sz="2400" dirty="0" err="1" smtClean="0"/>
              <a:t>routage</a:t>
            </a:r>
            <a:r>
              <a:rPr lang="en-GB" sz="2400" dirty="0" smtClean="0"/>
              <a:t> OSPF </a:t>
            </a:r>
          </a:p>
          <a:p>
            <a:pPr lvl="1"/>
            <a:r>
              <a:rPr lang="en-GB" sz="2000" dirty="0" smtClean="0"/>
              <a:t>Hello – </a:t>
            </a:r>
            <a:r>
              <a:rPr lang="en-GB" sz="2000" dirty="0" err="1" smtClean="0"/>
              <a:t>paquet</a:t>
            </a:r>
            <a:r>
              <a:rPr lang="en-GB" sz="2000" dirty="0" smtClean="0"/>
              <a:t>  type 1</a:t>
            </a:r>
          </a:p>
          <a:p>
            <a:pPr lvl="1"/>
            <a:r>
              <a:rPr lang="en-GB" sz="2000" dirty="0" smtClean="0"/>
              <a:t>Description Base de </a:t>
            </a:r>
            <a:r>
              <a:rPr lang="en-GB" sz="2000" dirty="0" err="1" smtClean="0"/>
              <a:t>données</a:t>
            </a:r>
            <a:r>
              <a:rPr lang="en-GB" sz="2000" dirty="0" smtClean="0"/>
              <a:t>  – </a:t>
            </a:r>
            <a:r>
              <a:rPr lang="en-GB" sz="2000" dirty="0" err="1" smtClean="0"/>
              <a:t>paquet</a:t>
            </a:r>
            <a:r>
              <a:rPr lang="en-GB" sz="2000" dirty="0" smtClean="0"/>
              <a:t>  type 2</a:t>
            </a:r>
          </a:p>
          <a:p>
            <a:pPr lvl="1"/>
            <a:r>
              <a:rPr lang="en-GB" sz="2000" dirty="0" err="1" smtClean="0"/>
              <a:t>Demande</a:t>
            </a:r>
            <a:r>
              <a:rPr lang="en-GB" sz="2000" dirty="0" smtClean="0"/>
              <a:t>  Link-state </a:t>
            </a:r>
            <a:r>
              <a:rPr lang="en-GB" sz="2000" dirty="0" smtClean="0"/>
              <a:t>D– </a:t>
            </a:r>
            <a:r>
              <a:rPr lang="en-GB" sz="2000" dirty="0" err="1" smtClean="0"/>
              <a:t>paquet</a:t>
            </a:r>
            <a:r>
              <a:rPr lang="en-GB" sz="2000" dirty="0" smtClean="0"/>
              <a:t> type 3</a:t>
            </a:r>
          </a:p>
          <a:p>
            <a:pPr lvl="1"/>
            <a:r>
              <a:rPr lang="en-GB" sz="2000" dirty="0" err="1" smtClean="0"/>
              <a:t>mise</a:t>
            </a:r>
            <a:r>
              <a:rPr lang="en-GB" sz="2000" dirty="0" smtClean="0"/>
              <a:t> </a:t>
            </a:r>
            <a:r>
              <a:rPr lang="en-GB" sz="2000" dirty="0" err="1" smtClean="0"/>
              <a:t>à</a:t>
            </a:r>
            <a:r>
              <a:rPr lang="en-GB" sz="2000" dirty="0" smtClean="0"/>
              <a:t> jour - Link-state </a:t>
            </a:r>
            <a:r>
              <a:rPr lang="en-GB" sz="2000" dirty="0" smtClean="0"/>
              <a:t>A </a:t>
            </a:r>
            <a:r>
              <a:rPr lang="en-GB" sz="2000" dirty="0" smtClean="0"/>
              <a:t>–  </a:t>
            </a:r>
            <a:r>
              <a:rPr lang="en-GB" sz="2000" dirty="0" err="1" smtClean="0"/>
              <a:t>paquet</a:t>
            </a:r>
            <a:r>
              <a:rPr lang="en-GB" sz="2000" dirty="0" smtClean="0"/>
              <a:t> type 4</a:t>
            </a:r>
          </a:p>
          <a:p>
            <a:pPr lvl="1"/>
            <a:r>
              <a:rPr lang="en-GB" sz="2000" dirty="0" smtClean="0"/>
              <a:t>Link-state acknowledgement – </a:t>
            </a:r>
            <a:r>
              <a:rPr lang="en-GB" sz="2000" dirty="0" err="1" smtClean="0"/>
              <a:t>paquet</a:t>
            </a:r>
            <a:r>
              <a:rPr lang="en-GB" sz="2000" dirty="0" smtClean="0"/>
              <a:t> type 5</a:t>
            </a:r>
          </a:p>
          <a:p>
            <a:pPr lvl="1"/>
            <a:endParaRPr lang="en-GB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BA42-DF34-453C-9032-D1B865DB9B98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Différents types de LSA</a:t>
            </a:r>
          </a:p>
        </p:txBody>
      </p:sp>
      <p:sp>
        <p:nvSpPr>
          <p:cNvPr id="70659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3505200"/>
          </a:xfrm>
        </p:spPr>
        <p:txBody>
          <a:bodyPr/>
          <a:lstStyle/>
          <a:p>
            <a:r>
              <a:rPr lang="en-GB" sz="2400" dirty="0" smtClean="0"/>
              <a:t>Six types </a:t>
            </a:r>
            <a:r>
              <a:rPr lang="en-GB" sz="2400" dirty="0" err="1" smtClean="0"/>
              <a:t>distincts</a:t>
            </a:r>
            <a:r>
              <a:rPr lang="en-GB" sz="2400" dirty="0" smtClean="0"/>
              <a:t> de LSA</a:t>
            </a:r>
          </a:p>
          <a:p>
            <a:pPr lvl="1"/>
            <a:r>
              <a:rPr lang="en-GB" sz="2000" dirty="0" smtClean="0"/>
              <a:t>Type 1 :			</a:t>
            </a:r>
            <a:r>
              <a:rPr lang="en-GB" sz="2000" dirty="0"/>
              <a:t>LSA </a:t>
            </a:r>
            <a:r>
              <a:rPr lang="en-GB" sz="2000" dirty="0" err="1"/>
              <a:t>Routeur</a:t>
            </a:r>
            <a:r>
              <a:rPr lang="en-GB" sz="2000" dirty="0"/>
              <a:t> </a:t>
            </a:r>
            <a:endParaRPr lang="en-GB" sz="2000" dirty="0" smtClean="0"/>
          </a:p>
          <a:p>
            <a:pPr lvl="1"/>
            <a:r>
              <a:rPr lang="en-GB" sz="2000" dirty="0" smtClean="0"/>
              <a:t>Type 2 :			</a:t>
            </a:r>
            <a:r>
              <a:rPr lang="en-GB" sz="2000" dirty="0"/>
              <a:t>LSA </a:t>
            </a:r>
            <a:r>
              <a:rPr lang="en-GB" sz="2000" dirty="0" err="1"/>
              <a:t>Réseau</a:t>
            </a:r>
            <a:r>
              <a:rPr lang="en-GB" sz="2000" dirty="0"/>
              <a:t> </a:t>
            </a:r>
            <a:endParaRPr lang="en-GB" sz="2000" dirty="0" smtClean="0"/>
          </a:p>
          <a:p>
            <a:pPr lvl="1"/>
            <a:r>
              <a:rPr lang="en-GB" sz="2000" dirty="0" smtClean="0"/>
              <a:t>Type 3 &amp; 4:		</a:t>
            </a:r>
            <a:r>
              <a:rPr lang="en-GB" sz="2000" dirty="0"/>
              <a:t>LSA Résumé </a:t>
            </a:r>
            <a:endParaRPr lang="en-GB" sz="2000" dirty="0" smtClean="0"/>
          </a:p>
          <a:p>
            <a:pPr lvl="1"/>
            <a:r>
              <a:rPr lang="en-GB" sz="2000" dirty="0" smtClean="0"/>
              <a:t>Type 5 &amp; 7:		</a:t>
            </a:r>
            <a:r>
              <a:rPr lang="en-GB" sz="2000" dirty="0"/>
              <a:t>LSA </a:t>
            </a:r>
            <a:r>
              <a:rPr lang="en-GB" sz="2000" dirty="0" err="1"/>
              <a:t>Externe</a:t>
            </a:r>
            <a:r>
              <a:rPr lang="en-GB" sz="2000" dirty="0"/>
              <a:t>  </a:t>
            </a:r>
            <a:r>
              <a:rPr lang="en-GB" sz="2000" dirty="0" smtClean="0"/>
              <a:t>(Type 7 </a:t>
            </a:r>
            <a:r>
              <a:rPr lang="en-GB" sz="2000" dirty="0" smtClean="0"/>
              <a:t>pour  </a:t>
            </a:r>
            <a:r>
              <a:rPr lang="en-GB" sz="2000" dirty="0" smtClean="0"/>
              <a:t>NSSA)</a:t>
            </a:r>
          </a:p>
          <a:p>
            <a:pPr lvl="1"/>
            <a:r>
              <a:rPr lang="en-GB" sz="2000" dirty="0" smtClean="0"/>
              <a:t>Type 6:			</a:t>
            </a:r>
            <a:r>
              <a:rPr lang="en-GB" sz="2000" dirty="0" err="1" smtClean="0"/>
              <a:t>Adhésion</a:t>
            </a:r>
            <a:r>
              <a:rPr lang="en-GB" sz="2000" dirty="0" smtClean="0"/>
              <a:t>  en </a:t>
            </a:r>
            <a:r>
              <a:rPr lang="en-GB" sz="2000" dirty="0" err="1" smtClean="0"/>
              <a:t>groupe</a:t>
            </a:r>
            <a:r>
              <a:rPr lang="en-GB" sz="2000" dirty="0" smtClean="0"/>
              <a:t> LSA</a:t>
            </a:r>
          </a:p>
          <a:p>
            <a:pPr lvl="1"/>
            <a:r>
              <a:rPr lang="en-GB" sz="2000" dirty="0" smtClean="0"/>
              <a:t>Type 9, 10 &amp; 11:	</a:t>
            </a:r>
            <a:r>
              <a:rPr lang="en-GB" sz="2000" dirty="0"/>
              <a:t>LSA Opaque </a:t>
            </a:r>
            <a:r>
              <a:rPr lang="en-GB" sz="2000" dirty="0" smtClean="0"/>
              <a:t>(</a:t>
            </a:r>
            <a:r>
              <a:rPr lang="en-GB" sz="2000" dirty="0" smtClean="0"/>
              <a:t>9: Link-Local, 10: Zone)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D4DF-F05F-49C8-93C5-DC818663E8C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LSA </a:t>
            </a:r>
            <a:r>
              <a:rPr lang="en-GB" dirty="0" err="1"/>
              <a:t>Routeur</a:t>
            </a:r>
            <a:r>
              <a:rPr lang="en-GB" dirty="0"/>
              <a:t> (</a:t>
            </a:r>
            <a:r>
              <a:rPr lang="en-GB" dirty="0" smtClean="0"/>
              <a:t>Type 1)</a:t>
            </a:r>
          </a:p>
        </p:txBody>
      </p:sp>
      <p:sp>
        <p:nvSpPr>
          <p:cNvPr id="727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Décrit</a:t>
            </a:r>
            <a:r>
              <a:rPr lang="en-GB" dirty="0" smtClean="0"/>
              <a:t> </a:t>
            </a:r>
            <a:r>
              <a:rPr lang="en-GB" dirty="0" err="1" smtClean="0"/>
              <a:t>l'état</a:t>
            </a:r>
            <a:r>
              <a:rPr lang="en-GB" dirty="0" smtClean="0"/>
              <a:t> et le </a:t>
            </a:r>
            <a:r>
              <a:rPr lang="en-GB" dirty="0" err="1" smtClean="0"/>
              <a:t>coût</a:t>
            </a:r>
            <a:r>
              <a:rPr lang="en-GB" dirty="0" smtClean="0"/>
              <a:t> des liens du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vers</a:t>
            </a:r>
            <a:r>
              <a:rPr lang="en-GB" dirty="0" smtClean="0"/>
              <a:t> la zone</a:t>
            </a:r>
          </a:p>
          <a:p>
            <a:r>
              <a:rPr lang="en-GB" dirty="0" err="1" smtClean="0"/>
              <a:t>Tous</a:t>
            </a:r>
            <a:r>
              <a:rPr lang="en-GB" dirty="0" smtClean="0"/>
              <a:t> les liens du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zone </a:t>
            </a:r>
            <a:r>
              <a:rPr lang="en-GB" dirty="0" err="1" smtClean="0"/>
              <a:t>doivent</a:t>
            </a:r>
            <a:r>
              <a:rPr lang="en-GB" dirty="0" smtClean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</a:t>
            </a:r>
            <a:r>
              <a:rPr lang="en-GB" dirty="0" err="1" smtClean="0"/>
              <a:t>décrits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un </a:t>
            </a:r>
            <a:r>
              <a:rPr lang="en-GB" dirty="0" err="1" smtClean="0"/>
              <a:t>seul</a:t>
            </a:r>
            <a:r>
              <a:rPr lang="en-GB" dirty="0" smtClean="0"/>
              <a:t> LSA</a:t>
            </a:r>
          </a:p>
          <a:p>
            <a:r>
              <a:rPr lang="en-GB" dirty="0" err="1" smtClean="0"/>
              <a:t>Floodés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toute</a:t>
            </a:r>
            <a:r>
              <a:rPr lang="en-GB" dirty="0" smtClean="0"/>
              <a:t> la zone </a:t>
            </a:r>
            <a:r>
              <a:rPr lang="en-GB" dirty="0" err="1" smtClean="0"/>
              <a:t>particulière</a:t>
            </a:r>
            <a:r>
              <a:rPr lang="en-GB" dirty="0" smtClean="0"/>
              <a:t> et pas plus</a:t>
            </a:r>
          </a:p>
          <a:p>
            <a:r>
              <a:rPr lang="en-GB" dirty="0" smtClean="0"/>
              <a:t>Le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indique</a:t>
            </a:r>
            <a:r>
              <a:rPr lang="en-GB" dirty="0" smtClean="0"/>
              <a:t> </a:t>
            </a:r>
            <a:r>
              <a:rPr lang="en-GB" dirty="0" err="1" smtClean="0"/>
              <a:t>s'il</a:t>
            </a:r>
            <a:r>
              <a:rPr lang="en-GB" dirty="0" smtClean="0"/>
              <a:t> </a:t>
            </a:r>
            <a:r>
              <a:rPr lang="en-GB" dirty="0" err="1" smtClean="0"/>
              <a:t>s'agit</a:t>
            </a:r>
            <a:r>
              <a:rPr lang="en-GB" dirty="0" smtClean="0"/>
              <a:t> d'un ASBR, ABR, </a:t>
            </a:r>
            <a:r>
              <a:rPr lang="en-GB" dirty="0" err="1" smtClean="0"/>
              <a:t>ou</a:t>
            </a:r>
            <a:r>
              <a:rPr lang="en-GB" dirty="0" smtClean="0"/>
              <a:t> point final de lien </a:t>
            </a:r>
            <a:r>
              <a:rPr lang="en-GB" dirty="0" err="1" smtClean="0"/>
              <a:t>virtuel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60DF-2130-4E86-BBBE-56CCBD7ACEC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LSA </a:t>
            </a:r>
            <a:r>
              <a:rPr lang="en-GB" dirty="0" err="1"/>
              <a:t>Réseau</a:t>
            </a:r>
            <a:r>
              <a:rPr lang="en-GB" dirty="0"/>
              <a:t> (</a:t>
            </a:r>
            <a:r>
              <a:rPr lang="en-GB" dirty="0" smtClean="0"/>
              <a:t>Type 2)</a:t>
            </a:r>
          </a:p>
        </p:txBody>
      </p:sp>
      <p:sp>
        <p:nvSpPr>
          <p:cNvPr id="7475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Généré</a:t>
            </a:r>
            <a:r>
              <a:rPr lang="en-GB" dirty="0" smtClean="0"/>
              <a:t> pour 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émission</a:t>
            </a:r>
            <a:r>
              <a:rPr lang="en-GB" dirty="0" smtClean="0"/>
              <a:t> de transit et </a:t>
            </a:r>
            <a:r>
              <a:rPr lang="en-GB" dirty="0" err="1" smtClean="0"/>
              <a:t>réseau</a:t>
            </a:r>
            <a:r>
              <a:rPr lang="en-GB" dirty="0" smtClean="0"/>
              <a:t> NBMA </a:t>
            </a:r>
          </a:p>
          <a:p>
            <a:r>
              <a:rPr lang="en-GB" dirty="0" err="1" smtClean="0"/>
              <a:t>Décrit</a:t>
            </a:r>
            <a:r>
              <a:rPr lang="en-GB" dirty="0" smtClean="0"/>
              <a:t>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routeurs</a:t>
            </a:r>
            <a:r>
              <a:rPr lang="en-GB" dirty="0" smtClean="0"/>
              <a:t> </a:t>
            </a:r>
            <a:r>
              <a:rPr lang="en-GB" dirty="0" err="1" smtClean="0"/>
              <a:t>rattachés</a:t>
            </a:r>
            <a:r>
              <a:rPr lang="en-GB" dirty="0" smtClean="0"/>
              <a:t> au </a:t>
            </a:r>
            <a:r>
              <a:rPr lang="en-GB" dirty="0" err="1" smtClean="0"/>
              <a:t>réseau</a:t>
            </a:r>
            <a:endParaRPr lang="en-GB" dirty="0" smtClean="0"/>
          </a:p>
          <a:p>
            <a:r>
              <a:rPr lang="en-GB" dirty="0" err="1" smtClean="0"/>
              <a:t>Seul</a:t>
            </a:r>
            <a:r>
              <a:rPr lang="en-GB" dirty="0" smtClean="0"/>
              <a:t> le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désigné</a:t>
            </a:r>
            <a:r>
              <a:rPr lang="en-GB" dirty="0" smtClean="0"/>
              <a:t> </a:t>
            </a:r>
            <a:r>
              <a:rPr lang="en-GB" dirty="0" err="1" smtClean="0"/>
              <a:t>annonce</a:t>
            </a:r>
            <a:r>
              <a:rPr lang="en-GB" dirty="0" smtClean="0"/>
              <a:t> 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smtClean="0"/>
              <a:t>LSA</a:t>
            </a:r>
          </a:p>
          <a:p>
            <a:r>
              <a:rPr lang="en-GB" dirty="0" err="1" smtClean="0"/>
              <a:t>Inondé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toute</a:t>
            </a:r>
            <a:r>
              <a:rPr lang="en-GB" dirty="0" smtClean="0"/>
              <a:t> la zone </a:t>
            </a:r>
            <a:r>
              <a:rPr lang="en-GB" dirty="0" err="1" smtClean="0"/>
              <a:t>particulière</a:t>
            </a:r>
            <a:r>
              <a:rPr lang="en-GB" dirty="0" smtClean="0"/>
              <a:t> et pas plus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915B-0078-4B6A-A9E1-871F996CF7F7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LSA Résumé (</a:t>
            </a:r>
            <a:r>
              <a:rPr lang="en-GB" dirty="0" smtClean="0"/>
              <a:t>Type 3 et 4)</a:t>
            </a:r>
          </a:p>
        </p:txBody>
      </p:sp>
      <p:sp>
        <p:nvSpPr>
          <p:cNvPr id="7680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Décrit</a:t>
            </a:r>
            <a:r>
              <a:rPr lang="en-GB" dirty="0" smtClean="0"/>
              <a:t> la destination en </a:t>
            </a:r>
            <a:r>
              <a:rPr lang="en-GB" dirty="0" err="1" smtClean="0"/>
              <a:t>dehors</a:t>
            </a:r>
            <a:r>
              <a:rPr lang="en-GB" dirty="0" smtClean="0"/>
              <a:t> de la zone, </a:t>
            </a:r>
            <a:r>
              <a:rPr lang="en-GB" dirty="0" err="1" smtClean="0"/>
              <a:t>mais</a:t>
            </a:r>
            <a:r>
              <a:rPr lang="en-GB" dirty="0" smtClean="0"/>
              <a:t> encore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l'AS</a:t>
            </a:r>
            <a:endParaRPr lang="en-GB" dirty="0" smtClean="0"/>
          </a:p>
          <a:p>
            <a:r>
              <a:rPr lang="en-GB" dirty="0" err="1" smtClean="0"/>
              <a:t>Inondé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toute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zone unique</a:t>
            </a:r>
          </a:p>
          <a:p>
            <a:r>
              <a:rPr lang="en-GB" dirty="0" err="1" smtClean="0"/>
              <a:t>Engendré</a:t>
            </a:r>
            <a:r>
              <a:rPr lang="en-GB" dirty="0" smtClean="0"/>
              <a:t> par un ABR</a:t>
            </a:r>
          </a:p>
          <a:p>
            <a:r>
              <a:rPr lang="en-GB" dirty="0" err="1" smtClean="0"/>
              <a:t>Seules</a:t>
            </a:r>
            <a:r>
              <a:rPr lang="en-GB" dirty="0" smtClean="0"/>
              <a:t> les routes inter-zone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annoncées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backbone</a:t>
            </a:r>
          </a:p>
          <a:p>
            <a:r>
              <a:rPr lang="en-GB" dirty="0" smtClean="0"/>
              <a:t>Type 4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l'information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propos de </a:t>
            </a:r>
            <a:r>
              <a:rPr lang="en-GB" dirty="0" err="1" smtClean="0"/>
              <a:t>l'ASBR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3E79-5285-498B-A4B0-E8CB2068045E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82114" tIns="41056" rIns="82114" bIns="41056"/>
          <a:lstStyle/>
          <a:p>
            <a:r>
              <a:rPr lang="en-GB" smtClean="0"/>
              <a:t>Link State</a:t>
            </a:r>
          </a:p>
        </p:txBody>
      </p:sp>
      <p:sp>
        <p:nvSpPr>
          <p:cNvPr id="1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B000-98AE-4DE0-B1CF-02240125B315}" type="slidenum">
              <a:rPr lang="en-US"/>
              <a:pPr/>
              <a:t>3</a:t>
            </a:fld>
            <a:endParaRPr lang="en-US"/>
          </a:p>
        </p:txBody>
      </p:sp>
      <p:sp>
        <p:nvSpPr>
          <p:cNvPr id="23556" name="Freeform 2"/>
          <p:cNvSpPr>
            <a:spLocks/>
          </p:cNvSpPr>
          <p:nvPr/>
        </p:nvSpPr>
        <p:spPr bwMode="auto">
          <a:xfrm>
            <a:off x="6154738" y="3692525"/>
            <a:ext cx="623887" cy="803275"/>
          </a:xfrm>
          <a:custGeom>
            <a:avLst/>
            <a:gdLst>
              <a:gd name="T0" fmla="*/ 1112090197 w 349"/>
              <a:gd name="T1" fmla="*/ 0 h 450"/>
              <a:gd name="T2" fmla="*/ 1112090197 w 349"/>
              <a:gd name="T3" fmla="*/ 1430704177 h 450"/>
              <a:gd name="T4" fmla="*/ 0 w 349"/>
              <a:gd name="T5" fmla="*/ 758368357 h 450"/>
              <a:gd name="T6" fmla="*/ 1089721435 w 349"/>
              <a:gd name="T7" fmla="*/ 0 h 450"/>
              <a:gd name="T8" fmla="*/ 0 60000 65536"/>
              <a:gd name="T9" fmla="*/ 0 60000 65536"/>
              <a:gd name="T10" fmla="*/ 0 60000 65536"/>
              <a:gd name="T11" fmla="*/ 0 60000 65536"/>
              <a:gd name="T12" fmla="*/ 0 w 349"/>
              <a:gd name="T13" fmla="*/ 0 h 450"/>
              <a:gd name="T14" fmla="*/ 349 w 349"/>
              <a:gd name="T15" fmla="*/ 450 h 4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9" h="450">
                <a:moveTo>
                  <a:pt x="348" y="0"/>
                </a:moveTo>
                <a:lnTo>
                  <a:pt x="348" y="449"/>
                </a:lnTo>
                <a:lnTo>
                  <a:pt x="0" y="238"/>
                </a:lnTo>
                <a:lnTo>
                  <a:pt x="341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8AAE"/>
              </a:gs>
            </a:gsLst>
            <a:lin ang="0" scaled="1"/>
          </a:gra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4740275" y="3703638"/>
            <a:ext cx="1644650" cy="950912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6840538" y="3760788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6778625" y="3703638"/>
            <a:ext cx="1182688" cy="769937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7007225" y="3790950"/>
            <a:ext cx="1968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7412038" y="3821113"/>
            <a:ext cx="11588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6" name="Line 8"/>
          <p:cNvSpPr>
            <a:spLocks noChangeShapeType="1"/>
          </p:cNvSpPr>
          <p:nvPr/>
        </p:nvSpPr>
        <p:spPr bwMode="auto">
          <a:xfrm>
            <a:off x="6956425" y="4186238"/>
            <a:ext cx="0" cy="1698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>
            <a:off x="7146925" y="3948113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>
            <a:off x="7115175" y="3970338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flipV="1">
            <a:off x="7115175" y="3786188"/>
            <a:ext cx="0" cy="1285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>
            <a:off x="7478713" y="3849688"/>
            <a:ext cx="0" cy="5889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>
            <a:off x="7623175" y="3856038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>
            <a:off x="7375525" y="4448175"/>
            <a:ext cx="188913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3" name="Line 15"/>
          <p:cNvSpPr>
            <a:spLocks noChangeShapeType="1"/>
          </p:cNvSpPr>
          <p:nvPr/>
        </p:nvSpPr>
        <p:spPr bwMode="auto">
          <a:xfrm>
            <a:off x="6969125" y="4278313"/>
            <a:ext cx="70643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4" name="Oval 16"/>
          <p:cNvSpPr>
            <a:spLocks noChangeArrowheads="1"/>
          </p:cNvSpPr>
          <p:nvPr/>
        </p:nvSpPr>
        <p:spPr bwMode="auto">
          <a:xfrm>
            <a:off x="7072313" y="3911600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5" name="Oval 17"/>
          <p:cNvSpPr>
            <a:spLocks noChangeArrowheads="1"/>
          </p:cNvSpPr>
          <p:nvPr/>
        </p:nvSpPr>
        <p:spPr bwMode="auto">
          <a:xfrm>
            <a:off x="7443788" y="3911600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6" name="Oval 18"/>
          <p:cNvSpPr>
            <a:spLocks noChangeArrowheads="1"/>
          </p:cNvSpPr>
          <p:nvPr/>
        </p:nvSpPr>
        <p:spPr bwMode="auto">
          <a:xfrm>
            <a:off x="7072313" y="4232275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7" name="Oval 19"/>
          <p:cNvSpPr>
            <a:spLocks noChangeArrowheads="1"/>
          </p:cNvSpPr>
          <p:nvPr/>
        </p:nvSpPr>
        <p:spPr bwMode="auto">
          <a:xfrm>
            <a:off x="7627938" y="4235450"/>
            <a:ext cx="198437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8" name="Oval 20"/>
          <p:cNvSpPr>
            <a:spLocks noChangeArrowheads="1"/>
          </p:cNvSpPr>
          <p:nvPr/>
        </p:nvSpPr>
        <p:spPr bwMode="auto">
          <a:xfrm>
            <a:off x="7443788" y="4232275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4800600" y="5054600"/>
            <a:ext cx="3886200" cy="996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3899" tIns="41056" rIns="83899" bIns="41056">
            <a:spAutoFit/>
          </a:bodyPr>
          <a:lstStyle/>
          <a:p>
            <a:pPr defTabSz="742950"/>
            <a:r>
              <a:rPr lang="en-GB" sz="2000" b="0">
                <a:solidFill>
                  <a:srgbClr val="000000"/>
                </a:solidFill>
                <a:latin typeface="Verdana" pitchFamily="34" charset="0"/>
              </a:rPr>
              <a:t>Les  informations de topologie sont sauvegardées dans une base de données distincte de la table de routage</a:t>
            </a:r>
          </a:p>
        </p:txBody>
      </p:sp>
      <p:sp>
        <p:nvSpPr>
          <p:cNvPr id="23576" name="Freeform 24"/>
          <p:cNvSpPr>
            <a:spLocks/>
          </p:cNvSpPr>
          <p:nvPr/>
        </p:nvSpPr>
        <p:spPr bwMode="auto">
          <a:xfrm>
            <a:off x="3925888" y="3616325"/>
            <a:ext cx="733425" cy="944563"/>
          </a:xfrm>
          <a:custGeom>
            <a:avLst/>
            <a:gdLst>
              <a:gd name="T0" fmla="*/ 1308780813 w 410"/>
              <a:gd name="T1" fmla="*/ 0 h 529"/>
              <a:gd name="T2" fmla="*/ 1308780813 w 410"/>
              <a:gd name="T3" fmla="*/ 1683388037 h 529"/>
              <a:gd name="T4" fmla="*/ 0 w 410"/>
              <a:gd name="T5" fmla="*/ 892706670 h 529"/>
              <a:gd name="T6" fmla="*/ 1283180703 w 410"/>
              <a:gd name="T7" fmla="*/ 0 h 529"/>
              <a:gd name="T8" fmla="*/ 0 60000 65536"/>
              <a:gd name="T9" fmla="*/ 0 60000 65536"/>
              <a:gd name="T10" fmla="*/ 0 60000 65536"/>
              <a:gd name="T11" fmla="*/ 0 60000 65536"/>
              <a:gd name="T12" fmla="*/ 0 w 410"/>
              <a:gd name="T13" fmla="*/ 0 h 529"/>
              <a:gd name="T14" fmla="*/ 410 w 410"/>
              <a:gd name="T15" fmla="*/ 529 h 5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0" h="529">
                <a:moveTo>
                  <a:pt x="409" y="0"/>
                </a:moveTo>
                <a:lnTo>
                  <a:pt x="409" y="528"/>
                </a:lnTo>
                <a:lnTo>
                  <a:pt x="0" y="280"/>
                </a:lnTo>
                <a:lnTo>
                  <a:pt x="401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8AAE"/>
              </a:gs>
            </a:gsLst>
            <a:lin ang="0" scaled="1"/>
          </a:gra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662488" y="3625850"/>
            <a:ext cx="1633537" cy="925513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74" name="Rectangle 26"/>
          <p:cNvSpPr>
            <a:spLocks noChangeArrowheads="1"/>
          </p:cNvSpPr>
          <p:nvPr/>
        </p:nvSpPr>
        <p:spPr bwMode="auto">
          <a:xfrm>
            <a:off x="4776788" y="3613150"/>
            <a:ext cx="33972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A</a:t>
            </a:r>
          </a:p>
        </p:txBody>
      </p:sp>
      <p:sp>
        <p:nvSpPr>
          <p:cNvPr id="206875" name="Rectangle 27"/>
          <p:cNvSpPr>
            <a:spLocks noChangeArrowheads="1"/>
          </p:cNvSpPr>
          <p:nvPr/>
        </p:nvSpPr>
        <p:spPr bwMode="auto">
          <a:xfrm>
            <a:off x="4776788" y="3925888"/>
            <a:ext cx="34131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B</a:t>
            </a:r>
          </a:p>
        </p:txBody>
      </p:sp>
      <p:sp>
        <p:nvSpPr>
          <p:cNvPr id="206876" name="Rectangle 28"/>
          <p:cNvSpPr>
            <a:spLocks noChangeArrowheads="1"/>
          </p:cNvSpPr>
          <p:nvPr/>
        </p:nvSpPr>
        <p:spPr bwMode="auto">
          <a:xfrm>
            <a:off x="4775200" y="4237038"/>
            <a:ext cx="3444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C</a:t>
            </a:r>
          </a:p>
        </p:txBody>
      </p:sp>
      <p:sp>
        <p:nvSpPr>
          <p:cNvPr id="206877" name="Rectangle 29"/>
          <p:cNvSpPr>
            <a:spLocks noChangeArrowheads="1"/>
          </p:cNvSpPr>
          <p:nvPr/>
        </p:nvSpPr>
        <p:spPr bwMode="auto">
          <a:xfrm>
            <a:off x="5902325" y="3598863"/>
            <a:ext cx="3302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2</a:t>
            </a:r>
          </a:p>
        </p:txBody>
      </p:sp>
      <p:sp>
        <p:nvSpPr>
          <p:cNvPr id="206878" name="Rectangle 30"/>
          <p:cNvSpPr>
            <a:spLocks noChangeArrowheads="1"/>
          </p:cNvSpPr>
          <p:nvPr/>
        </p:nvSpPr>
        <p:spPr bwMode="auto">
          <a:xfrm>
            <a:off x="5840413" y="3911600"/>
            <a:ext cx="47466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13</a:t>
            </a:r>
          </a:p>
        </p:txBody>
      </p:sp>
      <p:sp>
        <p:nvSpPr>
          <p:cNvPr id="206879" name="Rectangle 31"/>
          <p:cNvSpPr>
            <a:spLocks noChangeArrowheads="1"/>
          </p:cNvSpPr>
          <p:nvPr/>
        </p:nvSpPr>
        <p:spPr bwMode="auto">
          <a:xfrm>
            <a:off x="5840413" y="4224338"/>
            <a:ext cx="47466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13</a:t>
            </a:r>
          </a:p>
        </p:txBody>
      </p:sp>
      <p:sp>
        <p:nvSpPr>
          <p:cNvPr id="206880" name="Line 32"/>
          <p:cNvSpPr>
            <a:spLocks noChangeShapeType="1"/>
          </p:cNvSpPr>
          <p:nvPr/>
        </p:nvSpPr>
        <p:spPr bwMode="auto">
          <a:xfrm>
            <a:off x="4670425" y="3951288"/>
            <a:ext cx="16271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1" name="Line 33"/>
          <p:cNvSpPr>
            <a:spLocks noChangeShapeType="1"/>
          </p:cNvSpPr>
          <p:nvPr/>
        </p:nvSpPr>
        <p:spPr bwMode="auto">
          <a:xfrm>
            <a:off x="4670425" y="4251325"/>
            <a:ext cx="16271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2" name="Rectangle 34"/>
          <p:cNvSpPr>
            <a:spLocks noChangeArrowheads="1"/>
          </p:cNvSpPr>
          <p:nvPr/>
        </p:nvSpPr>
        <p:spPr bwMode="auto">
          <a:xfrm>
            <a:off x="5316538" y="3598863"/>
            <a:ext cx="363537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Q</a:t>
            </a:r>
          </a:p>
        </p:txBody>
      </p:sp>
      <p:sp>
        <p:nvSpPr>
          <p:cNvPr id="206883" name="Rectangle 35"/>
          <p:cNvSpPr>
            <a:spLocks noChangeArrowheads="1"/>
          </p:cNvSpPr>
          <p:nvPr/>
        </p:nvSpPr>
        <p:spPr bwMode="auto">
          <a:xfrm>
            <a:off x="5322888" y="3911600"/>
            <a:ext cx="34131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Z</a:t>
            </a:r>
          </a:p>
        </p:txBody>
      </p:sp>
      <p:sp>
        <p:nvSpPr>
          <p:cNvPr id="206884" name="Rectangle 36"/>
          <p:cNvSpPr>
            <a:spLocks noChangeArrowheads="1"/>
          </p:cNvSpPr>
          <p:nvPr/>
        </p:nvSpPr>
        <p:spPr bwMode="auto">
          <a:xfrm>
            <a:off x="5326063" y="4224338"/>
            <a:ext cx="34131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X</a:t>
            </a:r>
          </a:p>
        </p:txBody>
      </p:sp>
      <p:sp>
        <p:nvSpPr>
          <p:cNvPr id="206885" name="Line 37"/>
          <p:cNvSpPr>
            <a:spLocks noChangeShapeType="1"/>
          </p:cNvSpPr>
          <p:nvPr/>
        </p:nvSpPr>
        <p:spPr bwMode="auto">
          <a:xfrm>
            <a:off x="5783263" y="3617913"/>
            <a:ext cx="0" cy="9286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5229225" y="3617913"/>
            <a:ext cx="0" cy="9286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grpSp>
        <p:nvGrpSpPr>
          <p:cNvPr id="23591" name="Group 39"/>
          <p:cNvGrpSpPr>
            <a:grpSpLocks/>
          </p:cNvGrpSpPr>
          <p:nvPr/>
        </p:nvGrpSpPr>
        <p:grpSpPr bwMode="auto">
          <a:xfrm>
            <a:off x="3432175" y="4462463"/>
            <a:ext cx="207963" cy="1119187"/>
            <a:chOff x="1921" y="2819"/>
            <a:chExt cx="117" cy="627"/>
          </a:xfrm>
        </p:grpSpPr>
        <p:sp>
          <p:nvSpPr>
            <p:cNvPr id="23665" name="Line 40"/>
            <p:cNvSpPr>
              <a:spLocks noChangeShapeType="1"/>
            </p:cNvSpPr>
            <p:nvPr/>
          </p:nvSpPr>
          <p:spPr bwMode="auto">
            <a:xfrm flipV="1">
              <a:off x="1982" y="2954"/>
              <a:ext cx="0" cy="4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" name="Freeform 41"/>
            <p:cNvSpPr>
              <a:spLocks/>
            </p:cNvSpPr>
            <p:nvPr/>
          </p:nvSpPr>
          <p:spPr bwMode="auto">
            <a:xfrm>
              <a:off x="1921" y="2819"/>
              <a:ext cx="117" cy="144"/>
            </a:xfrm>
            <a:custGeom>
              <a:avLst/>
              <a:gdLst>
                <a:gd name="T0" fmla="*/ 57 w 117"/>
                <a:gd name="T1" fmla="*/ 143 h 144"/>
                <a:gd name="T2" fmla="*/ 116 w 117"/>
                <a:gd name="T3" fmla="*/ 143 h 144"/>
                <a:gd name="T4" fmla="*/ 57 w 117"/>
                <a:gd name="T5" fmla="*/ 0 h 144"/>
                <a:gd name="T6" fmla="*/ 0 w 117"/>
                <a:gd name="T7" fmla="*/ 143 h 144"/>
                <a:gd name="T8" fmla="*/ 57 w 117"/>
                <a:gd name="T9" fmla="*/ 143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144"/>
                <a:gd name="T17" fmla="*/ 117 w 11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144">
                  <a:moveTo>
                    <a:pt x="57" y="143"/>
                  </a:moveTo>
                  <a:lnTo>
                    <a:pt x="116" y="143"/>
                  </a:lnTo>
                  <a:lnTo>
                    <a:pt x="57" y="0"/>
                  </a:lnTo>
                  <a:lnTo>
                    <a:pt x="0" y="143"/>
                  </a:lnTo>
                  <a:lnTo>
                    <a:pt x="57" y="143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92" name="Group 42"/>
          <p:cNvGrpSpPr>
            <a:grpSpLocks/>
          </p:cNvGrpSpPr>
          <p:nvPr/>
        </p:nvGrpSpPr>
        <p:grpSpPr bwMode="auto">
          <a:xfrm>
            <a:off x="1789113" y="3986213"/>
            <a:ext cx="1112837" cy="206375"/>
            <a:chOff x="1001" y="2552"/>
            <a:chExt cx="623" cy="116"/>
          </a:xfrm>
        </p:grpSpPr>
        <p:sp>
          <p:nvSpPr>
            <p:cNvPr id="23663" name="Line 43"/>
            <p:cNvSpPr>
              <a:spLocks noChangeShapeType="1"/>
            </p:cNvSpPr>
            <p:nvPr/>
          </p:nvSpPr>
          <p:spPr bwMode="auto">
            <a:xfrm>
              <a:off x="1001" y="2614"/>
              <a:ext cx="47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4" name="Freeform 44"/>
            <p:cNvSpPr>
              <a:spLocks/>
            </p:cNvSpPr>
            <p:nvPr/>
          </p:nvSpPr>
          <p:spPr bwMode="auto">
            <a:xfrm>
              <a:off x="1480" y="2552"/>
              <a:ext cx="144" cy="116"/>
            </a:xfrm>
            <a:custGeom>
              <a:avLst/>
              <a:gdLst>
                <a:gd name="T0" fmla="*/ 0 w 144"/>
                <a:gd name="T1" fmla="*/ 58 h 116"/>
                <a:gd name="T2" fmla="*/ 0 w 144"/>
                <a:gd name="T3" fmla="*/ 115 h 116"/>
                <a:gd name="T4" fmla="*/ 143 w 144"/>
                <a:gd name="T5" fmla="*/ 58 h 116"/>
                <a:gd name="T6" fmla="*/ 0 w 144"/>
                <a:gd name="T7" fmla="*/ 0 h 116"/>
                <a:gd name="T8" fmla="*/ 0 w 144"/>
                <a:gd name="T9" fmla="*/ 58 h 1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16"/>
                <a:gd name="T17" fmla="*/ 144 w 144"/>
                <a:gd name="T18" fmla="*/ 116 h 1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16">
                  <a:moveTo>
                    <a:pt x="0" y="58"/>
                  </a:moveTo>
                  <a:lnTo>
                    <a:pt x="0" y="115"/>
                  </a:lnTo>
                  <a:lnTo>
                    <a:pt x="143" y="58"/>
                  </a:lnTo>
                  <a:lnTo>
                    <a:pt x="0" y="0"/>
                  </a:lnTo>
                  <a:lnTo>
                    <a:pt x="0" y="58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93" name="Group 45"/>
          <p:cNvGrpSpPr>
            <a:grpSpLocks/>
          </p:cNvGrpSpPr>
          <p:nvPr/>
        </p:nvGrpSpPr>
        <p:grpSpPr bwMode="auto">
          <a:xfrm>
            <a:off x="3432175" y="2930525"/>
            <a:ext cx="207963" cy="723900"/>
            <a:chOff x="1921" y="1961"/>
            <a:chExt cx="117" cy="405"/>
          </a:xfrm>
        </p:grpSpPr>
        <p:sp>
          <p:nvSpPr>
            <p:cNvPr id="23661" name="Line 46"/>
            <p:cNvSpPr>
              <a:spLocks noChangeShapeType="1"/>
            </p:cNvSpPr>
            <p:nvPr/>
          </p:nvSpPr>
          <p:spPr bwMode="auto">
            <a:xfrm>
              <a:off x="1983" y="1961"/>
              <a:ext cx="0" cy="2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2" name="Freeform 47"/>
            <p:cNvSpPr>
              <a:spLocks/>
            </p:cNvSpPr>
            <p:nvPr/>
          </p:nvSpPr>
          <p:spPr bwMode="auto">
            <a:xfrm>
              <a:off x="1921" y="2222"/>
              <a:ext cx="117" cy="144"/>
            </a:xfrm>
            <a:custGeom>
              <a:avLst/>
              <a:gdLst>
                <a:gd name="T0" fmla="*/ 58 w 117"/>
                <a:gd name="T1" fmla="*/ 0 h 144"/>
                <a:gd name="T2" fmla="*/ 0 w 117"/>
                <a:gd name="T3" fmla="*/ 0 h 144"/>
                <a:gd name="T4" fmla="*/ 58 w 117"/>
                <a:gd name="T5" fmla="*/ 143 h 144"/>
                <a:gd name="T6" fmla="*/ 116 w 117"/>
                <a:gd name="T7" fmla="*/ 0 h 144"/>
                <a:gd name="T8" fmla="*/ 58 w 117"/>
                <a:gd name="T9" fmla="*/ 0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144"/>
                <a:gd name="T17" fmla="*/ 117 w 11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144">
                  <a:moveTo>
                    <a:pt x="58" y="0"/>
                  </a:moveTo>
                  <a:lnTo>
                    <a:pt x="0" y="0"/>
                  </a:lnTo>
                  <a:lnTo>
                    <a:pt x="58" y="143"/>
                  </a:lnTo>
                  <a:lnTo>
                    <a:pt x="116" y="0"/>
                  </a:lnTo>
                  <a:lnTo>
                    <a:pt x="58" y="0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94" name="Rectangle 48"/>
          <p:cNvSpPr>
            <a:spLocks noChangeArrowheads="1"/>
          </p:cNvSpPr>
          <p:nvPr/>
        </p:nvSpPr>
        <p:spPr bwMode="auto">
          <a:xfrm>
            <a:off x="2659063" y="4191000"/>
            <a:ext cx="206375" cy="401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95" name="Group 50"/>
          <p:cNvGrpSpPr>
            <a:grpSpLocks/>
          </p:cNvGrpSpPr>
          <p:nvPr/>
        </p:nvGrpSpPr>
        <p:grpSpPr bwMode="auto">
          <a:xfrm>
            <a:off x="2927350" y="2476500"/>
            <a:ext cx="1217613" cy="781050"/>
            <a:chOff x="1638" y="1706"/>
            <a:chExt cx="682" cy="438"/>
          </a:xfrm>
        </p:grpSpPr>
        <p:pic>
          <p:nvPicPr>
            <p:cNvPr id="23659" name="Picture 5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170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0" name="Rectangle 52"/>
            <p:cNvSpPr>
              <a:spLocks noChangeArrowheads="1"/>
            </p:cNvSpPr>
            <p:nvPr/>
          </p:nvSpPr>
          <p:spPr bwMode="auto">
            <a:xfrm>
              <a:off x="1875" y="191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Z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6" name="Group 53"/>
          <p:cNvGrpSpPr>
            <a:grpSpLocks/>
          </p:cNvGrpSpPr>
          <p:nvPr/>
        </p:nvGrpSpPr>
        <p:grpSpPr bwMode="auto">
          <a:xfrm>
            <a:off x="2927350" y="4960938"/>
            <a:ext cx="1217613" cy="782637"/>
            <a:chOff x="1638" y="3098"/>
            <a:chExt cx="682" cy="438"/>
          </a:xfrm>
        </p:grpSpPr>
        <p:pic>
          <p:nvPicPr>
            <p:cNvPr id="23657" name="Picture 5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3098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3" name="Rectangle 55"/>
            <p:cNvSpPr>
              <a:spLocks noChangeArrowheads="1"/>
            </p:cNvSpPr>
            <p:nvPr/>
          </p:nvSpPr>
          <p:spPr bwMode="auto">
            <a:xfrm>
              <a:off x="1875" y="3310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X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7" name="Group 56"/>
          <p:cNvGrpSpPr>
            <a:grpSpLocks/>
          </p:cNvGrpSpPr>
          <p:nvPr/>
        </p:nvGrpSpPr>
        <p:grpSpPr bwMode="auto">
          <a:xfrm>
            <a:off x="2927350" y="3689350"/>
            <a:ext cx="1217613" cy="782638"/>
            <a:chOff x="1638" y="2386"/>
            <a:chExt cx="682" cy="438"/>
          </a:xfrm>
        </p:grpSpPr>
        <p:pic>
          <p:nvPicPr>
            <p:cNvPr id="23655" name="Picture 5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238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6" name="Rectangle 58"/>
            <p:cNvSpPr>
              <a:spLocks noChangeArrowheads="1"/>
            </p:cNvSpPr>
            <p:nvPr/>
          </p:nvSpPr>
          <p:spPr bwMode="auto">
            <a:xfrm>
              <a:off x="1875" y="259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Y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8" name="Group 59"/>
          <p:cNvGrpSpPr>
            <a:grpSpLocks/>
          </p:cNvGrpSpPr>
          <p:nvPr/>
        </p:nvGrpSpPr>
        <p:grpSpPr bwMode="auto">
          <a:xfrm>
            <a:off x="1212850" y="3689350"/>
            <a:ext cx="1217613" cy="782638"/>
            <a:chOff x="678" y="2386"/>
            <a:chExt cx="682" cy="438"/>
          </a:xfrm>
        </p:grpSpPr>
        <p:pic>
          <p:nvPicPr>
            <p:cNvPr id="23653" name="Picture 6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8" y="238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9" name="Rectangle 61"/>
            <p:cNvSpPr>
              <a:spLocks noChangeArrowheads="1"/>
            </p:cNvSpPr>
            <p:nvPr/>
          </p:nvSpPr>
          <p:spPr bwMode="auto">
            <a:xfrm>
              <a:off x="915" y="259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Q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23599" name="Rectangle 62"/>
          <p:cNvSpPr>
            <a:spLocks noChangeArrowheads="1"/>
          </p:cNvSpPr>
          <p:nvPr/>
        </p:nvSpPr>
        <p:spPr bwMode="auto">
          <a:xfrm>
            <a:off x="1647825" y="4930775"/>
            <a:ext cx="1216025" cy="808038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0" name="Rectangle 63"/>
          <p:cNvSpPr>
            <a:spLocks noChangeArrowheads="1"/>
          </p:cNvSpPr>
          <p:nvPr/>
        </p:nvSpPr>
        <p:spPr bwMode="auto">
          <a:xfrm>
            <a:off x="1585913" y="4864100"/>
            <a:ext cx="1184275" cy="769938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12" name="Line 64"/>
          <p:cNvSpPr>
            <a:spLocks noChangeShapeType="1"/>
          </p:cNvSpPr>
          <p:nvPr/>
        </p:nvSpPr>
        <p:spPr bwMode="auto">
          <a:xfrm>
            <a:off x="1814513" y="4911725"/>
            <a:ext cx="198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3" name="Line 65"/>
          <p:cNvSpPr>
            <a:spLocks noChangeShapeType="1"/>
          </p:cNvSpPr>
          <p:nvPr/>
        </p:nvSpPr>
        <p:spPr bwMode="auto">
          <a:xfrm>
            <a:off x="2219325" y="4943475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4" name="Line 66"/>
          <p:cNvSpPr>
            <a:spLocks noChangeShapeType="1"/>
          </p:cNvSpPr>
          <p:nvPr/>
        </p:nvSpPr>
        <p:spPr bwMode="auto">
          <a:xfrm>
            <a:off x="1763713" y="5307013"/>
            <a:ext cx="0" cy="1698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5" name="Line 67"/>
          <p:cNvSpPr>
            <a:spLocks noChangeShapeType="1"/>
          </p:cNvSpPr>
          <p:nvPr/>
        </p:nvSpPr>
        <p:spPr bwMode="auto">
          <a:xfrm>
            <a:off x="1955800" y="5068888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6" name="Line 68"/>
          <p:cNvSpPr>
            <a:spLocks noChangeShapeType="1"/>
          </p:cNvSpPr>
          <p:nvPr/>
        </p:nvSpPr>
        <p:spPr bwMode="auto">
          <a:xfrm>
            <a:off x="1922463" y="5091113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7" name="Line 69"/>
          <p:cNvSpPr>
            <a:spLocks noChangeShapeType="1"/>
          </p:cNvSpPr>
          <p:nvPr/>
        </p:nvSpPr>
        <p:spPr bwMode="auto">
          <a:xfrm flipV="1">
            <a:off x="1922463" y="4906963"/>
            <a:ext cx="0" cy="1285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8" name="Line 70"/>
          <p:cNvSpPr>
            <a:spLocks noChangeShapeType="1"/>
          </p:cNvSpPr>
          <p:nvPr/>
        </p:nvSpPr>
        <p:spPr bwMode="auto">
          <a:xfrm>
            <a:off x="2286000" y="4970463"/>
            <a:ext cx="0" cy="5905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9" name="Line 71"/>
          <p:cNvSpPr>
            <a:spLocks noChangeShapeType="1"/>
          </p:cNvSpPr>
          <p:nvPr/>
        </p:nvSpPr>
        <p:spPr bwMode="auto">
          <a:xfrm>
            <a:off x="2430463" y="4976813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0" name="Line 72"/>
          <p:cNvSpPr>
            <a:spLocks noChangeShapeType="1"/>
          </p:cNvSpPr>
          <p:nvPr/>
        </p:nvSpPr>
        <p:spPr bwMode="auto">
          <a:xfrm>
            <a:off x="2184400" y="5568950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1" name="Line 73"/>
          <p:cNvSpPr>
            <a:spLocks noChangeShapeType="1"/>
          </p:cNvSpPr>
          <p:nvPr/>
        </p:nvSpPr>
        <p:spPr bwMode="auto">
          <a:xfrm>
            <a:off x="1776413" y="5399088"/>
            <a:ext cx="7080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2" name="Oval 74"/>
          <p:cNvSpPr>
            <a:spLocks noChangeArrowheads="1"/>
          </p:cNvSpPr>
          <p:nvPr/>
        </p:nvSpPr>
        <p:spPr bwMode="auto">
          <a:xfrm>
            <a:off x="1879600" y="5032375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3" name="Oval 75"/>
          <p:cNvSpPr>
            <a:spLocks noChangeArrowheads="1"/>
          </p:cNvSpPr>
          <p:nvPr/>
        </p:nvSpPr>
        <p:spPr bwMode="auto">
          <a:xfrm>
            <a:off x="2251075" y="5032375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4" name="Oval 76"/>
          <p:cNvSpPr>
            <a:spLocks noChangeArrowheads="1"/>
          </p:cNvSpPr>
          <p:nvPr/>
        </p:nvSpPr>
        <p:spPr bwMode="auto">
          <a:xfrm>
            <a:off x="1879600" y="5353050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5" name="Oval 77"/>
          <p:cNvSpPr>
            <a:spLocks noChangeArrowheads="1"/>
          </p:cNvSpPr>
          <p:nvPr/>
        </p:nvSpPr>
        <p:spPr bwMode="auto">
          <a:xfrm>
            <a:off x="2435225" y="5356225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6" name="Oval 78"/>
          <p:cNvSpPr>
            <a:spLocks noChangeArrowheads="1"/>
          </p:cNvSpPr>
          <p:nvPr/>
        </p:nvSpPr>
        <p:spPr bwMode="auto">
          <a:xfrm>
            <a:off x="2251075" y="5353050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16" name="Rectangle 79"/>
          <p:cNvSpPr>
            <a:spLocks noChangeArrowheads="1"/>
          </p:cNvSpPr>
          <p:nvPr/>
        </p:nvSpPr>
        <p:spPr bwMode="auto">
          <a:xfrm>
            <a:off x="1304925" y="2873375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Rectangle 80"/>
          <p:cNvSpPr>
            <a:spLocks noChangeArrowheads="1"/>
          </p:cNvSpPr>
          <p:nvPr/>
        </p:nvSpPr>
        <p:spPr bwMode="auto">
          <a:xfrm>
            <a:off x="1243013" y="2808288"/>
            <a:ext cx="1184275" cy="768350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29" name="Line 81"/>
          <p:cNvSpPr>
            <a:spLocks noChangeShapeType="1"/>
          </p:cNvSpPr>
          <p:nvPr/>
        </p:nvSpPr>
        <p:spPr bwMode="auto">
          <a:xfrm>
            <a:off x="1471613" y="2855913"/>
            <a:ext cx="198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0" name="Line 82"/>
          <p:cNvSpPr>
            <a:spLocks noChangeShapeType="1"/>
          </p:cNvSpPr>
          <p:nvPr/>
        </p:nvSpPr>
        <p:spPr bwMode="auto">
          <a:xfrm>
            <a:off x="1876425" y="2886075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1" name="Line 83"/>
          <p:cNvSpPr>
            <a:spLocks noChangeShapeType="1"/>
          </p:cNvSpPr>
          <p:nvPr/>
        </p:nvSpPr>
        <p:spPr bwMode="auto">
          <a:xfrm>
            <a:off x="1420813" y="3251200"/>
            <a:ext cx="0" cy="1682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2" name="Line 84"/>
          <p:cNvSpPr>
            <a:spLocks noChangeShapeType="1"/>
          </p:cNvSpPr>
          <p:nvPr/>
        </p:nvSpPr>
        <p:spPr bwMode="auto">
          <a:xfrm>
            <a:off x="1612900" y="3013075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3" name="Line 85"/>
          <p:cNvSpPr>
            <a:spLocks noChangeShapeType="1"/>
          </p:cNvSpPr>
          <p:nvPr/>
        </p:nvSpPr>
        <p:spPr bwMode="auto">
          <a:xfrm>
            <a:off x="1579563" y="3035300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4" name="Line 86"/>
          <p:cNvSpPr>
            <a:spLocks noChangeShapeType="1"/>
          </p:cNvSpPr>
          <p:nvPr/>
        </p:nvSpPr>
        <p:spPr bwMode="auto">
          <a:xfrm flipV="1">
            <a:off x="1579563" y="2851150"/>
            <a:ext cx="0" cy="1285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5" name="Line 87"/>
          <p:cNvSpPr>
            <a:spLocks noChangeShapeType="1"/>
          </p:cNvSpPr>
          <p:nvPr/>
        </p:nvSpPr>
        <p:spPr bwMode="auto">
          <a:xfrm>
            <a:off x="1943100" y="2914650"/>
            <a:ext cx="0" cy="5889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6" name="Line 88"/>
          <p:cNvSpPr>
            <a:spLocks noChangeShapeType="1"/>
          </p:cNvSpPr>
          <p:nvPr/>
        </p:nvSpPr>
        <p:spPr bwMode="auto">
          <a:xfrm>
            <a:off x="2087563" y="2921000"/>
            <a:ext cx="0" cy="1412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7" name="Line 89"/>
          <p:cNvSpPr>
            <a:spLocks noChangeShapeType="1"/>
          </p:cNvSpPr>
          <p:nvPr/>
        </p:nvSpPr>
        <p:spPr bwMode="auto">
          <a:xfrm>
            <a:off x="1841500" y="3513138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8" name="Line 90"/>
          <p:cNvSpPr>
            <a:spLocks noChangeShapeType="1"/>
          </p:cNvSpPr>
          <p:nvPr/>
        </p:nvSpPr>
        <p:spPr bwMode="auto">
          <a:xfrm>
            <a:off x="1433513" y="3343275"/>
            <a:ext cx="7080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9" name="Oval 91"/>
          <p:cNvSpPr>
            <a:spLocks noChangeArrowheads="1"/>
          </p:cNvSpPr>
          <p:nvPr/>
        </p:nvSpPr>
        <p:spPr bwMode="auto">
          <a:xfrm>
            <a:off x="1536700" y="2974975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0" name="Oval 92"/>
          <p:cNvSpPr>
            <a:spLocks noChangeArrowheads="1"/>
          </p:cNvSpPr>
          <p:nvPr/>
        </p:nvSpPr>
        <p:spPr bwMode="auto">
          <a:xfrm>
            <a:off x="1908175" y="2974975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1" name="Oval 93"/>
          <p:cNvSpPr>
            <a:spLocks noChangeArrowheads="1"/>
          </p:cNvSpPr>
          <p:nvPr/>
        </p:nvSpPr>
        <p:spPr bwMode="auto">
          <a:xfrm>
            <a:off x="1536700" y="32972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2" name="Oval 94"/>
          <p:cNvSpPr>
            <a:spLocks noChangeArrowheads="1"/>
          </p:cNvSpPr>
          <p:nvPr/>
        </p:nvSpPr>
        <p:spPr bwMode="auto">
          <a:xfrm>
            <a:off x="2092325" y="3300413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3" name="Oval 95"/>
          <p:cNvSpPr>
            <a:spLocks noChangeArrowheads="1"/>
          </p:cNvSpPr>
          <p:nvPr/>
        </p:nvSpPr>
        <p:spPr bwMode="auto">
          <a:xfrm>
            <a:off x="1908175" y="32972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33" name="Rectangle 96"/>
          <p:cNvSpPr>
            <a:spLocks noChangeArrowheads="1"/>
          </p:cNvSpPr>
          <p:nvPr/>
        </p:nvSpPr>
        <p:spPr bwMode="auto">
          <a:xfrm>
            <a:off x="4305300" y="2444750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34" name="Rectangle 97"/>
          <p:cNvSpPr>
            <a:spLocks noChangeArrowheads="1"/>
          </p:cNvSpPr>
          <p:nvPr/>
        </p:nvSpPr>
        <p:spPr bwMode="auto">
          <a:xfrm>
            <a:off x="4241800" y="2379663"/>
            <a:ext cx="1184275" cy="768350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46" name="Line 98"/>
          <p:cNvSpPr>
            <a:spLocks noChangeShapeType="1"/>
          </p:cNvSpPr>
          <p:nvPr/>
        </p:nvSpPr>
        <p:spPr bwMode="auto">
          <a:xfrm>
            <a:off x="4470400" y="2427288"/>
            <a:ext cx="19843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7" name="Line 99"/>
          <p:cNvSpPr>
            <a:spLocks noChangeShapeType="1"/>
          </p:cNvSpPr>
          <p:nvPr/>
        </p:nvSpPr>
        <p:spPr bwMode="auto">
          <a:xfrm>
            <a:off x="4876800" y="2457450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8" name="Line 100"/>
          <p:cNvSpPr>
            <a:spLocks noChangeShapeType="1"/>
          </p:cNvSpPr>
          <p:nvPr/>
        </p:nvSpPr>
        <p:spPr bwMode="auto">
          <a:xfrm>
            <a:off x="4421188" y="2822575"/>
            <a:ext cx="0" cy="1698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9" name="Line 101"/>
          <p:cNvSpPr>
            <a:spLocks noChangeShapeType="1"/>
          </p:cNvSpPr>
          <p:nvPr/>
        </p:nvSpPr>
        <p:spPr bwMode="auto">
          <a:xfrm>
            <a:off x="4611688" y="2584450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0" name="Line 102"/>
          <p:cNvSpPr>
            <a:spLocks noChangeShapeType="1"/>
          </p:cNvSpPr>
          <p:nvPr/>
        </p:nvSpPr>
        <p:spPr bwMode="auto">
          <a:xfrm>
            <a:off x="4579938" y="2606675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1" name="Line 103"/>
          <p:cNvSpPr>
            <a:spLocks noChangeShapeType="1"/>
          </p:cNvSpPr>
          <p:nvPr/>
        </p:nvSpPr>
        <p:spPr bwMode="auto">
          <a:xfrm flipV="1">
            <a:off x="4579938" y="2422525"/>
            <a:ext cx="0" cy="1285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2" name="Line 104"/>
          <p:cNvSpPr>
            <a:spLocks noChangeShapeType="1"/>
          </p:cNvSpPr>
          <p:nvPr/>
        </p:nvSpPr>
        <p:spPr bwMode="auto">
          <a:xfrm>
            <a:off x="4941888" y="2486025"/>
            <a:ext cx="0" cy="5889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3" name="Line 105"/>
          <p:cNvSpPr>
            <a:spLocks noChangeShapeType="1"/>
          </p:cNvSpPr>
          <p:nvPr/>
        </p:nvSpPr>
        <p:spPr bwMode="auto">
          <a:xfrm>
            <a:off x="5086350" y="2492375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4" name="Line 106"/>
          <p:cNvSpPr>
            <a:spLocks noChangeShapeType="1"/>
          </p:cNvSpPr>
          <p:nvPr/>
        </p:nvSpPr>
        <p:spPr bwMode="auto">
          <a:xfrm>
            <a:off x="4840288" y="3084513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5" name="Line 107"/>
          <p:cNvSpPr>
            <a:spLocks noChangeShapeType="1"/>
          </p:cNvSpPr>
          <p:nvPr/>
        </p:nvSpPr>
        <p:spPr bwMode="auto">
          <a:xfrm>
            <a:off x="4433888" y="2914650"/>
            <a:ext cx="706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6" name="Oval 108"/>
          <p:cNvSpPr>
            <a:spLocks noChangeArrowheads="1"/>
          </p:cNvSpPr>
          <p:nvPr/>
        </p:nvSpPr>
        <p:spPr bwMode="auto">
          <a:xfrm>
            <a:off x="4537075" y="25479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7" name="Oval 109"/>
          <p:cNvSpPr>
            <a:spLocks noChangeArrowheads="1"/>
          </p:cNvSpPr>
          <p:nvPr/>
        </p:nvSpPr>
        <p:spPr bwMode="auto">
          <a:xfrm>
            <a:off x="4908550" y="25479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8" name="Oval 110"/>
          <p:cNvSpPr>
            <a:spLocks noChangeArrowheads="1"/>
          </p:cNvSpPr>
          <p:nvPr/>
        </p:nvSpPr>
        <p:spPr bwMode="auto">
          <a:xfrm>
            <a:off x="4537075" y="2868613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9" name="Oval 111"/>
          <p:cNvSpPr>
            <a:spLocks noChangeArrowheads="1"/>
          </p:cNvSpPr>
          <p:nvPr/>
        </p:nvSpPr>
        <p:spPr bwMode="auto">
          <a:xfrm>
            <a:off x="5092700" y="2871788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60" name="Oval 112"/>
          <p:cNvSpPr>
            <a:spLocks noChangeArrowheads="1"/>
          </p:cNvSpPr>
          <p:nvPr/>
        </p:nvSpPr>
        <p:spPr bwMode="auto">
          <a:xfrm>
            <a:off x="4908550" y="2868613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50" name="Rectangle 113"/>
          <p:cNvSpPr>
            <a:spLocks noChangeArrowheads="1"/>
          </p:cNvSpPr>
          <p:nvPr/>
        </p:nvSpPr>
        <p:spPr bwMode="auto">
          <a:xfrm>
            <a:off x="3819525" y="1970088"/>
            <a:ext cx="1955800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Z’s Link State</a:t>
            </a:r>
          </a:p>
        </p:txBody>
      </p:sp>
      <p:sp>
        <p:nvSpPr>
          <p:cNvPr id="23651" name="Rectangle 114"/>
          <p:cNvSpPr>
            <a:spLocks noChangeArrowheads="1"/>
          </p:cNvSpPr>
          <p:nvPr/>
        </p:nvSpPr>
        <p:spPr bwMode="auto">
          <a:xfrm>
            <a:off x="841375" y="2398713"/>
            <a:ext cx="1982788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Q’s Link State</a:t>
            </a:r>
          </a:p>
        </p:txBody>
      </p:sp>
      <p:sp>
        <p:nvSpPr>
          <p:cNvPr id="23652" name="Rectangle 116"/>
          <p:cNvSpPr>
            <a:spLocks noChangeArrowheads="1"/>
          </p:cNvSpPr>
          <p:nvPr/>
        </p:nvSpPr>
        <p:spPr bwMode="auto">
          <a:xfrm>
            <a:off x="1176338" y="5791200"/>
            <a:ext cx="1955800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X’s Link State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LSA </a:t>
            </a:r>
            <a:r>
              <a:rPr lang="en-GB" dirty="0" err="1"/>
              <a:t>Externe</a:t>
            </a:r>
            <a:r>
              <a:rPr lang="en-GB" dirty="0"/>
              <a:t> (</a:t>
            </a:r>
            <a:r>
              <a:rPr lang="en-GB" dirty="0" smtClean="0"/>
              <a:t>Type 5 and 7)</a:t>
            </a:r>
          </a:p>
        </p:txBody>
      </p:sp>
      <p:sp>
        <p:nvSpPr>
          <p:cNvPr id="78851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Définit les routes à destination externe à l'AS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La Route </a:t>
            </a:r>
            <a:r>
              <a:rPr lang="fr-FR" dirty="0" smtClean="0">
                <a:ea typeface="+mn-ea"/>
              </a:rPr>
              <a:t>par défaut est également envoyé comme externe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Deux types de </a:t>
            </a:r>
            <a:r>
              <a:rPr lang="fr-FR" dirty="0" smtClean="0">
                <a:ea typeface="+mn-ea"/>
              </a:rPr>
              <a:t>LSA </a:t>
            </a:r>
            <a:r>
              <a:rPr lang="fr-FR" dirty="0"/>
              <a:t>Externe </a:t>
            </a:r>
            <a:r>
              <a:rPr lang="fr-FR" dirty="0" smtClean="0">
                <a:ea typeface="+mn-ea"/>
              </a:rPr>
              <a:t>:</a:t>
            </a:r>
            <a:endParaRPr lang="fr-FR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E1: Considère le coût total jusqu’à  la destination externe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E2: considère que le coût de l'interface de sortie vers la destination externe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(</a:t>
            </a:r>
            <a:r>
              <a:rPr lang="fr-FR" dirty="0" smtClean="0"/>
              <a:t>LSA de </a:t>
            </a:r>
            <a:r>
              <a:rPr lang="fr-FR" dirty="0" smtClean="0">
                <a:ea typeface="+mn-ea"/>
              </a:rPr>
              <a:t>Type </a:t>
            </a:r>
            <a:r>
              <a:rPr lang="fr-FR" dirty="0" smtClean="0">
                <a:ea typeface="+mn-ea"/>
              </a:rPr>
              <a:t>7 </a:t>
            </a:r>
            <a:r>
              <a:rPr lang="fr-FR" dirty="0" smtClean="0">
                <a:ea typeface="+mn-ea"/>
              </a:rPr>
              <a:t>utilisés </a:t>
            </a:r>
            <a:r>
              <a:rPr lang="fr-FR" dirty="0" smtClean="0">
                <a:ea typeface="+mn-ea"/>
              </a:rPr>
              <a:t>pour décrire </a:t>
            </a:r>
            <a:r>
              <a:rPr lang="fr-FR" dirty="0" smtClean="0">
                <a:ea typeface="+mn-ea"/>
              </a:rPr>
              <a:t>les LSA </a:t>
            </a:r>
            <a:r>
              <a:rPr lang="fr-FR" dirty="0" smtClean="0"/>
              <a:t>externes</a:t>
            </a:r>
            <a:r>
              <a:rPr lang="fr-FR" dirty="0" smtClean="0">
                <a:ea typeface="+mn-ea"/>
              </a:rPr>
              <a:t> </a:t>
            </a:r>
            <a:r>
              <a:rPr lang="fr-FR" dirty="0" smtClean="0">
                <a:ea typeface="+mn-ea"/>
              </a:rPr>
              <a:t>pour un type de zone </a:t>
            </a:r>
            <a:r>
              <a:rPr lang="fr-FR" dirty="0" smtClean="0">
                <a:ea typeface="+mn-ea"/>
              </a:rPr>
              <a:t>OSPF </a:t>
            </a:r>
            <a:r>
              <a:rPr lang="fr-FR" dirty="0" smtClean="0"/>
              <a:t>spécifique </a:t>
            </a:r>
            <a:r>
              <a:rPr lang="fr-FR" dirty="0" smtClean="0">
                <a:ea typeface="+mn-ea"/>
              </a:rPr>
              <a:t>)</a:t>
            </a:r>
            <a:endParaRPr lang="fr-FR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EFB87-EB55-468B-86D7-5552B477EB1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charset="0"/>
              </a:rPr>
              <a:t>Inter-Area Route Summarisation</a:t>
            </a:r>
            <a:endParaRPr lang="en-GB" dirty="0" smtClean="0"/>
          </a:p>
        </p:txBody>
      </p:sp>
      <p:sp>
        <p:nvSpPr>
          <p:cNvPr id="80899" name="Rectangle 7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Préfixe ou tous les subnets</a:t>
            </a:r>
          </a:p>
          <a:p>
            <a:r>
              <a:rPr lang="en-GB" smtClean="0"/>
              <a:t>Préfixe ou tous les réseaux</a:t>
            </a:r>
          </a:p>
          <a:p>
            <a:r>
              <a:rPr lang="en-GB" smtClean="0"/>
              <a:t>Commande  ‘Area range’</a:t>
            </a: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F8B2-2594-448D-8F40-97FD172E06DB}" type="slidenum">
              <a:rPr lang="en-US"/>
              <a:pPr/>
              <a:t>31</a:t>
            </a:fld>
            <a:endParaRPr lang="en-US"/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Freeform 3"/>
          <p:cNvSpPr>
            <a:spLocks/>
          </p:cNvSpPr>
          <p:nvPr/>
        </p:nvSpPr>
        <p:spPr bwMode="auto">
          <a:xfrm>
            <a:off x="4537075" y="3276600"/>
            <a:ext cx="2092325" cy="1657350"/>
          </a:xfrm>
          <a:custGeom>
            <a:avLst/>
            <a:gdLst>
              <a:gd name="T0" fmla="*/ 0 w 1186"/>
              <a:gd name="T1" fmla="*/ 1813373535 h 1204"/>
              <a:gd name="T2" fmla="*/ 339245977 w 1186"/>
              <a:gd name="T3" fmla="*/ 2147483647 h 1204"/>
              <a:gd name="T4" fmla="*/ 2147483647 w 1186"/>
              <a:gd name="T5" fmla="*/ 0 h 1204"/>
              <a:gd name="T6" fmla="*/ 217864664 w 1186"/>
              <a:gd name="T7" fmla="*/ 1428719669 h 1204"/>
              <a:gd name="T8" fmla="*/ 0 60000 65536"/>
              <a:gd name="T9" fmla="*/ 0 60000 65536"/>
              <a:gd name="T10" fmla="*/ 0 60000 65536"/>
              <a:gd name="T11" fmla="*/ 0 60000 65536"/>
              <a:gd name="T12" fmla="*/ 0 w 1186"/>
              <a:gd name="T13" fmla="*/ 0 h 1204"/>
              <a:gd name="T14" fmla="*/ 1186 w 1186"/>
              <a:gd name="T15" fmla="*/ 1204 h 12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6" h="1204">
                <a:moveTo>
                  <a:pt x="0" y="957"/>
                </a:moveTo>
                <a:lnTo>
                  <a:pt x="109" y="1203"/>
                </a:lnTo>
                <a:lnTo>
                  <a:pt x="1185" y="0"/>
                </a:lnTo>
                <a:lnTo>
                  <a:pt x="70" y="754"/>
                </a:lnTo>
              </a:path>
            </a:pathLst>
          </a:custGeom>
          <a:gradFill rotWithShape="0">
            <a:gsLst>
              <a:gs pos="0">
                <a:srgbClr val="FFE8AA"/>
              </a:gs>
              <a:gs pos="100000">
                <a:srgbClr val="FFD255"/>
              </a:gs>
            </a:gsLst>
            <a:lin ang="18900000" scaled="1"/>
          </a:gradFill>
          <a:ln w="12699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0903" name="Line 10"/>
          <p:cNvSpPr>
            <a:spLocks noChangeShapeType="1"/>
          </p:cNvSpPr>
          <p:nvPr/>
        </p:nvSpPr>
        <p:spPr bwMode="auto">
          <a:xfrm>
            <a:off x="6443663" y="5521325"/>
            <a:ext cx="7524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4" name="Rectangle 11"/>
          <p:cNvSpPr>
            <a:spLocks noChangeArrowheads="1"/>
          </p:cNvSpPr>
          <p:nvPr/>
        </p:nvSpPr>
        <p:spPr bwMode="auto">
          <a:xfrm>
            <a:off x="5605463" y="5570538"/>
            <a:ext cx="45878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1.A</a:t>
            </a:r>
          </a:p>
        </p:txBody>
      </p:sp>
      <p:sp>
        <p:nvSpPr>
          <p:cNvPr id="80905" name="Line 12"/>
          <p:cNvSpPr>
            <a:spLocks noChangeShapeType="1"/>
          </p:cNvSpPr>
          <p:nvPr/>
        </p:nvSpPr>
        <p:spPr bwMode="auto">
          <a:xfrm>
            <a:off x="7121525" y="4759325"/>
            <a:ext cx="676275" cy="762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Line 13"/>
          <p:cNvSpPr>
            <a:spLocks noChangeShapeType="1"/>
          </p:cNvSpPr>
          <p:nvPr/>
        </p:nvSpPr>
        <p:spPr bwMode="auto">
          <a:xfrm>
            <a:off x="7496175" y="5521325"/>
            <a:ext cx="75088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Line 14"/>
          <p:cNvSpPr>
            <a:spLocks noChangeShapeType="1"/>
          </p:cNvSpPr>
          <p:nvPr/>
        </p:nvSpPr>
        <p:spPr bwMode="auto">
          <a:xfrm flipH="1">
            <a:off x="5843588" y="4845050"/>
            <a:ext cx="600075" cy="67627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5"/>
          <p:cNvSpPr>
            <a:spLocks noChangeShapeType="1"/>
          </p:cNvSpPr>
          <p:nvPr/>
        </p:nvSpPr>
        <p:spPr bwMode="auto">
          <a:xfrm>
            <a:off x="5392738" y="5521325"/>
            <a:ext cx="750887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Rectangle 31"/>
          <p:cNvSpPr>
            <a:spLocks noChangeArrowheads="1"/>
          </p:cNvSpPr>
          <p:nvPr/>
        </p:nvSpPr>
        <p:spPr bwMode="auto">
          <a:xfrm>
            <a:off x="6581775" y="5570538"/>
            <a:ext cx="45878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1.B</a:t>
            </a:r>
          </a:p>
        </p:txBody>
      </p:sp>
      <p:sp>
        <p:nvSpPr>
          <p:cNvPr id="80910" name="Rectangle 32"/>
          <p:cNvSpPr>
            <a:spLocks noChangeArrowheads="1"/>
          </p:cNvSpPr>
          <p:nvPr/>
        </p:nvSpPr>
        <p:spPr bwMode="auto">
          <a:xfrm>
            <a:off x="7632700" y="5570538"/>
            <a:ext cx="4619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1.C</a:t>
            </a:r>
          </a:p>
        </p:txBody>
      </p:sp>
      <p:sp>
        <p:nvSpPr>
          <p:cNvPr id="80911" name="Line 33"/>
          <p:cNvSpPr>
            <a:spLocks noChangeShapeType="1"/>
          </p:cNvSpPr>
          <p:nvPr/>
        </p:nvSpPr>
        <p:spPr bwMode="auto">
          <a:xfrm flipV="1">
            <a:off x="6781800" y="2286000"/>
            <a:ext cx="0" cy="32004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Rectangle 54"/>
          <p:cNvSpPr>
            <a:spLocks noChangeArrowheads="1"/>
          </p:cNvSpPr>
          <p:nvPr/>
        </p:nvSpPr>
        <p:spPr bwMode="auto">
          <a:xfrm>
            <a:off x="5580063" y="4292600"/>
            <a:ext cx="86042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(ABR)</a:t>
            </a:r>
          </a:p>
        </p:txBody>
      </p:sp>
      <p:sp>
        <p:nvSpPr>
          <p:cNvPr id="80913" name="Line 57"/>
          <p:cNvSpPr>
            <a:spLocks noChangeShapeType="1"/>
          </p:cNvSpPr>
          <p:nvPr/>
        </p:nvSpPr>
        <p:spPr bwMode="auto">
          <a:xfrm>
            <a:off x="6400800" y="2286000"/>
            <a:ext cx="7524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714" name="Rectangle 58"/>
          <p:cNvSpPr>
            <a:spLocks noChangeArrowheads="1"/>
          </p:cNvSpPr>
          <p:nvPr/>
        </p:nvSpPr>
        <p:spPr bwMode="auto">
          <a:xfrm>
            <a:off x="2144713" y="4075113"/>
            <a:ext cx="2616200" cy="831850"/>
          </a:xfrm>
          <a:prstGeom prst="rect">
            <a:avLst/>
          </a:prstGeom>
          <a:solidFill>
            <a:schemeClr val="folHlink"/>
          </a:solidFill>
          <a:ln w="12699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  <a:ea typeface="+mn-ea"/>
            </a:endParaRPr>
          </a:p>
        </p:txBody>
      </p:sp>
      <p:sp>
        <p:nvSpPr>
          <p:cNvPr id="80915" name="Rectangle 59"/>
          <p:cNvSpPr>
            <a:spLocks noChangeArrowheads="1"/>
          </p:cNvSpPr>
          <p:nvPr/>
        </p:nvSpPr>
        <p:spPr bwMode="auto">
          <a:xfrm>
            <a:off x="2157413" y="4217988"/>
            <a:ext cx="1158875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Réseau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80916" name="Rectangle 60"/>
          <p:cNvSpPr>
            <a:spLocks noChangeArrowheads="1"/>
          </p:cNvSpPr>
          <p:nvPr/>
        </p:nvSpPr>
        <p:spPr bwMode="auto">
          <a:xfrm>
            <a:off x="3432175" y="4217988"/>
            <a:ext cx="12588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</p:txBody>
      </p:sp>
      <p:sp>
        <p:nvSpPr>
          <p:cNvPr id="70717" name="Rectangle 61"/>
          <p:cNvSpPr>
            <a:spLocks noChangeArrowheads="1"/>
          </p:cNvSpPr>
          <p:nvPr/>
        </p:nvSpPr>
        <p:spPr bwMode="auto">
          <a:xfrm>
            <a:off x="2144713" y="5027613"/>
            <a:ext cx="2616200" cy="1425575"/>
          </a:xfrm>
          <a:prstGeom prst="rect">
            <a:avLst/>
          </a:prstGeom>
          <a:solidFill>
            <a:schemeClr val="folHlink"/>
          </a:solidFill>
          <a:ln w="12699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  <a:ea typeface="+mn-ea"/>
            </a:endParaRPr>
          </a:p>
        </p:txBody>
      </p:sp>
      <p:sp>
        <p:nvSpPr>
          <p:cNvPr id="80918" name="Rectangle 62"/>
          <p:cNvSpPr>
            <a:spLocks noChangeArrowheads="1"/>
          </p:cNvSpPr>
          <p:nvPr/>
        </p:nvSpPr>
        <p:spPr bwMode="auto">
          <a:xfrm>
            <a:off x="2157413" y="5084763"/>
            <a:ext cx="1158875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Réseau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1.A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1.B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1.C</a:t>
            </a:r>
          </a:p>
        </p:txBody>
      </p:sp>
      <p:sp>
        <p:nvSpPr>
          <p:cNvPr id="80919" name="Rectangle 63"/>
          <p:cNvSpPr>
            <a:spLocks noChangeArrowheads="1"/>
          </p:cNvSpPr>
          <p:nvPr/>
        </p:nvSpPr>
        <p:spPr bwMode="auto">
          <a:xfrm>
            <a:off x="3432175" y="5084763"/>
            <a:ext cx="1258888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</p:txBody>
      </p:sp>
      <p:sp>
        <p:nvSpPr>
          <p:cNvPr id="80920" name="Rectangle 64"/>
          <p:cNvSpPr>
            <a:spLocks noChangeArrowheads="1"/>
          </p:cNvSpPr>
          <p:nvPr/>
        </p:nvSpPr>
        <p:spPr bwMode="auto">
          <a:xfrm>
            <a:off x="330200" y="4195763"/>
            <a:ext cx="1634245" cy="64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 dirty="0">
                <a:latin typeface="Verdana" pitchFamily="34" charset="0"/>
              </a:rPr>
              <a:t>Avec </a:t>
            </a:r>
          </a:p>
          <a:p>
            <a:pPr defTabSz="790575"/>
            <a:r>
              <a:rPr lang="en-GB" dirty="0">
                <a:latin typeface="Calibri" charset="0"/>
              </a:rPr>
              <a:t>Summarisation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80921" name="Rectangle 65"/>
          <p:cNvSpPr>
            <a:spLocks noChangeArrowheads="1"/>
          </p:cNvSpPr>
          <p:nvPr/>
        </p:nvSpPr>
        <p:spPr bwMode="auto">
          <a:xfrm>
            <a:off x="366713" y="5073650"/>
            <a:ext cx="1634245" cy="64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 dirty="0">
                <a:latin typeface="Verdana" pitchFamily="34" charset="0"/>
              </a:rPr>
              <a:t>Sans</a:t>
            </a:r>
          </a:p>
          <a:p>
            <a:pPr defTabSz="790575"/>
            <a:r>
              <a:rPr lang="en-GB" dirty="0">
                <a:latin typeface="Calibri" charset="0"/>
              </a:rPr>
              <a:t>Summarisation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80922" name="Line 66"/>
          <p:cNvSpPr>
            <a:spLocks noChangeShapeType="1"/>
          </p:cNvSpPr>
          <p:nvPr/>
        </p:nvSpPr>
        <p:spPr bwMode="auto">
          <a:xfrm flipV="1">
            <a:off x="5207000" y="4681538"/>
            <a:ext cx="3741738" cy="14287"/>
          </a:xfrm>
          <a:prstGeom prst="line">
            <a:avLst/>
          </a:prstGeom>
          <a:noFill/>
          <a:ln w="25399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3" name="Rectangle 67"/>
          <p:cNvSpPr>
            <a:spLocks noChangeArrowheads="1"/>
          </p:cNvSpPr>
          <p:nvPr/>
        </p:nvSpPr>
        <p:spPr bwMode="auto">
          <a:xfrm>
            <a:off x="7631113" y="3403600"/>
            <a:ext cx="12906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Backbone</a:t>
            </a:r>
          </a:p>
          <a:p>
            <a:pPr defTabSz="790575"/>
            <a:r>
              <a:rPr lang="en-GB" b="0">
                <a:latin typeface="Verdana" pitchFamily="34" charset="0"/>
              </a:rPr>
              <a:t>Zone 0</a:t>
            </a:r>
          </a:p>
        </p:txBody>
      </p:sp>
      <p:sp>
        <p:nvSpPr>
          <p:cNvPr id="80924" name="Rectangle 68"/>
          <p:cNvSpPr>
            <a:spLocks noChangeArrowheads="1"/>
          </p:cNvSpPr>
          <p:nvPr/>
        </p:nvSpPr>
        <p:spPr bwMode="auto">
          <a:xfrm>
            <a:off x="7685088" y="4843463"/>
            <a:ext cx="93345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Zone 1</a:t>
            </a:r>
          </a:p>
        </p:txBody>
      </p:sp>
      <p:pic>
        <p:nvPicPr>
          <p:cNvPr id="80925" name="Picture 6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7613" y="44370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0926" name="Text Box 70"/>
          <p:cNvSpPr txBox="1">
            <a:spLocks noChangeArrowheads="1"/>
          </p:cNvSpPr>
          <p:nvPr/>
        </p:nvSpPr>
        <p:spPr bwMode="auto">
          <a:xfrm>
            <a:off x="6588125" y="46418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80927" name="Picture 7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8888" y="2984500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0928" name="Text Box 72"/>
          <p:cNvSpPr txBox="1">
            <a:spLocks noChangeArrowheads="1"/>
          </p:cNvSpPr>
          <p:nvPr/>
        </p:nvSpPr>
        <p:spPr bwMode="auto">
          <a:xfrm>
            <a:off x="6629400" y="3189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</a:t>
            </a:r>
            <a:r>
              <a:rPr lang="en-GB" dirty="0" smtClean="0"/>
              <a:t>de </a:t>
            </a:r>
            <a:r>
              <a:rPr lang="en-GB" dirty="0" smtClean="0">
                <a:latin typeface="Calibri" charset="0"/>
              </a:rPr>
              <a:t>Summarisation</a:t>
            </a:r>
            <a:endParaRPr lang="en-GB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dirty="0" smtClean="0"/>
              <a:t>LSA </a:t>
            </a:r>
            <a:r>
              <a:rPr lang="en-GB" sz="2100" dirty="0" err="1" smtClean="0"/>
              <a:t>spécifiques</a:t>
            </a:r>
            <a:r>
              <a:rPr lang="en-GB" sz="2100" dirty="0" smtClean="0"/>
              <a:t> </a:t>
            </a:r>
            <a:r>
              <a:rPr lang="en-GB" sz="2100" dirty="0" err="1" smtClean="0"/>
              <a:t>annoncés</a:t>
            </a:r>
            <a:r>
              <a:rPr lang="en-GB" sz="2100" dirty="0" smtClean="0"/>
              <a:t> </a:t>
            </a:r>
            <a:r>
              <a:rPr lang="en-GB" sz="2100" dirty="0" smtClean="0"/>
              <a:t>en </a:t>
            </a:r>
            <a:r>
              <a:rPr lang="en-GB" sz="2100" dirty="0" err="1" smtClean="0"/>
              <a:t>dehors</a:t>
            </a:r>
            <a:r>
              <a:rPr lang="en-GB" sz="2100" dirty="0" smtClean="0"/>
              <a:t> de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100" dirty="0" smtClean="0"/>
              <a:t>Modification Link State  </a:t>
            </a:r>
            <a:r>
              <a:rPr lang="en-GB" sz="2100" dirty="0" err="1" smtClean="0"/>
              <a:t>propagées</a:t>
            </a:r>
            <a:r>
              <a:rPr lang="en-GB" sz="2100" dirty="0" smtClean="0"/>
              <a:t> en </a:t>
            </a:r>
            <a:r>
              <a:rPr lang="en-GB" sz="2100" dirty="0" err="1" smtClean="0"/>
              <a:t>dehors</a:t>
            </a:r>
            <a:r>
              <a:rPr lang="en-GB" sz="2100" dirty="0" smtClean="0"/>
              <a:t> de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A564-5EC6-4D54-BA00-09B66AF4559C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82949" name="Group 238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2950" name="Group 4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3131" name="Group 5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3142" name="Oval 6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3" name="Oval 7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4" name="Oval 8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5" name="Oval 9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6" name="Oval 10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7" name="Oval 11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8" name="Oval 12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9" name="Oval 13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50" name="Oval 14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132" name="Group 15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3133" name="Oval 16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4" name="Oval 17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5" name="Oval 18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6" name="Oval 19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7" name="Oval 20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8" name="Oval 21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9" name="Oval 22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0" name="Oval 23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1" name="Oval 24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951" name="Group 25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3111" name="Group 2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3122" name="Oval 2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3" name="Oval 2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4" name="Oval 2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5" name="Oval 3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6" name="Oval 3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7" name="Oval 3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8" name="Oval 3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9" name="Oval 3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0" name="Oval 3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112" name="Group 3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3113" name="Oval 3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4" name="Oval 3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5" name="Oval 3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6" name="Oval 4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7" name="Oval 4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8" name="Oval 4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9" name="Oval 4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0" name="Oval 4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1" name="Oval 4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952" name="Group 176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3064" name="Group 177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3091" name="Group 178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102" name="Oval 179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3" name="Oval 180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4" name="Oval 181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5" name="Oval 182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6" name="Oval 183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7" name="Oval 184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8" name="Oval 185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9" name="Oval 186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10" name="Oval 187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092" name="Group 188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3093" name="Oval 189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4" name="Oval 190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5" name="Oval 191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6" name="Oval 192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7" name="Oval 193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8" name="Oval 194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9" name="Oval 195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0" name="Oval 196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1" name="Oval 197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3065" name="Line 198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6" name="Line 199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7" name="Line 200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8" name="Line 201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9" name="Line 202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3070" name="Picture 20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1" name="Picture 20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2" name="Picture 20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3" name="Picture 20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4" name="Picture 20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3075" name="Group 208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3089" name="Line 20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90" name="Line 21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6" name="Group 211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3087" name="Line 21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8" name="Line 21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7" name="Group 214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3085" name="Line 21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6" name="Line 21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8" name="Group 217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3083" name="Line 21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4" name="Line 21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079" name="Text Box 220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3080" name="Text Box 221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3081" name="Text Box 222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3082" name="Text Box 223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2953" name="Group 128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3017" name="Group 129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3044" name="Group 130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05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6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7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9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0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1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2" name="Oval 138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3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045" name="Group 140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3046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7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8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9" name="Oval 144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0" name="Oval 145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1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2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3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4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3018" name="Line 150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19" name="Line 151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0" name="Line 152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1" name="Line 153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2" name="Line 154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3023" name="Picture 15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4" name="Picture 15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5" name="Picture 15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6" name="Picture 15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7" name="Picture 159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3028" name="Group 160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3042" name="Line 16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43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29" name="Group 163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3040" name="Line 16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41" name="Line 16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30" name="Group 166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3038" name="Line 16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39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31" name="Group 169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3036" name="Line 17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37" name="Line 17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032" name="Text Box 172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3033" name="Text Box 173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3034" name="Text Box 174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3035" name="Text Box 175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2954" name="Group 127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2970" name="Group 60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2997" name="Group 61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008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3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6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998" name="Group 71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2999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0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1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2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3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4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5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6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7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2971" name="Line 93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2" name="Line 94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3" name="Line 95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4" name="Line 96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5" name="Line 97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2976" name="Picture 8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7" name="Picture 8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8" name="Picture 8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9" name="Picture 89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80" name="Picture 9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2981" name="Group 110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2995" name="Line 9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6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2" name="Group 111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2993" name="Line 11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4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3" name="Group 114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2991" name="Line 11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2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4" name="Group 117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2989" name="Line 11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0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985" name="Text Box 120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2986" name="Text Box 121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2987" name="Text Box 122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2988" name="Text Box 123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2955" name="Freeform 46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6" name="Freeform 47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7" name="Freeform 48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8" name="Freeform 49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2959" name="Picture 5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0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1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2" name="Picture 8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2963" name="Line 124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4" name="Text Box 125"/>
            <p:cNvSpPr txBox="1">
              <a:spLocks noChangeArrowheads="1"/>
            </p:cNvSpPr>
            <p:nvPr/>
          </p:nvSpPr>
          <p:spPr bwMode="auto">
            <a:xfrm>
              <a:off x="1066" y="1565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</a:t>
              </a:r>
            </a:p>
            <a:p>
              <a:r>
                <a:rPr lang="en-GB" sz="1400" b="0">
                  <a:latin typeface="Verdana" pitchFamily="34" charset="0"/>
                </a:rPr>
                <a:t>1.B</a:t>
              </a:r>
            </a:p>
            <a:p>
              <a:r>
                <a:rPr lang="en-GB" sz="1400" b="0">
                  <a:latin typeface="Verdana" pitchFamily="34" charset="0"/>
                </a:rPr>
                <a:t>1.C</a:t>
              </a:r>
            </a:p>
            <a:p>
              <a:r>
                <a:rPr lang="en-GB" sz="1400" b="0">
                  <a:latin typeface="Verdana" pitchFamily="34" charset="0"/>
                </a:rPr>
                <a:t>1.D</a:t>
              </a:r>
            </a:p>
          </p:txBody>
        </p:sp>
        <p:sp>
          <p:nvSpPr>
            <p:cNvPr id="82965" name="Text Box 126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2966" name="Line 224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7" name="Line 225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8" name="Text Box 226"/>
            <p:cNvSpPr txBox="1">
              <a:spLocks noChangeArrowheads="1"/>
            </p:cNvSpPr>
            <p:nvPr/>
          </p:nvSpPr>
          <p:spPr bwMode="auto">
            <a:xfrm>
              <a:off x="3198" y="2246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2.A</a:t>
              </a:r>
            </a:p>
            <a:p>
              <a:r>
                <a:rPr lang="en-GB" sz="1400" b="0">
                  <a:latin typeface="Verdana" pitchFamily="34" charset="0"/>
                </a:rPr>
                <a:t>2.B</a:t>
              </a:r>
            </a:p>
            <a:p>
              <a:r>
                <a:rPr lang="en-GB" sz="1400" b="0">
                  <a:latin typeface="Verdana" pitchFamily="34" charset="0"/>
                </a:rPr>
                <a:t>2.C</a:t>
              </a:r>
            </a:p>
            <a:p>
              <a:r>
                <a:rPr lang="en-GB" sz="1400" b="0">
                  <a:latin typeface="Verdana" pitchFamily="34" charset="0"/>
                </a:rPr>
                <a:t>2.D</a:t>
              </a:r>
            </a:p>
          </p:txBody>
        </p:sp>
        <p:sp>
          <p:nvSpPr>
            <p:cNvPr id="82969" name="Text Box 227"/>
            <p:cNvSpPr txBox="1">
              <a:spLocks noChangeArrowheads="1"/>
            </p:cNvSpPr>
            <p:nvPr/>
          </p:nvSpPr>
          <p:spPr bwMode="auto">
            <a:xfrm>
              <a:off x="4649" y="1792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3.A</a:t>
              </a:r>
            </a:p>
            <a:p>
              <a:r>
                <a:rPr lang="en-GB" sz="1400" b="0">
                  <a:latin typeface="Verdana" pitchFamily="34" charset="0"/>
                </a:rPr>
                <a:t>3.B</a:t>
              </a:r>
            </a:p>
            <a:p>
              <a:r>
                <a:rPr lang="en-GB" sz="1400" b="0">
                  <a:latin typeface="Verdana" pitchFamily="34" charset="0"/>
                </a:rPr>
                <a:t>3.C</a:t>
              </a:r>
            </a:p>
            <a:p>
              <a:r>
                <a:rPr lang="en-GB" sz="1400" b="0">
                  <a:latin typeface="Verdana" pitchFamily="34" charset="0"/>
                </a:rPr>
                <a:t>3.D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Avec </a:t>
            </a:r>
            <a:r>
              <a:rPr lang="en-GB" dirty="0">
                <a:latin typeface="Calibri" charset="0"/>
              </a:rPr>
              <a:t>Summarisation</a:t>
            </a:r>
            <a:endParaRPr lang="en-GB" dirty="0" smtClean="0"/>
          </a:p>
        </p:txBody>
      </p:sp>
      <p:sp>
        <p:nvSpPr>
          <p:cNvPr id="84995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dirty="0" err="1" smtClean="0"/>
              <a:t>Seuls</a:t>
            </a:r>
            <a:r>
              <a:rPr lang="en-GB" sz="2100" dirty="0" smtClean="0"/>
              <a:t> les LSA summary </a:t>
            </a:r>
            <a:r>
              <a:rPr lang="en-GB" sz="2100" dirty="0" err="1" smtClean="0"/>
              <a:t>sont</a:t>
            </a:r>
            <a:r>
              <a:rPr lang="en-GB" sz="2100" dirty="0" smtClean="0"/>
              <a:t> </a:t>
            </a:r>
            <a:r>
              <a:rPr lang="en-GB" sz="2100" dirty="0" err="1" smtClean="0"/>
              <a:t>annoncés</a:t>
            </a:r>
            <a:r>
              <a:rPr lang="en-GB" sz="2100" dirty="0" smtClean="0"/>
              <a:t>  </a:t>
            </a:r>
            <a:r>
              <a:rPr lang="en-GB" sz="2100" dirty="0" smtClean="0"/>
              <a:t>en </a:t>
            </a:r>
            <a:r>
              <a:rPr lang="en-GB" sz="2100" dirty="0" err="1" smtClean="0"/>
              <a:t>dehors</a:t>
            </a:r>
            <a:r>
              <a:rPr lang="en-GB" sz="2100" dirty="0" smtClean="0"/>
              <a:t> de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100" dirty="0" smtClean="0"/>
              <a:t>Les Modifications </a:t>
            </a:r>
            <a:r>
              <a:rPr lang="en-GB" sz="2100" dirty="0" err="1" smtClean="0"/>
              <a:t>d’etat</a:t>
            </a:r>
            <a:r>
              <a:rPr lang="en-GB" sz="2100" dirty="0" smtClean="0"/>
              <a:t> de </a:t>
            </a:r>
            <a:r>
              <a:rPr lang="en-GB" sz="2100" dirty="0" smtClean="0"/>
              <a:t>liens </a:t>
            </a:r>
            <a:r>
              <a:rPr lang="en-GB" sz="2100" dirty="0" smtClean="0"/>
              <a:t>ne </a:t>
            </a:r>
            <a:r>
              <a:rPr lang="en-GB" sz="2100" dirty="0" smtClean="0"/>
              <a:t>se </a:t>
            </a:r>
            <a:r>
              <a:rPr lang="en-GB" sz="2100" dirty="0" err="1" smtClean="0"/>
              <a:t>propagent</a:t>
            </a:r>
            <a:r>
              <a:rPr lang="en-GB" sz="2100" dirty="0" smtClean="0"/>
              <a:t> pas en </a:t>
            </a:r>
            <a:r>
              <a:rPr lang="en-GB" sz="2100" dirty="0" err="1" smtClean="0"/>
              <a:t>dehors</a:t>
            </a:r>
            <a:r>
              <a:rPr lang="en-GB" sz="2100" dirty="0" smtClean="0"/>
              <a:t> de la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4DC8-56DF-4616-9E9A-4A9B735843A4}" type="slidenum">
              <a:rPr lang="en-US"/>
              <a:pPr/>
              <a:t>33</a:t>
            </a:fld>
            <a:endParaRPr lang="en-US"/>
          </a:p>
        </p:txBody>
      </p:sp>
      <p:grpSp>
        <p:nvGrpSpPr>
          <p:cNvPr id="84997" name="Group 212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4998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5179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5190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1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2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3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4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5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6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7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8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180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5181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2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3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4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5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6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7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8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9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4999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5159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5170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1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2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3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4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5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6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7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8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160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5161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2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3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4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5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6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7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8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9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5000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5112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139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150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1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2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3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4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5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6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7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8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140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141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2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3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4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5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6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7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8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9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113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4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5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6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7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118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19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0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1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2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123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137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8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4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135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6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5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133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4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6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131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2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127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5128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5129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5130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5001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5065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092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103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4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5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6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7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8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9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10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11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093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094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5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6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7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8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9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0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1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2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066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7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8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9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70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071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2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3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4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5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076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090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91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7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088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9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8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086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7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9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084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5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80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5081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5082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5083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5002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5018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045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056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7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8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9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0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1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2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3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4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046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047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48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49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0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1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2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3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4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5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019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0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1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2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3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024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5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6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7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8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029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043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4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0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041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2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1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039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0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2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037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38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33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5034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5035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5036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5003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4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5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6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5007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08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09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10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5011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Text Box 200"/>
            <p:cNvSpPr txBox="1">
              <a:spLocks noChangeArrowheads="1"/>
            </p:cNvSpPr>
            <p:nvPr/>
          </p:nvSpPr>
          <p:spPr bwMode="auto">
            <a:xfrm>
              <a:off x="1429" y="1475"/>
              <a:ext cx="187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1</a:t>
              </a:r>
            </a:p>
          </p:txBody>
        </p:sp>
        <p:sp>
          <p:nvSpPr>
            <p:cNvPr id="85013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5014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Text Box 204"/>
            <p:cNvSpPr txBox="1">
              <a:spLocks noChangeArrowheads="1"/>
            </p:cNvSpPr>
            <p:nvPr/>
          </p:nvSpPr>
          <p:spPr bwMode="auto">
            <a:xfrm>
              <a:off x="2925" y="2291"/>
              <a:ext cx="187" cy="192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sp>
          <p:nvSpPr>
            <p:cNvPr id="85017" name="Text Box 205"/>
            <p:cNvSpPr txBox="1">
              <a:spLocks noChangeArrowheads="1"/>
            </p:cNvSpPr>
            <p:nvPr/>
          </p:nvSpPr>
          <p:spPr bwMode="auto">
            <a:xfrm>
              <a:off x="4286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de </a:t>
            </a:r>
            <a:r>
              <a:rPr lang="en-GB" dirty="0">
                <a:latin typeface="Calibri" charset="0"/>
              </a:rPr>
              <a:t>Summarisation</a:t>
            </a:r>
            <a:endParaRPr lang="en-GB" dirty="0" smtClean="0"/>
          </a:p>
        </p:txBody>
      </p:sp>
      <p:sp>
        <p:nvSpPr>
          <p:cNvPr id="87043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dirty="0" smtClean="0"/>
              <a:t>LSA liens  </a:t>
            </a:r>
            <a:r>
              <a:rPr lang="en-GB" sz="2100" dirty="0" err="1" smtClean="0"/>
              <a:t>annoncés</a:t>
            </a:r>
            <a:r>
              <a:rPr lang="en-GB" sz="2100" dirty="0" smtClean="0"/>
              <a:t> </a:t>
            </a:r>
            <a:r>
              <a:rPr lang="en-GB" sz="2100" dirty="0" err="1" smtClean="0"/>
              <a:t>dans</a:t>
            </a:r>
            <a:r>
              <a:rPr lang="en-GB" sz="2100" dirty="0" smtClean="0"/>
              <a:t>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100" dirty="0" smtClean="0"/>
              <a:t>Les Modifications de Link </a:t>
            </a:r>
            <a:r>
              <a:rPr lang="en-GB" sz="2100" dirty="0" smtClean="0"/>
              <a:t>state </a:t>
            </a:r>
            <a:r>
              <a:rPr lang="en-GB" sz="2100" dirty="0" err="1" smtClean="0"/>
              <a:t>sont</a:t>
            </a:r>
            <a:r>
              <a:rPr lang="en-GB" sz="2100" dirty="0" smtClean="0"/>
              <a:t> </a:t>
            </a:r>
            <a:r>
              <a:rPr lang="en-GB" sz="2100" dirty="0" err="1" smtClean="0"/>
              <a:t>propagés</a:t>
            </a:r>
            <a:r>
              <a:rPr lang="en-GB" sz="2100" dirty="0" smtClean="0"/>
              <a:t> </a:t>
            </a:r>
            <a:r>
              <a:rPr lang="en-GB" sz="2100" dirty="0" err="1" smtClean="0"/>
              <a:t>dans</a:t>
            </a:r>
            <a:r>
              <a:rPr lang="en-GB" sz="2100" dirty="0" smtClean="0"/>
              <a:t>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C790-29E7-4166-A9AF-95C7800915CE}" type="slidenum">
              <a:rPr lang="en-US"/>
              <a:pPr/>
              <a:t>34</a:t>
            </a:fld>
            <a:endParaRPr lang="en-US"/>
          </a:p>
        </p:txBody>
      </p:sp>
      <p:grpSp>
        <p:nvGrpSpPr>
          <p:cNvPr id="87045" name="Group 212"/>
          <p:cNvGrpSpPr>
            <a:grpSpLocks/>
          </p:cNvGrpSpPr>
          <p:nvPr/>
        </p:nvGrpSpPr>
        <p:grpSpPr bwMode="auto">
          <a:xfrm>
            <a:off x="971550" y="2338388"/>
            <a:ext cx="7272338" cy="4364037"/>
            <a:chOff x="612" y="1473"/>
            <a:chExt cx="4581" cy="2749"/>
          </a:xfrm>
        </p:grpSpPr>
        <p:grpSp>
          <p:nvGrpSpPr>
            <p:cNvPr id="87046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7227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7238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9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0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1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2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3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4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5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6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228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7229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0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1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2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3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4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5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6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7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7047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7207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7218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9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0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1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2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3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4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5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6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208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7209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0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1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2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3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4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5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6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7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7048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7160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187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9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1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2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188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189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0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1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2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3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4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5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6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7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161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2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3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4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5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166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7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8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9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70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171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185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6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2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183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4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3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181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2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4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179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0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175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7176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7177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7178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7049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7113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140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51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2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3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4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5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6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7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8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9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141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14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3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4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6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7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9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0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114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5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6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7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8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119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0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1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2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3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124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138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9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5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136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7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6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134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5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7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132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3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128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7129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7130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7131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7050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7066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093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04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5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6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7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8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9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0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094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095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6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7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8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9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0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1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2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3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067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68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69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70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71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072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3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4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5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6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077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091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92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78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089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90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79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087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88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80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085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86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081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7082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7083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7084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7051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2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3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4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7055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6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7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8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7059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0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2.A 2.B</a:t>
              </a:r>
            </a:p>
            <a:p>
              <a:r>
                <a:rPr lang="en-GB" sz="1400" b="0">
                  <a:latin typeface="Verdana" pitchFamily="34" charset="0"/>
                </a:rPr>
                <a:t>2.C 2.D</a:t>
              </a:r>
            </a:p>
            <a:p>
              <a:r>
                <a:rPr lang="en-GB" sz="1400" b="0">
                  <a:latin typeface="Verdana" pitchFamily="34" charset="0"/>
                </a:rPr>
                <a:t>3.A 3.B</a:t>
              </a:r>
            </a:p>
            <a:p>
              <a:r>
                <a:rPr lang="en-GB" sz="1400" b="0">
                  <a:latin typeface="Verdana" pitchFamily="34" charset="0"/>
                </a:rPr>
                <a:t>3.C 3.D</a:t>
              </a:r>
            </a:p>
          </p:txBody>
        </p:sp>
        <p:sp>
          <p:nvSpPr>
            <p:cNvPr id="87061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7062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3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4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 1.B</a:t>
              </a:r>
            </a:p>
            <a:p>
              <a:r>
                <a:rPr lang="en-GB" sz="1400" b="0">
                  <a:latin typeface="Verdana" pitchFamily="34" charset="0"/>
                </a:rPr>
                <a:t>1.C 1.D</a:t>
              </a:r>
            </a:p>
            <a:p>
              <a:r>
                <a:rPr lang="en-GB" sz="1400" b="0">
                  <a:latin typeface="Verdana" pitchFamily="34" charset="0"/>
                </a:rPr>
                <a:t>3.A 3.B</a:t>
              </a:r>
            </a:p>
            <a:p>
              <a:r>
                <a:rPr lang="en-GB" sz="1400" b="0">
                  <a:latin typeface="Verdana" pitchFamily="34" charset="0"/>
                </a:rPr>
                <a:t>3.C 3.D</a:t>
              </a:r>
            </a:p>
          </p:txBody>
        </p:sp>
        <p:sp>
          <p:nvSpPr>
            <p:cNvPr id="87065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 1.B</a:t>
              </a:r>
            </a:p>
            <a:p>
              <a:r>
                <a:rPr lang="en-GB" sz="1400" b="0">
                  <a:latin typeface="Verdana" pitchFamily="34" charset="0"/>
                </a:rPr>
                <a:t>1.C 1.D</a:t>
              </a:r>
            </a:p>
            <a:p>
              <a:r>
                <a:rPr lang="en-GB" sz="1400" b="0">
                  <a:latin typeface="Verdana" pitchFamily="34" charset="0"/>
                </a:rPr>
                <a:t>2.A 2.B</a:t>
              </a:r>
            </a:p>
            <a:p>
              <a:r>
                <a:rPr lang="en-GB" sz="1400" b="0">
                  <a:latin typeface="Verdana" pitchFamily="34" charset="0"/>
                </a:rPr>
                <a:t>2.C 2.D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Avec </a:t>
            </a:r>
            <a:r>
              <a:rPr lang="en-GB" dirty="0">
                <a:latin typeface="Calibri" charset="0"/>
              </a:rPr>
              <a:t>Summarisation</a:t>
            </a:r>
            <a:endParaRPr lang="en-GB" dirty="0" smtClean="0"/>
          </a:p>
        </p:txBody>
      </p:sp>
      <p:sp>
        <p:nvSpPr>
          <p:cNvPr id="89091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dirty="0" err="1" smtClean="0"/>
              <a:t>Seul</a:t>
            </a:r>
            <a:r>
              <a:rPr lang="en-GB" sz="2100" dirty="0" smtClean="0"/>
              <a:t> </a:t>
            </a:r>
            <a:r>
              <a:rPr lang="en-GB" sz="2100" dirty="0" smtClean="0"/>
              <a:t>le LSA de summary </a:t>
            </a:r>
            <a:r>
              <a:rPr lang="en-GB" sz="2100" dirty="0" err="1" smtClean="0"/>
              <a:t>est</a:t>
            </a:r>
            <a:r>
              <a:rPr lang="en-GB" sz="2100" dirty="0" smtClean="0"/>
              <a:t> </a:t>
            </a:r>
            <a:r>
              <a:rPr lang="en-GB" sz="2100" dirty="0" err="1" smtClean="0"/>
              <a:t>annoncé</a:t>
            </a:r>
            <a:r>
              <a:rPr lang="en-GB" sz="2100" dirty="0" smtClean="0"/>
              <a:t> </a:t>
            </a:r>
            <a:r>
              <a:rPr lang="en-GB" sz="2100" dirty="0" err="1" smtClean="0"/>
              <a:t>dans</a:t>
            </a:r>
            <a:r>
              <a:rPr lang="en-GB" sz="2100" dirty="0" smtClean="0"/>
              <a:t>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100" dirty="0" smtClean="0"/>
              <a:t>Les Modifications </a:t>
            </a:r>
            <a:r>
              <a:rPr lang="en-GB" sz="2100" dirty="0" smtClean="0"/>
              <a:t>de </a:t>
            </a:r>
            <a:r>
              <a:rPr lang="en-GB" sz="2100" dirty="0" smtClean="0"/>
              <a:t>Link state </a:t>
            </a:r>
            <a:r>
              <a:rPr lang="en-GB" sz="2100" dirty="0" smtClean="0"/>
              <a:t>ne se </a:t>
            </a:r>
            <a:r>
              <a:rPr lang="en-GB" sz="2100" dirty="0" err="1" smtClean="0"/>
              <a:t>propagent</a:t>
            </a:r>
            <a:r>
              <a:rPr lang="en-GB" sz="2100" dirty="0" smtClean="0"/>
              <a:t> pas </a:t>
            </a:r>
            <a:r>
              <a:rPr lang="en-GB" sz="2100" dirty="0" err="1" smtClean="0"/>
              <a:t>dans</a:t>
            </a:r>
            <a:r>
              <a:rPr lang="en-GB" sz="2100" dirty="0" smtClean="0"/>
              <a:t> </a:t>
            </a:r>
            <a:r>
              <a:rPr lang="en-GB" sz="2100" dirty="0" err="1" smtClean="0"/>
              <a:t>chaque</a:t>
            </a:r>
            <a:r>
              <a:rPr lang="en-GB" sz="2100" dirty="0" smtClean="0"/>
              <a:t>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4C19-9C72-462F-B762-C2EC57A74972}" type="slidenum">
              <a:rPr lang="en-US"/>
              <a:pPr/>
              <a:t>35</a:t>
            </a:fld>
            <a:endParaRPr lang="en-US"/>
          </a:p>
        </p:txBody>
      </p:sp>
      <p:grpSp>
        <p:nvGrpSpPr>
          <p:cNvPr id="89093" name="Group 211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9094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9275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9286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7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8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9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0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1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2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3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4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9276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9277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8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9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0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1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2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3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4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5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9095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9255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9266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7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8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9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0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1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2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3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4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9256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9257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58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59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0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1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2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3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4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5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9096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9208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235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246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7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8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9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0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1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2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3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4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236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237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38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39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0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1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2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3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4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5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209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0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1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2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3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214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5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6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7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8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219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233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4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0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231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2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1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229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0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2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227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28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223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9224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9225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9226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9097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9161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188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199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0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1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2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3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4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5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6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7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189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190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1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2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3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4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5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6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7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8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162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3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4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5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6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167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68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69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70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71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172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186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7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3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184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5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4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182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3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5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180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1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176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9177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9178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9179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9098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9114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141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152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3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4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5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6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7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8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9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60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142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143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4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5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6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7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8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9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0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1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115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6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7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8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9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120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1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2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3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4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125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139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40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6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137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8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7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135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6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8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133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4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129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9130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9131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9132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9099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0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1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2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9103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4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5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6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9107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8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89109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9110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11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12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89113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de Zones</a:t>
            </a:r>
          </a:p>
        </p:txBody>
      </p:sp>
      <p:sp>
        <p:nvSpPr>
          <p:cNvPr id="91139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391025"/>
          </a:xfrm>
        </p:spPr>
        <p:txBody>
          <a:bodyPr/>
          <a:lstStyle/>
          <a:p>
            <a:r>
              <a:rPr lang="en-GB" sz="2400" dirty="0" smtClean="0"/>
              <a:t>Regular</a:t>
            </a:r>
            <a:endParaRPr lang="en-GB" sz="2400" dirty="0" smtClean="0"/>
          </a:p>
          <a:p>
            <a:r>
              <a:rPr lang="en-GB" sz="2400" dirty="0" smtClean="0"/>
              <a:t>Stub</a:t>
            </a:r>
          </a:p>
          <a:p>
            <a:r>
              <a:rPr lang="en-GB" sz="2400" dirty="0">
                <a:latin typeface="Calibri" charset="0"/>
              </a:rPr>
              <a:t>Totally </a:t>
            </a:r>
            <a:r>
              <a:rPr lang="en-GB" sz="2400" dirty="0" smtClean="0"/>
              <a:t>Stubby</a:t>
            </a:r>
            <a:endParaRPr lang="en-GB" sz="2400" dirty="0" smtClean="0"/>
          </a:p>
          <a:p>
            <a:r>
              <a:rPr lang="en-GB" sz="2400" dirty="0" smtClean="0"/>
              <a:t>Not-So-Stubby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Seules</a:t>
            </a:r>
            <a:r>
              <a:rPr lang="en-GB" sz="2400" b="1" dirty="0" smtClean="0">
                <a:solidFill>
                  <a:srgbClr val="FF0000"/>
                </a:solidFill>
              </a:rPr>
              <a:t> les zones " </a:t>
            </a:r>
            <a:r>
              <a:rPr lang="en-GB" sz="2400" b="1" dirty="0" smtClean="0">
                <a:solidFill>
                  <a:srgbClr val="FF0000"/>
                </a:solidFill>
              </a:rPr>
              <a:t>Regular" </a:t>
            </a:r>
            <a:r>
              <a:rPr lang="en-GB" sz="2400" b="1" dirty="0" err="1" smtClean="0">
                <a:solidFill>
                  <a:srgbClr val="FF0000"/>
                </a:solidFill>
              </a:rPr>
              <a:t>sont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utiles</a:t>
            </a:r>
            <a:r>
              <a:rPr lang="en-GB" sz="2400" b="1" dirty="0" smtClean="0">
                <a:solidFill>
                  <a:srgbClr val="FF0000"/>
                </a:solidFill>
              </a:rPr>
              <a:t> pour les ISP</a:t>
            </a:r>
            <a:endParaRPr lang="en-GB" sz="2400" dirty="0" smtClean="0">
              <a:solidFill>
                <a:srgbClr val="FF0000"/>
              </a:solidFill>
            </a:endParaRPr>
          </a:p>
          <a:p>
            <a:pPr lvl="1"/>
            <a:r>
              <a:rPr lang="en-GB" sz="2000" dirty="0" smtClean="0"/>
              <a:t>Les </a:t>
            </a:r>
            <a:r>
              <a:rPr lang="en-GB" sz="2000" dirty="0" err="1" smtClean="0"/>
              <a:t>autres</a:t>
            </a:r>
            <a:r>
              <a:rPr lang="en-GB" sz="2000" dirty="0" smtClean="0"/>
              <a:t> </a:t>
            </a:r>
            <a:r>
              <a:rPr lang="en-GB" sz="2000" dirty="0" smtClean="0"/>
              <a:t>types de zones  </a:t>
            </a:r>
            <a:r>
              <a:rPr lang="en-GB" sz="2000" dirty="0" err="1" smtClean="0"/>
              <a:t>gèrent</a:t>
            </a:r>
            <a:r>
              <a:rPr lang="en-GB" sz="2000" dirty="0" smtClean="0"/>
              <a:t> la redistribution </a:t>
            </a:r>
            <a:r>
              <a:rPr lang="en-GB" sz="2000" dirty="0" err="1" smtClean="0"/>
              <a:t>d’autres</a:t>
            </a:r>
            <a:r>
              <a:rPr lang="en-GB" sz="2000" dirty="0" smtClean="0"/>
              <a:t> </a:t>
            </a:r>
            <a:r>
              <a:rPr lang="en-GB" sz="2000" dirty="0" err="1" smtClean="0"/>
              <a:t>protocoles</a:t>
            </a:r>
            <a:r>
              <a:rPr lang="en-GB" sz="2000" dirty="0" smtClean="0"/>
              <a:t> de </a:t>
            </a:r>
            <a:r>
              <a:rPr lang="en-GB" sz="2000" dirty="0" err="1" smtClean="0"/>
              <a:t>routage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OSPF </a:t>
            </a:r>
            <a:r>
              <a:rPr lang="en-GB" sz="2000" dirty="0" smtClean="0"/>
              <a:t>- Les ISP ne </a:t>
            </a:r>
            <a:r>
              <a:rPr lang="en-GB" sz="2000" dirty="0" err="1" smtClean="0"/>
              <a:t>redistribuent</a:t>
            </a:r>
            <a:r>
              <a:rPr lang="en-GB" sz="2000" dirty="0" smtClean="0"/>
              <a:t> </a:t>
            </a:r>
            <a:r>
              <a:rPr lang="en-GB" sz="2000" dirty="0" err="1" smtClean="0"/>
              <a:t>rien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OSPF</a:t>
            </a:r>
          </a:p>
          <a:p>
            <a:r>
              <a:rPr lang="en-GB" sz="2400" dirty="0" smtClean="0"/>
              <a:t>Les </a:t>
            </a:r>
            <a:r>
              <a:rPr lang="en-GB" sz="2400" dirty="0" err="1" smtClean="0"/>
              <a:t>diapositives</a:t>
            </a:r>
            <a:r>
              <a:rPr lang="en-GB" sz="2400" dirty="0" smtClean="0"/>
              <a:t> </a:t>
            </a:r>
            <a:r>
              <a:rPr lang="en-GB" sz="2400" dirty="0" err="1" smtClean="0"/>
              <a:t>suivantes</a:t>
            </a:r>
            <a:r>
              <a:rPr lang="en-GB" sz="2400" dirty="0" smtClean="0"/>
              <a:t> qui </a:t>
            </a:r>
            <a:r>
              <a:rPr lang="en-GB" sz="2400" dirty="0" err="1" smtClean="0"/>
              <a:t>décrivent</a:t>
            </a:r>
            <a:r>
              <a:rPr lang="en-GB" sz="2400" dirty="0" smtClean="0"/>
              <a:t> les </a:t>
            </a:r>
            <a:r>
              <a:rPr lang="en-GB" sz="2400" dirty="0" err="1" smtClean="0"/>
              <a:t>différentes</a:t>
            </a:r>
            <a:r>
              <a:rPr lang="en-GB" sz="2400" dirty="0" smtClean="0"/>
              <a:t> types de zones ne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fournies</a:t>
            </a:r>
            <a:r>
              <a:rPr lang="en-GB" sz="2400" dirty="0" smtClean="0"/>
              <a:t> </a:t>
            </a:r>
            <a:r>
              <a:rPr lang="en-GB" sz="2400" dirty="0" err="1" smtClean="0"/>
              <a:t>qu’à</a:t>
            </a:r>
            <a:r>
              <a:rPr lang="en-GB" sz="2400" dirty="0" smtClean="0"/>
              <a:t> titre </a:t>
            </a:r>
            <a:r>
              <a:rPr lang="en-GB" sz="2400" dirty="0" err="1" smtClean="0"/>
              <a:t>indicatif</a:t>
            </a:r>
            <a:endParaRPr lang="en-GB" sz="24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763D-09A7-472A-B4FE-6B41B25154BA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charset="0"/>
              </a:rPr>
              <a:t>Regular Area (Not a Stub)</a:t>
            </a:r>
            <a:endParaRPr lang="en-GB" dirty="0" smtClean="0"/>
          </a:p>
        </p:txBody>
      </p:sp>
      <p:sp>
        <p:nvSpPr>
          <p:cNvPr id="93187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148637" cy="863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sz="2000" dirty="0" smtClean="0"/>
              <a:t>Du point de </a:t>
            </a:r>
            <a:r>
              <a:rPr lang="en-GB" sz="2000" dirty="0" err="1" smtClean="0"/>
              <a:t>vue</a:t>
            </a:r>
            <a:r>
              <a:rPr lang="en-GB" sz="2000" dirty="0" smtClean="0"/>
              <a:t> de la zone 1, les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agrégés</a:t>
            </a:r>
            <a:r>
              <a:rPr lang="en-GB" sz="2000" dirty="0" smtClean="0"/>
              <a:t> </a:t>
            </a:r>
            <a:r>
              <a:rPr lang="en-GB" sz="2000" dirty="0" err="1" smtClean="0"/>
              <a:t>provenant</a:t>
            </a:r>
            <a:r>
              <a:rPr lang="en-GB" sz="2000" dirty="0" smtClean="0"/>
              <a:t> </a:t>
            </a:r>
            <a:r>
              <a:rPr lang="en-GB" sz="2000" dirty="0" err="1" smtClean="0"/>
              <a:t>d'autres</a:t>
            </a:r>
            <a:r>
              <a:rPr lang="en-GB" sz="2000" dirty="0" smtClean="0"/>
              <a:t> zones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injectés</a:t>
            </a:r>
            <a:r>
              <a:rPr lang="en-GB" sz="2000" dirty="0" smtClean="0"/>
              <a:t>, tout </a:t>
            </a:r>
            <a:r>
              <a:rPr lang="en-GB" sz="2000" dirty="0" err="1" smtClean="0"/>
              <a:t>comme</a:t>
            </a:r>
            <a:r>
              <a:rPr lang="en-GB" sz="2000" dirty="0" smtClean="0"/>
              <a:t> les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r>
              <a:rPr lang="en-GB" sz="2000" dirty="0" smtClean="0"/>
              <a:t> </a:t>
            </a:r>
            <a:r>
              <a:rPr lang="en-GB" sz="2000" dirty="0" err="1" smtClean="0"/>
              <a:t>tels</a:t>
            </a:r>
            <a:r>
              <a:rPr lang="en-GB" sz="2000" dirty="0" smtClean="0"/>
              <a:t> </a:t>
            </a:r>
            <a:r>
              <a:rPr lang="en-GB" sz="2000" dirty="0" err="1" smtClean="0"/>
              <a:t>que</a:t>
            </a:r>
            <a:r>
              <a:rPr lang="en-GB" sz="2000" dirty="0" smtClean="0"/>
              <a:t> X.1</a:t>
            </a:r>
          </a:p>
        </p:txBody>
      </p:sp>
      <p:sp>
        <p:nvSpPr>
          <p:cNvPr id="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EC81-D005-4A78-B138-8B9ADA6FDBC0}" type="slidenum">
              <a:rPr lang="en-US"/>
              <a:pPr/>
              <a:t>37</a:t>
            </a:fld>
            <a:endParaRPr lang="en-US"/>
          </a:p>
        </p:txBody>
      </p:sp>
      <p:grpSp>
        <p:nvGrpSpPr>
          <p:cNvPr id="93189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3197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3383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3394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5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6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7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8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9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0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1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2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3384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3385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6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7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8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9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0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1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2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3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3198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3363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3374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5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6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7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8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9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0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1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2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3364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3365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6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7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8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9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0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1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2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3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3199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3316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343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354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5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6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7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8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9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0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1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2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344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345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6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7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8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9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0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1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3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317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18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19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20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21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322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3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4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5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6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327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341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42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28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339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40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29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337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38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30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335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36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331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3332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3333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3334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3200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3269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296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307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8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9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0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1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2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3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4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5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97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298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99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0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1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2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3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4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6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270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1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2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3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4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275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6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7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8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9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280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294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5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1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292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3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2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290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1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3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288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89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84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3285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3286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3287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3201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3222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249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260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1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2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3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4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5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6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7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8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50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251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2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3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4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5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6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7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8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9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223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4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5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6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7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228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29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0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1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2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233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247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8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4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245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6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5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243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4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6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241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2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37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3238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3239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3240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3202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3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4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5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3206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7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8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9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3210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1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93212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3213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4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5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3216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pic>
          <p:nvPicPr>
            <p:cNvPr id="93217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3218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9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3220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21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3190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1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2" name="Text Box 213"/>
          <p:cNvSpPr txBox="1">
            <a:spLocks noChangeArrowheads="1"/>
          </p:cNvSpPr>
          <p:nvPr/>
        </p:nvSpPr>
        <p:spPr bwMode="auto">
          <a:xfrm>
            <a:off x="1908175" y="267970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3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4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5" name="Text Box 216"/>
          <p:cNvSpPr txBox="1">
            <a:spLocks noChangeArrowheads="1"/>
          </p:cNvSpPr>
          <p:nvPr/>
        </p:nvSpPr>
        <p:spPr bwMode="auto">
          <a:xfrm>
            <a:off x="5076825" y="34210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6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charset="0"/>
              </a:rPr>
              <a:t>Normal Stub Area</a:t>
            </a:r>
            <a:endParaRPr lang="en-GB" dirty="0" smtClean="0"/>
          </a:p>
        </p:txBody>
      </p:sp>
      <p:sp>
        <p:nvSpPr>
          <p:cNvPr id="9523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5988050" cy="863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agrégés</a:t>
            </a:r>
            <a:r>
              <a:rPr lang="en-GB" sz="2000" dirty="0" smtClean="0"/>
              <a:t>, </a:t>
            </a:r>
            <a:r>
              <a:rPr lang="en-GB" sz="2000" dirty="0" smtClean="0"/>
              <a:t>route par </a:t>
            </a:r>
            <a:r>
              <a:rPr lang="en-GB" sz="2000" dirty="0" err="1" smtClean="0"/>
              <a:t>défaut</a:t>
            </a:r>
            <a:r>
              <a:rPr lang="en-GB" sz="2000" dirty="0" smtClean="0"/>
              <a:t> </a:t>
            </a:r>
            <a:r>
              <a:rPr lang="en-GB" sz="2000" dirty="0" err="1" smtClean="0"/>
              <a:t>injecté</a:t>
            </a:r>
            <a:endParaRPr lang="en-GB" sz="2000" dirty="0" smtClean="0"/>
          </a:p>
          <a:p>
            <a:pPr>
              <a:lnSpc>
                <a:spcPct val="85000"/>
              </a:lnSpc>
            </a:pPr>
            <a:r>
              <a:rPr lang="en-GB" sz="2000" dirty="0" err="1" smtClean="0"/>
              <a:t>Commande</a:t>
            </a:r>
            <a:r>
              <a:rPr lang="en-GB" sz="2000" dirty="0" smtClean="0"/>
              <a:t> </a:t>
            </a:r>
            <a:r>
              <a:rPr lang="en-GB" sz="2000" dirty="0" smtClean="0"/>
              <a:t>“</a:t>
            </a:r>
            <a:r>
              <a:rPr lang="en-GB" sz="2000" b="1" dirty="0" smtClean="0">
                <a:latin typeface="Courier New" pitchFamily="49" charset="0"/>
              </a:rPr>
              <a:t>area </a:t>
            </a:r>
            <a:r>
              <a:rPr lang="en-GB" sz="2000" b="1" dirty="0" smtClean="0">
                <a:latin typeface="Courier New" pitchFamily="49" charset="0"/>
              </a:rPr>
              <a:t>x </a:t>
            </a:r>
            <a:r>
              <a:rPr lang="en-GB" sz="2000" b="1" dirty="0" smtClean="0">
                <a:latin typeface="Courier New" pitchFamily="49" charset="0"/>
              </a:rPr>
              <a:t>stub”</a:t>
            </a:r>
            <a:endParaRPr lang="en-GB" sz="2000" b="1" dirty="0" smtClean="0">
              <a:latin typeface="Courier New" pitchFamily="49" charset="0"/>
            </a:endParaRPr>
          </a:p>
        </p:txBody>
      </p:sp>
      <p:sp>
        <p:nvSpPr>
          <p:cNvPr id="2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95C6-68C9-4574-815D-4FCE29A40068}" type="slidenum">
              <a:rPr lang="en-US"/>
              <a:pPr/>
              <a:t>38</a:t>
            </a:fld>
            <a:endParaRPr lang="en-US"/>
          </a:p>
        </p:txBody>
      </p:sp>
      <p:grpSp>
        <p:nvGrpSpPr>
          <p:cNvPr id="95237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5254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5440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5451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2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3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4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5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6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7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8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9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441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5442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3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4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5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6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7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8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9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0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5255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5420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5431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2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3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4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5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6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7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8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9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421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5422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3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4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5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6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7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8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9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0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5256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5373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400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411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2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4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5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6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7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8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9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401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402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3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4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5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6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7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8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9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0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374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5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6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7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8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379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0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1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2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3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384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98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9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5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96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7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6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94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5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7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392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3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388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5389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5390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5391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5257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5326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353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364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5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6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7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8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9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0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1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2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354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355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6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7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8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9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0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1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2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3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327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28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29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30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31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332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3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4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5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6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337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51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52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38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49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39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47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48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40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345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46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341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5342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5343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5344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5258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5279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306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317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8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9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0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1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2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3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4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5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307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308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09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0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1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2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3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4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5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6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280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1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2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3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4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285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6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7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8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9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290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04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5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1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02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3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2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00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1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3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298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299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94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5295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5296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5297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5259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0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1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2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5263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4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5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6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5267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8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95269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5270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1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2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5273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pic>
          <p:nvPicPr>
            <p:cNvPr id="95274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5275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6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5277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8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5238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39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0" name="Text Box 213"/>
          <p:cNvSpPr txBox="1">
            <a:spLocks noChangeArrowheads="1"/>
          </p:cNvSpPr>
          <p:nvPr/>
        </p:nvSpPr>
        <p:spPr bwMode="auto">
          <a:xfrm>
            <a:off x="1763713" y="2700338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5241" name="Text Box 214"/>
          <p:cNvSpPr txBox="1">
            <a:spLocks noChangeArrowheads="1"/>
          </p:cNvSpPr>
          <p:nvPr/>
        </p:nvSpPr>
        <p:spPr bwMode="auto">
          <a:xfrm>
            <a:off x="3581400" y="541020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2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3" name="Text Box 216"/>
          <p:cNvSpPr txBox="1">
            <a:spLocks noChangeArrowheads="1"/>
          </p:cNvSpPr>
          <p:nvPr/>
        </p:nvSpPr>
        <p:spPr bwMode="auto">
          <a:xfrm>
            <a:off x="4859338" y="3421063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5244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  <a:endParaRPr lang="en-GB" sz="1400" b="0">
              <a:solidFill>
                <a:schemeClr val="accent2"/>
              </a:solidFill>
              <a:latin typeface="Verdana" pitchFamily="34" charset="0"/>
            </a:endParaRPr>
          </a:p>
        </p:txBody>
      </p:sp>
      <p:grpSp>
        <p:nvGrpSpPr>
          <p:cNvPr id="95245" name="Group 221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5252" name="Line 222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3" name="Line 223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46" name="Group 224"/>
          <p:cNvGrpSpPr>
            <a:grpSpLocks/>
          </p:cNvGrpSpPr>
          <p:nvPr/>
        </p:nvGrpSpPr>
        <p:grpSpPr bwMode="auto">
          <a:xfrm>
            <a:off x="3708400" y="5516563"/>
            <a:ext cx="215900" cy="215900"/>
            <a:chOff x="295" y="3748"/>
            <a:chExt cx="136" cy="136"/>
          </a:xfrm>
        </p:grpSpPr>
        <p:sp>
          <p:nvSpPr>
            <p:cNvPr id="95250" name="Line 225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1" name="Line 226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47" name="Group 227"/>
          <p:cNvGrpSpPr>
            <a:grpSpLocks/>
          </p:cNvGrpSpPr>
          <p:nvPr/>
        </p:nvGrpSpPr>
        <p:grpSpPr bwMode="auto">
          <a:xfrm>
            <a:off x="6084888" y="4797425"/>
            <a:ext cx="215900" cy="215900"/>
            <a:chOff x="295" y="3748"/>
            <a:chExt cx="136" cy="136"/>
          </a:xfrm>
        </p:grpSpPr>
        <p:sp>
          <p:nvSpPr>
            <p:cNvPr id="95248" name="Line 228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Line 229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charset="0"/>
              </a:rPr>
              <a:t>Totally Stubby Area</a:t>
            </a:r>
            <a:endParaRPr lang="en-GB" dirty="0" smtClean="0"/>
          </a:p>
        </p:txBody>
      </p:sp>
      <p:sp>
        <p:nvSpPr>
          <p:cNvPr id="97283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277930"/>
            <a:ext cx="5988050" cy="10795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GB" sz="1900" dirty="0" err="1" smtClean="0"/>
              <a:t>Seule</a:t>
            </a:r>
            <a:r>
              <a:rPr lang="en-GB" sz="1900" dirty="0" smtClean="0"/>
              <a:t> </a:t>
            </a:r>
            <a:r>
              <a:rPr lang="en-GB" sz="1900" dirty="0" err="1" smtClean="0"/>
              <a:t>une</a:t>
            </a:r>
            <a:r>
              <a:rPr lang="en-GB" sz="1900" dirty="0" smtClean="0"/>
              <a:t> route par </a:t>
            </a:r>
            <a:r>
              <a:rPr lang="en-GB" sz="1900" dirty="0" err="1" smtClean="0"/>
              <a:t>défaut</a:t>
            </a:r>
            <a:r>
              <a:rPr lang="en-GB" sz="1900" dirty="0" smtClean="0"/>
              <a:t> </a:t>
            </a:r>
            <a:r>
              <a:rPr lang="en-GB" sz="1900" dirty="0" err="1" smtClean="0"/>
              <a:t>est</a:t>
            </a:r>
            <a:r>
              <a:rPr lang="en-GB" sz="1900" dirty="0" smtClean="0"/>
              <a:t> </a:t>
            </a:r>
            <a:r>
              <a:rPr lang="en-GB" sz="1900" dirty="0" err="1" smtClean="0"/>
              <a:t>injectée</a:t>
            </a:r>
            <a:endParaRPr lang="en-GB" sz="1900" dirty="0" smtClean="0"/>
          </a:p>
          <a:p>
            <a:pPr lvl="1">
              <a:lnSpc>
                <a:spcPct val="75000"/>
              </a:lnSpc>
            </a:pPr>
            <a:r>
              <a:rPr lang="en-GB" sz="1800" dirty="0" smtClean="0"/>
              <a:t>La route par </a:t>
            </a:r>
            <a:r>
              <a:rPr lang="en-GB" sz="1800" dirty="0" err="1" smtClean="0"/>
              <a:t>défaut</a:t>
            </a:r>
            <a:r>
              <a:rPr lang="en-GB" sz="1800" dirty="0" smtClean="0"/>
              <a:t> </a:t>
            </a:r>
            <a:r>
              <a:rPr lang="en-GB" sz="1800" dirty="0" smtClean="0"/>
              <a:t>la plus </a:t>
            </a:r>
            <a:r>
              <a:rPr lang="en-GB" sz="1800" dirty="0" err="1" smtClean="0"/>
              <a:t>proche</a:t>
            </a:r>
            <a:r>
              <a:rPr lang="en-GB" sz="1800" dirty="0" smtClean="0"/>
              <a:t> </a:t>
            </a:r>
            <a:r>
              <a:rPr lang="en-GB" sz="1800" dirty="0" smtClean="0"/>
              <a:t>du </a:t>
            </a:r>
            <a:r>
              <a:rPr lang="en-GB" sz="1800" dirty="0" err="1" smtClean="0"/>
              <a:t>routeur</a:t>
            </a:r>
            <a:r>
              <a:rPr lang="en-GB" sz="1800" dirty="0" smtClean="0"/>
              <a:t> </a:t>
            </a:r>
            <a:r>
              <a:rPr lang="en-GB" sz="1800" dirty="0" err="1" smtClean="0"/>
              <a:t>frontière</a:t>
            </a:r>
            <a:endParaRPr lang="en-GB" sz="1800" dirty="0" smtClean="0"/>
          </a:p>
          <a:p>
            <a:pPr>
              <a:lnSpc>
                <a:spcPct val="75000"/>
              </a:lnSpc>
            </a:pPr>
            <a:r>
              <a:rPr lang="en-GB" sz="1900" dirty="0" err="1" smtClean="0"/>
              <a:t>Commande</a:t>
            </a:r>
            <a:r>
              <a:rPr lang="en-GB" sz="1900" dirty="0" smtClean="0"/>
              <a:t>  </a:t>
            </a:r>
            <a:r>
              <a:rPr lang="en-GB" sz="1900" dirty="0" smtClean="0"/>
              <a:t>“</a:t>
            </a:r>
            <a:r>
              <a:rPr lang="en-GB" sz="1900" b="1" dirty="0" smtClean="0">
                <a:latin typeface="Courier New" pitchFamily="49" charset="0"/>
              </a:rPr>
              <a:t>area </a:t>
            </a:r>
            <a:r>
              <a:rPr lang="en-GB" sz="1900" b="1" dirty="0" smtClean="0">
                <a:latin typeface="Courier New" pitchFamily="49" charset="0"/>
              </a:rPr>
              <a:t>x stub no-</a:t>
            </a:r>
            <a:r>
              <a:rPr lang="en-GB" sz="1900" b="1" dirty="0" smtClean="0">
                <a:latin typeface="Courier New" pitchFamily="49" charset="0"/>
              </a:rPr>
              <a:t>summary”</a:t>
            </a:r>
            <a:endParaRPr lang="en-GB" sz="1900" b="1" dirty="0" smtClean="0">
              <a:latin typeface="Courier New" pitchFamily="49" charset="0"/>
            </a:endParaRPr>
          </a:p>
        </p:txBody>
      </p:sp>
      <p:sp>
        <p:nvSpPr>
          <p:cNvPr id="2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B195-A551-45D3-9AE3-5DE4E0BB9432}" type="slidenum">
              <a:rPr lang="en-US"/>
              <a:pPr/>
              <a:t>39</a:t>
            </a:fld>
            <a:endParaRPr lang="en-US"/>
          </a:p>
        </p:txBody>
      </p:sp>
      <p:grpSp>
        <p:nvGrpSpPr>
          <p:cNvPr id="97285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7298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7484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7495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6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7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8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9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0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1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2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3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485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7486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7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8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9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0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1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2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3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4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7299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7464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7475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6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7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8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9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0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1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2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3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465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7466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7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8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9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0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1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2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3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4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7300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7417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444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455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6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7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8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9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0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1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2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3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445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446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7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8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3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418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19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0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1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2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423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4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5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6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7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428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442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43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29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440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41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30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438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3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31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436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37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432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7433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7434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7435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7301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7370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397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408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9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0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1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2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3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4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5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6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398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399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0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1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2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3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4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5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6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7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371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2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3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4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5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376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7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8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9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80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381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395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6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2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393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4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3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391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2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4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389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0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385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7386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7387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7388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7302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7323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350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361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2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3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4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5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6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7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8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9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351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352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3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4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5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6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7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8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9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0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324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5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6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7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8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329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0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1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2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3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334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348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5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346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7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6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344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5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7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342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3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338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7339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7340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7341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7303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4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5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6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7307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08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09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10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7311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2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392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</p:txBody>
        </p:sp>
        <p:sp>
          <p:nvSpPr>
            <p:cNvPr id="97313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7314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5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6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66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 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7317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 </a:t>
              </a:r>
            </a:p>
            <a:p>
              <a:r>
                <a:rPr lang="en-GB" sz="1400" b="0">
                  <a:latin typeface="Verdana" pitchFamily="34" charset="0"/>
                </a:rPr>
                <a:t>2 </a:t>
              </a:r>
            </a:p>
          </p:txBody>
        </p:sp>
        <p:pic>
          <p:nvPicPr>
            <p:cNvPr id="97318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7319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20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7321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22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7286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87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88" name="Text Box 213"/>
          <p:cNvSpPr txBox="1">
            <a:spLocks noChangeArrowheads="1"/>
          </p:cNvSpPr>
          <p:nvPr/>
        </p:nvSpPr>
        <p:spPr bwMode="auto">
          <a:xfrm>
            <a:off x="18351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7289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90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91" name="Text Box 216"/>
          <p:cNvSpPr txBox="1">
            <a:spLocks noChangeArrowheads="1"/>
          </p:cNvSpPr>
          <p:nvPr/>
        </p:nvSpPr>
        <p:spPr bwMode="auto">
          <a:xfrm>
            <a:off x="4859338" y="3421063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7292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grpSp>
        <p:nvGrpSpPr>
          <p:cNvPr id="97293" name="Group 218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7296" name="Line 219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7" name="Line 220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294" name="Text Box 227"/>
          <p:cNvSpPr txBox="1">
            <a:spLocks noChangeArrowheads="1"/>
          </p:cNvSpPr>
          <p:nvPr/>
        </p:nvSpPr>
        <p:spPr bwMode="auto">
          <a:xfrm>
            <a:off x="179388" y="2924175"/>
            <a:ext cx="1747837" cy="64135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b="0" dirty="0">
                <a:latin typeface="Verdana" pitchFamily="34" charset="0"/>
              </a:rPr>
              <a:t>Zone </a:t>
            </a:r>
            <a:r>
              <a:rPr lang="en-GB" b="0" dirty="0" smtClean="0">
                <a:latin typeface="Verdana" pitchFamily="34" charset="0"/>
              </a:rPr>
              <a:t>Totally Stubby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97295" name="Line 228"/>
          <p:cNvSpPr>
            <a:spLocks noChangeShapeType="1"/>
          </p:cNvSpPr>
          <p:nvPr/>
        </p:nvSpPr>
        <p:spPr bwMode="auto">
          <a:xfrm>
            <a:off x="1187450" y="3500438"/>
            <a:ext cx="360363" cy="433387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Routage</a:t>
            </a:r>
            <a:r>
              <a:rPr lang="en-GB" dirty="0" smtClean="0"/>
              <a:t> </a:t>
            </a:r>
            <a:r>
              <a:rPr lang="en-GB" dirty="0" smtClean="0"/>
              <a:t>par </a:t>
            </a:r>
            <a:r>
              <a:rPr lang="en-GB" dirty="0" err="1" smtClean="0"/>
              <a:t>état</a:t>
            </a:r>
            <a:r>
              <a:rPr lang="en-GB" dirty="0" smtClean="0"/>
              <a:t> de liens</a:t>
            </a:r>
            <a:endParaRPr lang="en-GB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636713"/>
            <a:ext cx="7940675" cy="45354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 err="1" smtClean="0"/>
              <a:t>Découverte</a:t>
            </a:r>
            <a:r>
              <a:rPr lang="en-GB" dirty="0" smtClean="0"/>
              <a:t> de </a:t>
            </a:r>
            <a:r>
              <a:rPr lang="en-GB" dirty="0" err="1" smtClean="0"/>
              <a:t>Voisin</a:t>
            </a:r>
            <a:r>
              <a:rPr lang="en-GB" dirty="0" smtClean="0"/>
              <a:t>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/>
              <a:t>C</a:t>
            </a:r>
            <a:r>
              <a:rPr lang="en-GB" dirty="0" smtClean="0"/>
              <a:t>onstruction </a:t>
            </a:r>
            <a:r>
              <a:rPr lang="en-GB" dirty="0" smtClean="0"/>
              <a:t>d'un L</a:t>
            </a:r>
            <a:r>
              <a:rPr lang="en-US" dirty="0" smtClean="0"/>
              <a:t>ink State Packet (LSP)</a:t>
            </a:r>
            <a:endParaRPr lang="en-GB" dirty="0" smtClean="0"/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Distribuer</a:t>
            </a:r>
            <a:r>
              <a:rPr lang="en-GB" dirty="0" smtClean="0"/>
              <a:t> </a:t>
            </a:r>
            <a:r>
              <a:rPr lang="en-US" dirty="0" smtClean="0"/>
              <a:t>le </a:t>
            </a:r>
            <a:r>
              <a:rPr lang="en-GB" dirty="0" smtClean="0"/>
              <a:t>LSP</a:t>
            </a:r>
            <a:endParaRPr lang="en-US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dirty="0" smtClean="0"/>
              <a:t>Link </a:t>
            </a:r>
            <a:r>
              <a:rPr lang="en-US" dirty="0" smtClean="0"/>
              <a:t>State Announcement – </a:t>
            </a:r>
            <a:r>
              <a:rPr lang="en-US" dirty="0" smtClean="0"/>
              <a:t>LSA</a:t>
            </a:r>
            <a:endParaRPr lang="en-GB" dirty="0" smtClean="0"/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Calculer</a:t>
            </a:r>
            <a:r>
              <a:rPr lang="en-GB" dirty="0" smtClean="0"/>
              <a:t> les routes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smtClean="0"/>
              <a:t>En </a:t>
            </a:r>
            <a:r>
              <a:rPr lang="en-GB" dirty="0" err="1" smtClean="0"/>
              <a:t>cas</a:t>
            </a:r>
            <a:r>
              <a:rPr lang="en-GB" dirty="0" smtClean="0"/>
              <a:t> </a:t>
            </a:r>
            <a:r>
              <a:rPr lang="en-GB" dirty="0" err="1" smtClean="0"/>
              <a:t>d'échec</a:t>
            </a:r>
            <a:r>
              <a:rPr lang="en-GB" dirty="0" smtClean="0"/>
              <a:t> </a:t>
            </a:r>
            <a:r>
              <a:rPr lang="en-GB" dirty="0" err="1" smtClean="0"/>
              <a:t>du</a:t>
            </a:r>
            <a:r>
              <a:rPr lang="en-GB" dirty="0" smtClean="0"/>
              <a:t> </a:t>
            </a:r>
            <a:r>
              <a:rPr lang="en-GB" dirty="0" err="1" smtClean="0"/>
              <a:t>réseau</a:t>
            </a:r>
            <a:endParaRPr lang="en-GB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GB" dirty="0" smtClean="0"/>
              <a:t>De nouveaux LSP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floodés</a:t>
            </a:r>
            <a:endParaRPr lang="en-GB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routeurs</a:t>
            </a:r>
            <a:r>
              <a:rPr lang="en-GB" dirty="0" smtClean="0"/>
              <a:t> </a:t>
            </a:r>
            <a:r>
              <a:rPr lang="en-GB" dirty="0" err="1" smtClean="0"/>
              <a:t>recalculent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B89A-0003-4828-A752-9E822E42072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charset="0"/>
              </a:rPr>
              <a:t>Not-So-Stubby Area</a:t>
            </a:r>
            <a:endParaRPr lang="en-GB" dirty="0" smtClean="0"/>
          </a:p>
        </p:txBody>
      </p:sp>
      <p:sp>
        <p:nvSpPr>
          <p:cNvPr id="99331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443913" cy="10795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GB" sz="1700" dirty="0" smtClean="0"/>
              <a:t>Capable </a:t>
            </a:r>
            <a:r>
              <a:rPr lang="en-GB" sz="1700" dirty="0" err="1" smtClean="0"/>
              <a:t>d'importer</a:t>
            </a:r>
            <a:r>
              <a:rPr lang="en-GB" sz="1700" dirty="0" smtClean="0"/>
              <a:t> des routes de </a:t>
            </a:r>
            <a:r>
              <a:rPr lang="en-GB" sz="1700" dirty="0" err="1" smtClean="0"/>
              <a:t>façon</a:t>
            </a:r>
            <a:r>
              <a:rPr lang="en-GB" sz="1700" dirty="0" smtClean="0"/>
              <a:t> </a:t>
            </a:r>
            <a:r>
              <a:rPr lang="en-GB" sz="1700" dirty="0" err="1" smtClean="0"/>
              <a:t>limitée</a:t>
            </a:r>
            <a:endParaRPr lang="en-GB" sz="1700" dirty="0" smtClean="0"/>
          </a:p>
          <a:p>
            <a:pPr>
              <a:lnSpc>
                <a:spcPct val="75000"/>
              </a:lnSpc>
            </a:pPr>
            <a:r>
              <a:rPr lang="en-GB" sz="1700" dirty="0" smtClean="0"/>
              <a:t>LSA Type</a:t>
            </a:r>
            <a:r>
              <a:rPr lang="en-GB" sz="1700" dirty="0" smtClean="0"/>
              <a:t>-</a:t>
            </a:r>
            <a:r>
              <a:rPr lang="en-GB" sz="1700" dirty="0" smtClean="0"/>
              <a:t>7 </a:t>
            </a:r>
            <a:r>
              <a:rPr lang="en-GB" sz="1700" dirty="0" err="1" smtClean="0"/>
              <a:t>transporte</a:t>
            </a:r>
            <a:r>
              <a:rPr lang="en-GB" sz="1700" dirty="0" smtClean="0"/>
              <a:t> des </a:t>
            </a:r>
            <a:r>
              <a:rPr lang="en-GB" sz="1700" dirty="0" err="1" smtClean="0"/>
              <a:t>informations</a:t>
            </a:r>
            <a:r>
              <a:rPr lang="en-GB" sz="1700" dirty="0" smtClean="0"/>
              <a:t> </a:t>
            </a:r>
            <a:r>
              <a:rPr lang="en-GB" sz="1700" dirty="0" err="1" smtClean="0"/>
              <a:t>externes</a:t>
            </a:r>
            <a:r>
              <a:rPr lang="en-GB" sz="1700" dirty="0" smtClean="0"/>
              <a:t> au </a:t>
            </a:r>
            <a:r>
              <a:rPr lang="en-GB" sz="1700" dirty="0" err="1" smtClean="0"/>
              <a:t>sein</a:t>
            </a:r>
            <a:r>
              <a:rPr lang="en-GB" sz="1700" dirty="0" smtClean="0"/>
              <a:t> </a:t>
            </a:r>
            <a:r>
              <a:rPr lang="en-GB" sz="1700" dirty="0" err="1" smtClean="0"/>
              <a:t>d'une</a:t>
            </a:r>
            <a:r>
              <a:rPr lang="en-GB" sz="1700" dirty="0" smtClean="0"/>
              <a:t> NSSA</a:t>
            </a:r>
          </a:p>
          <a:p>
            <a:pPr>
              <a:lnSpc>
                <a:spcPct val="75000"/>
              </a:lnSpc>
            </a:pPr>
            <a:r>
              <a:rPr lang="en-GB" sz="1700" dirty="0" smtClean="0"/>
              <a:t>Les </a:t>
            </a:r>
            <a:r>
              <a:rPr lang="en-GB" sz="1700" dirty="0" err="1" smtClean="0"/>
              <a:t>routeurs</a:t>
            </a:r>
            <a:r>
              <a:rPr lang="en-GB" sz="1700" dirty="0" smtClean="0"/>
              <a:t> </a:t>
            </a:r>
            <a:r>
              <a:rPr lang="en-GB" sz="1700" dirty="0" err="1" smtClean="0"/>
              <a:t>frontière</a:t>
            </a:r>
            <a:r>
              <a:rPr lang="en-GB" sz="1700" dirty="0" smtClean="0"/>
              <a:t> NSSA </a:t>
            </a:r>
            <a:r>
              <a:rPr lang="en-GB" sz="1700" dirty="0" err="1" smtClean="0"/>
              <a:t>traduisent</a:t>
            </a:r>
            <a:r>
              <a:rPr lang="en-GB" sz="1700" dirty="0" smtClean="0"/>
              <a:t> </a:t>
            </a:r>
            <a:r>
              <a:rPr lang="en-GB" sz="1700" dirty="0" smtClean="0"/>
              <a:t>les LSA</a:t>
            </a:r>
            <a:r>
              <a:rPr lang="en-GB" sz="1700" dirty="0" smtClean="0"/>
              <a:t> </a:t>
            </a:r>
            <a:r>
              <a:rPr lang="en-GB" sz="1700" dirty="0" smtClean="0"/>
              <a:t>Type-7 </a:t>
            </a:r>
            <a:r>
              <a:rPr lang="en-GB" sz="1700" dirty="0" smtClean="0"/>
              <a:t>en </a:t>
            </a:r>
            <a:r>
              <a:rPr lang="en-GB" sz="1700" dirty="0" smtClean="0"/>
              <a:t>LSA </a:t>
            </a:r>
            <a:r>
              <a:rPr lang="en-GB" sz="1700" dirty="0" err="1" smtClean="0"/>
              <a:t>externes</a:t>
            </a:r>
            <a:r>
              <a:rPr lang="en-GB" sz="1700" dirty="0" smtClean="0"/>
              <a:t> de </a:t>
            </a:r>
            <a:r>
              <a:rPr lang="en-GB" sz="1700" dirty="0" smtClean="0"/>
              <a:t>type 5 </a:t>
            </a:r>
            <a:endParaRPr lang="en-GB" sz="1800" dirty="0" smtClean="0"/>
          </a:p>
        </p:txBody>
      </p:sp>
      <p:sp>
        <p:nvSpPr>
          <p:cNvPr id="2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1976-8BF6-4F79-BE36-6449AB0EEC38}" type="slidenum">
              <a:rPr lang="en-US"/>
              <a:pPr/>
              <a:t>40</a:t>
            </a:fld>
            <a:endParaRPr lang="en-US"/>
          </a:p>
        </p:txBody>
      </p:sp>
      <p:grpSp>
        <p:nvGrpSpPr>
          <p:cNvPr id="99333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9351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9537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9548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9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0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1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2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3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4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5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6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9538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9539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0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1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2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3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4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5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6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7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9352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9517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9528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9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0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1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2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3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4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5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6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9518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9519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0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1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2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3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4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5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6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7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9353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9470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97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50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1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2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98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99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0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1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2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3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4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5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6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7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471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2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3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4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5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476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7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8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9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80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481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95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6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2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493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4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3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491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2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4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489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0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485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9486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9487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9488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9354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9423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50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461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2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3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4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5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6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7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8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9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51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5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3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4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6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7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9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0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424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5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6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7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8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429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0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1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2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3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434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48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9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5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446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7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6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444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5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7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442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3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438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9439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9440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9441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9355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9376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03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414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5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6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7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8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9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0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04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05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6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7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8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9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0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1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2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3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377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78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79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0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1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382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3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4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5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6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387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01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02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88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399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00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89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397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398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90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395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396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391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9392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9393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9394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9356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7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8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9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9360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1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2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3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9364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5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392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</p:txBody>
        </p:sp>
        <p:sp>
          <p:nvSpPr>
            <p:cNvPr id="99366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9367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8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9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66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 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9370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 </a:t>
              </a:r>
            </a:p>
            <a:p>
              <a:r>
                <a:rPr lang="en-GB" sz="1400" b="0">
                  <a:latin typeface="Verdana" pitchFamily="34" charset="0"/>
                </a:rPr>
                <a:t>2 </a:t>
              </a:r>
            </a:p>
          </p:txBody>
        </p:sp>
        <p:pic>
          <p:nvPicPr>
            <p:cNvPr id="99371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9372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73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9374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75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9334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5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6" name="Text Box 213"/>
          <p:cNvSpPr txBox="1">
            <a:spLocks noChangeArrowheads="1"/>
          </p:cNvSpPr>
          <p:nvPr/>
        </p:nvSpPr>
        <p:spPr bwMode="auto">
          <a:xfrm>
            <a:off x="18351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9337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8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9" name="Text Box 216"/>
          <p:cNvSpPr txBox="1">
            <a:spLocks noChangeArrowheads="1"/>
          </p:cNvSpPr>
          <p:nvPr/>
        </p:nvSpPr>
        <p:spPr bwMode="auto">
          <a:xfrm>
            <a:off x="4572000" y="3429000"/>
            <a:ext cx="838200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 X.2</a:t>
            </a:r>
          </a:p>
        </p:txBody>
      </p:sp>
      <p:sp>
        <p:nvSpPr>
          <p:cNvPr id="99340" name="Text Box 217"/>
          <p:cNvSpPr txBox="1">
            <a:spLocks noChangeArrowheads="1"/>
          </p:cNvSpPr>
          <p:nvPr/>
        </p:nvSpPr>
        <p:spPr bwMode="auto">
          <a:xfrm>
            <a:off x="7524750" y="2997200"/>
            <a:ext cx="863600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 X.2</a:t>
            </a:r>
          </a:p>
        </p:txBody>
      </p:sp>
      <p:grpSp>
        <p:nvGrpSpPr>
          <p:cNvPr id="99341" name="Group 218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9349" name="Line 219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0" name="Line 220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42" name="Text Box 227"/>
          <p:cNvSpPr txBox="1">
            <a:spLocks noChangeArrowheads="1"/>
          </p:cNvSpPr>
          <p:nvPr/>
        </p:nvSpPr>
        <p:spPr bwMode="auto">
          <a:xfrm>
            <a:off x="179388" y="2924175"/>
            <a:ext cx="1747837" cy="64135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b="0" dirty="0">
                <a:latin typeface="Verdana" pitchFamily="34" charset="0"/>
              </a:rPr>
              <a:t>Zone Not-So-Stubby</a:t>
            </a:r>
          </a:p>
        </p:txBody>
      </p:sp>
      <p:sp>
        <p:nvSpPr>
          <p:cNvPr id="99343" name="Line 228"/>
          <p:cNvSpPr>
            <a:spLocks noChangeShapeType="1"/>
          </p:cNvSpPr>
          <p:nvPr/>
        </p:nvSpPr>
        <p:spPr bwMode="auto">
          <a:xfrm>
            <a:off x="1187450" y="3500438"/>
            <a:ext cx="360363" cy="433387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44" name="Text Box 229"/>
          <p:cNvSpPr txBox="1">
            <a:spLocks noChangeArrowheads="1"/>
          </p:cNvSpPr>
          <p:nvPr/>
        </p:nvSpPr>
        <p:spPr bwMode="auto">
          <a:xfrm>
            <a:off x="376238" y="5732463"/>
            <a:ext cx="1100137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latin typeface="Verdana" pitchFamily="34" charset="0"/>
              </a:rPr>
              <a:t>Réseaux externes</a:t>
            </a:r>
          </a:p>
        </p:txBody>
      </p:sp>
      <p:sp>
        <p:nvSpPr>
          <p:cNvPr id="99345" name="Text Box 230"/>
          <p:cNvSpPr txBox="1">
            <a:spLocks noChangeArrowheads="1"/>
          </p:cNvSpPr>
          <p:nvPr/>
        </p:nvSpPr>
        <p:spPr bwMode="auto">
          <a:xfrm>
            <a:off x="539750" y="536575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  <p:sp>
        <p:nvSpPr>
          <p:cNvPr id="99346" name="Line 231"/>
          <p:cNvSpPr>
            <a:spLocks noChangeShapeType="1"/>
          </p:cNvSpPr>
          <p:nvPr/>
        </p:nvSpPr>
        <p:spPr bwMode="auto">
          <a:xfrm flipV="1">
            <a:off x="971550" y="5516563"/>
            <a:ext cx="431800" cy="217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47" name="Text Box 232"/>
          <p:cNvSpPr txBox="1">
            <a:spLocks noChangeArrowheads="1"/>
          </p:cNvSpPr>
          <p:nvPr/>
        </p:nvSpPr>
        <p:spPr bwMode="auto">
          <a:xfrm>
            <a:off x="3779838" y="45735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  <p:sp>
        <p:nvSpPr>
          <p:cNvPr id="99348" name="Text Box 233"/>
          <p:cNvSpPr txBox="1">
            <a:spLocks noChangeArrowheads="1"/>
          </p:cNvSpPr>
          <p:nvPr/>
        </p:nvSpPr>
        <p:spPr bwMode="auto">
          <a:xfrm>
            <a:off x="7451725" y="3781425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Utilisation </a:t>
            </a:r>
            <a:r>
              <a:rPr lang="en-GB" dirty="0" smtClean="0"/>
              <a:t>des </a:t>
            </a:r>
            <a:r>
              <a:rPr lang="en-GB" dirty="0" smtClean="0"/>
              <a:t>zones </a:t>
            </a:r>
            <a:r>
              <a:rPr lang="en-GB" dirty="0" smtClean="0"/>
              <a:t>par les ISP</a:t>
            </a:r>
            <a:endParaRPr lang="en-GB" dirty="0" smtClean="0"/>
          </a:p>
        </p:txBody>
      </p:sp>
      <p:sp>
        <p:nvSpPr>
          <p:cNvPr id="10137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Les </a:t>
            </a:r>
            <a:r>
              <a:rPr lang="en-GB" sz="2400" dirty="0" err="1" smtClean="0"/>
              <a:t>Réseaux</a:t>
            </a:r>
            <a:r>
              <a:rPr lang="en-GB" sz="2400" dirty="0" smtClean="0"/>
              <a:t> </a:t>
            </a:r>
            <a:r>
              <a:rPr lang="en-GB" sz="2400" dirty="0" err="1" smtClean="0"/>
              <a:t>d’ISP</a:t>
            </a:r>
            <a:r>
              <a:rPr lang="en-GB" sz="2400" dirty="0" smtClean="0"/>
              <a:t> </a:t>
            </a:r>
            <a:r>
              <a:rPr lang="en-GB" sz="2400" dirty="0" err="1" smtClean="0"/>
              <a:t>utilisent</a:t>
            </a:r>
            <a:r>
              <a:rPr lang="en-GB" sz="2400" dirty="0" smtClean="0"/>
              <a:t>:</a:t>
            </a:r>
          </a:p>
          <a:p>
            <a:pPr lvl="1"/>
            <a:r>
              <a:rPr lang="en-GB" sz="2000" dirty="0" err="1" smtClean="0"/>
              <a:t>Une</a:t>
            </a:r>
            <a:r>
              <a:rPr lang="en-GB" sz="2000" dirty="0" smtClean="0"/>
              <a:t> </a:t>
            </a:r>
            <a:r>
              <a:rPr lang="en-GB" sz="2000" dirty="0" smtClean="0"/>
              <a:t>Zone </a:t>
            </a:r>
            <a:r>
              <a:rPr lang="en-GB" sz="2000" dirty="0" smtClean="0"/>
              <a:t>Backbone</a:t>
            </a:r>
          </a:p>
          <a:p>
            <a:pPr lvl="1"/>
            <a:r>
              <a:rPr lang="en-GB" sz="2000" dirty="0" smtClean="0"/>
              <a:t>Des Zone </a:t>
            </a:r>
            <a:r>
              <a:rPr lang="en-GB" sz="2000" dirty="0" err="1" smtClean="0"/>
              <a:t>régular</a:t>
            </a:r>
            <a:endParaRPr lang="en-GB" sz="2000" dirty="0" smtClean="0"/>
          </a:p>
          <a:p>
            <a:r>
              <a:rPr lang="en-GB" sz="2400" dirty="0" smtClean="0"/>
              <a:t>Zone Backbone</a:t>
            </a:r>
          </a:p>
          <a:p>
            <a:pPr lvl="1"/>
            <a:r>
              <a:rPr lang="en-GB" sz="2000" dirty="0" smtClean="0"/>
              <a:t>Pas de </a:t>
            </a:r>
            <a:r>
              <a:rPr lang="en-GB" sz="2000" dirty="0" err="1" smtClean="0"/>
              <a:t>partitionnement</a:t>
            </a:r>
            <a:endParaRPr lang="en-GB" sz="2000" dirty="0" smtClean="0"/>
          </a:p>
          <a:p>
            <a:r>
              <a:rPr lang="en-GB" sz="2400" dirty="0" smtClean="0"/>
              <a:t>Zone </a:t>
            </a:r>
            <a:r>
              <a:rPr lang="en-GB" sz="2400" dirty="0" err="1" smtClean="0"/>
              <a:t>réguliere</a:t>
            </a:r>
            <a:endParaRPr lang="en-GB" sz="2400" dirty="0" smtClean="0"/>
          </a:p>
          <a:p>
            <a:pPr lvl="1"/>
            <a:r>
              <a:rPr lang="en-GB" sz="2000" dirty="0" err="1" smtClean="0"/>
              <a:t>Agrégation</a:t>
            </a:r>
            <a:r>
              <a:rPr lang="en-GB" sz="2000" dirty="0" smtClean="0"/>
              <a:t> </a:t>
            </a:r>
            <a:r>
              <a:rPr lang="en-GB" sz="2000" dirty="0" smtClean="0"/>
              <a:t>des </a:t>
            </a:r>
            <a:r>
              <a:rPr lang="en-GB" sz="2000" dirty="0" err="1" smtClean="0"/>
              <a:t>adresses</a:t>
            </a:r>
            <a:r>
              <a:rPr lang="en-GB" sz="2000" dirty="0" smtClean="0"/>
              <a:t> de lien point </a:t>
            </a:r>
            <a:r>
              <a:rPr lang="en-GB" sz="2000" dirty="0" err="1" smtClean="0"/>
              <a:t>à</a:t>
            </a:r>
            <a:r>
              <a:rPr lang="en-GB" sz="2000" dirty="0" smtClean="0"/>
              <a:t> points </a:t>
            </a:r>
            <a:r>
              <a:rPr lang="en-GB" sz="2000" dirty="0" err="1" smtClean="0"/>
              <a:t>utilisées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les zones</a:t>
            </a:r>
          </a:p>
          <a:p>
            <a:pPr lvl="1"/>
            <a:r>
              <a:rPr lang="en-GB" sz="2000" dirty="0" err="1" smtClean="0"/>
              <a:t>Adresses</a:t>
            </a:r>
            <a:r>
              <a:rPr lang="en-GB" sz="2000" dirty="0" smtClean="0"/>
              <a:t> Loopback  </a:t>
            </a:r>
            <a:r>
              <a:rPr lang="en-GB" sz="2000" dirty="0" err="1" smtClean="0"/>
              <a:t>autorisées</a:t>
            </a:r>
            <a:r>
              <a:rPr lang="en-GB" sz="2000" dirty="0" smtClean="0"/>
              <a:t> en </a:t>
            </a:r>
            <a:r>
              <a:rPr lang="en-GB" sz="2000" dirty="0" err="1" smtClean="0"/>
              <a:t>dehors</a:t>
            </a:r>
            <a:r>
              <a:rPr lang="en-GB" sz="2000" dirty="0" smtClean="0"/>
              <a:t> des zones </a:t>
            </a:r>
            <a:r>
              <a:rPr lang="en-GB" sz="2000" dirty="0" smtClean="0"/>
              <a:t>regular sans </a:t>
            </a:r>
            <a:r>
              <a:rPr lang="en-GB" sz="2000" dirty="0" err="1" smtClean="0"/>
              <a:t>agrégation</a:t>
            </a:r>
            <a:r>
              <a:rPr lang="en-GB" sz="2000" dirty="0" smtClean="0"/>
              <a:t> (</a:t>
            </a:r>
            <a:r>
              <a:rPr lang="en-GB" sz="2000" dirty="0" err="1" smtClean="0"/>
              <a:t>autrement</a:t>
            </a:r>
            <a:r>
              <a:rPr lang="en-GB" sz="2000" dirty="0" smtClean="0"/>
              <a:t> </a:t>
            </a:r>
            <a:r>
              <a:rPr lang="en-GB" sz="2000" dirty="0" err="1" smtClean="0"/>
              <a:t>iBGP</a:t>
            </a:r>
            <a:r>
              <a:rPr lang="en-GB" sz="2000" dirty="0" smtClean="0"/>
              <a:t> ne </a:t>
            </a:r>
            <a:r>
              <a:rPr lang="en-GB" sz="2000" dirty="0" err="1" smtClean="0"/>
              <a:t>fonctionnera</a:t>
            </a:r>
            <a:r>
              <a:rPr lang="en-GB" sz="2000" dirty="0" smtClean="0"/>
              <a:t> pas)</a:t>
            </a:r>
          </a:p>
          <a:p>
            <a:pPr lvl="1"/>
            <a:endParaRPr lang="en-GB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C1BF-BF95-4522-B5EA-E14FA75F4A3B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Addressage pour les zones 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idx="1"/>
          </p:nvPr>
        </p:nvSpPr>
        <p:spPr>
          <a:xfrm>
            <a:off x="655638" y="5562600"/>
            <a:ext cx="7940675" cy="914400"/>
          </a:xfrm>
        </p:spPr>
        <p:txBody>
          <a:bodyPr/>
          <a:lstStyle/>
          <a:p>
            <a:r>
              <a:rPr lang="en-GB" sz="2400" dirty="0" err="1" smtClean="0"/>
              <a:t>Attribuer</a:t>
            </a:r>
            <a:r>
              <a:rPr lang="en-GB" sz="2400" dirty="0" smtClean="0"/>
              <a:t> des </a:t>
            </a:r>
            <a:r>
              <a:rPr lang="en-GB" sz="2400" dirty="0" smtClean="0"/>
              <a:t>subnets </a:t>
            </a:r>
            <a:r>
              <a:rPr lang="en-GB" sz="2400" dirty="0" err="1" smtClean="0"/>
              <a:t>contigus</a:t>
            </a:r>
            <a:r>
              <a:rPr lang="en-GB" sz="2400" dirty="0" smtClean="0"/>
              <a:t> </a:t>
            </a:r>
            <a:r>
              <a:rPr lang="en-GB" sz="2400" dirty="0" smtClean="0"/>
              <a:t>par zone pour </a:t>
            </a:r>
            <a:r>
              <a:rPr lang="en-GB" sz="2400" dirty="0" err="1" smtClean="0"/>
              <a:t>faciliter</a:t>
            </a:r>
            <a:r>
              <a:rPr lang="en-GB" sz="2400" dirty="0" smtClean="0"/>
              <a:t> </a:t>
            </a:r>
            <a:r>
              <a:rPr lang="en-GB" sz="2400" dirty="0" err="1" smtClean="0"/>
              <a:t>l’agrégation</a:t>
            </a:r>
            <a:endParaRPr lang="en-GB" sz="2400" dirty="0" smtClean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4F87-FAC9-4839-9622-DECCB96112D8}" type="slidenum">
              <a:rPr lang="en-US"/>
              <a:pPr/>
              <a:t>42</a:t>
            </a:fld>
            <a:endParaRPr lang="en-US"/>
          </a:p>
        </p:txBody>
      </p:sp>
      <p:sp>
        <p:nvSpPr>
          <p:cNvPr id="10342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430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3609975"/>
            <a:ext cx="2801938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1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8788" y="3609975"/>
            <a:ext cx="280035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2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3888" y="3609975"/>
            <a:ext cx="280035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3" name="Picture 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888" y="1912938"/>
            <a:ext cx="6989762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34" name="Rectangle 8"/>
          <p:cNvSpPr>
            <a:spLocks noChangeArrowheads="1"/>
          </p:cNvSpPr>
          <p:nvPr/>
        </p:nvSpPr>
        <p:spPr bwMode="auto">
          <a:xfrm>
            <a:off x="5334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1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réseau  192.168.1.64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5" name="Rectangle 9"/>
          <p:cNvSpPr>
            <a:spLocks noChangeArrowheads="1"/>
          </p:cNvSpPr>
          <p:nvPr/>
        </p:nvSpPr>
        <p:spPr bwMode="auto">
          <a:xfrm>
            <a:off x="32766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2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réseau 192.168.1.128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6" name="Rectangle 10"/>
          <p:cNvSpPr>
            <a:spLocks noChangeArrowheads="1"/>
          </p:cNvSpPr>
          <p:nvPr/>
        </p:nvSpPr>
        <p:spPr bwMode="auto">
          <a:xfrm>
            <a:off x="60198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3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network 192.168.1.192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7" name="Rectangle 11"/>
          <p:cNvSpPr>
            <a:spLocks noChangeArrowheads="1"/>
          </p:cNvSpPr>
          <p:nvPr/>
        </p:nvSpPr>
        <p:spPr bwMode="auto">
          <a:xfrm>
            <a:off x="3506788" y="2325688"/>
            <a:ext cx="2609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600" b="0" dirty="0">
                <a:latin typeface="Verdana" pitchFamily="34" charset="0"/>
              </a:rPr>
              <a:t>    </a:t>
            </a:r>
            <a:r>
              <a:rPr lang="en-GB" sz="1600" b="0" dirty="0" smtClean="0">
                <a:latin typeface="Verdana" pitchFamily="34" charset="0"/>
              </a:rPr>
              <a:t>Zone 0</a:t>
            </a:r>
          </a:p>
          <a:p>
            <a:pPr defTabSz="790575"/>
            <a:r>
              <a:rPr lang="en-GB" sz="1600" b="0" dirty="0" err="1" smtClean="0">
                <a:latin typeface="Verdana" pitchFamily="34" charset="0"/>
              </a:rPr>
              <a:t>réseau</a:t>
            </a:r>
            <a:r>
              <a:rPr lang="en-GB" sz="1600" b="0" dirty="0" smtClean="0">
                <a:latin typeface="Verdana" pitchFamily="34" charset="0"/>
              </a:rPr>
              <a:t> 192.168.1.0</a:t>
            </a:r>
          </a:p>
          <a:p>
            <a:pPr defTabSz="790575"/>
            <a:r>
              <a:rPr lang="en-GB" sz="1600" b="0" dirty="0" smtClean="0">
                <a:latin typeface="Verdana" pitchFamily="34" charset="0"/>
              </a:rPr>
              <a:t>range </a:t>
            </a:r>
            <a:r>
              <a:rPr lang="en-GB" sz="1600" b="0" dirty="0">
                <a:latin typeface="Verdana" pitchFamily="34" charset="0"/>
              </a:rPr>
              <a:t>255.255.255.192</a:t>
            </a:r>
          </a:p>
        </p:txBody>
      </p:sp>
      <p:pic>
        <p:nvPicPr>
          <p:cNvPr id="103438" name="Picture 18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28738" y="3284538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3439" name="Picture 2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5588" y="33575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3440" name="Picture 22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57975" y="328453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Pour </a:t>
            </a:r>
            <a:r>
              <a:rPr lang="en-GB" dirty="0" err="1" smtClean="0"/>
              <a:t>Résumer</a:t>
            </a:r>
            <a:endParaRPr lang="en-GB" dirty="0" smtClean="0"/>
          </a:p>
        </p:txBody>
      </p:sp>
      <p:sp>
        <p:nvSpPr>
          <p:cNvPr id="10547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Principes</a:t>
            </a:r>
            <a:r>
              <a:rPr lang="en-GB" dirty="0" smtClean="0"/>
              <a:t> de la conception de </a:t>
            </a:r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smtClean="0"/>
              <a:t>OSPF</a:t>
            </a:r>
            <a:endParaRPr lang="en-GB" dirty="0" smtClean="0"/>
          </a:p>
          <a:p>
            <a:pPr lvl="1"/>
            <a:r>
              <a:rPr lang="en-GB" dirty="0" err="1" smtClean="0"/>
              <a:t>Hiérarchiser</a:t>
            </a:r>
            <a:r>
              <a:rPr lang="en-GB" dirty="0" smtClean="0"/>
              <a:t> les Zones </a:t>
            </a:r>
            <a:endParaRPr lang="en-GB" dirty="0" smtClean="0"/>
          </a:p>
          <a:p>
            <a:pPr lvl="1"/>
            <a:r>
              <a:rPr lang="en-GB" dirty="0" err="1" smtClean="0"/>
              <a:t>Sélection</a:t>
            </a:r>
            <a:r>
              <a:rPr lang="en-GB" dirty="0" smtClean="0"/>
              <a:t> de DR/BDR</a:t>
            </a:r>
          </a:p>
          <a:p>
            <a:pPr lvl="1"/>
            <a:r>
              <a:rPr lang="en-GB" dirty="0" err="1" smtClean="0"/>
              <a:t>Adressage</a:t>
            </a:r>
            <a:r>
              <a:rPr lang="en-GB" dirty="0" smtClean="0"/>
              <a:t> intra-zone </a:t>
            </a:r>
            <a:r>
              <a:rPr lang="en-GB" dirty="0" err="1" smtClean="0"/>
              <a:t>contigu</a:t>
            </a:r>
            <a:endParaRPr lang="en-GB" dirty="0" smtClean="0"/>
          </a:p>
          <a:p>
            <a:pPr lvl="1"/>
            <a:r>
              <a:rPr lang="en-GB" dirty="0" err="1" smtClean="0"/>
              <a:t>Agrégation</a:t>
            </a:r>
            <a:r>
              <a:rPr lang="en-GB" dirty="0" smtClean="0"/>
              <a:t> (</a:t>
            </a:r>
            <a:r>
              <a:rPr lang="en-GB" dirty="0">
                <a:latin typeface="Calibri" charset="0"/>
              </a:rPr>
              <a:t>Route </a:t>
            </a:r>
            <a:r>
              <a:rPr lang="en-GB" dirty="0" smtClean="0">
                <a:latin typeface="Calibri" charset="0"/>
              </a:rPr>
              <a:t>summarisation</a:t>
            </a:r>
            <a:r>
              <a:rPr lang="en-GB" dirty="0" smtClean="0"/>
              <a:t>)</a:t>
            </a:r>
            <a:endParaRPr lang="en-GB" dirty="0" smtClean="0"/>
          </a:p>
          <a:p>
            <a:pPr lvl="1"/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d'infrastructure</a:t>
            </a:r>
            <a:r>
              <a:rPr lang="en-GB" dirty="0" smtClean="0"/>
              <a:t> </a:t>
            </a:r>
            <a:r>
              <a:rPr lang="en-GB" dirty="0" err="1" smtClean="0"/>
              <a:t>uniquement</a:t>
            </a:r>
            <a:r>
              <a:rPr lang="en-GB" dirty="0" smtClean="0"/>
              <a:t>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20C-1762-479D-ADF0-778F055817D1}" type="slidenum">
              <a:rPr lang="en-US"/>
              <a:pPr/>
              <a:t>43</a:t>
            </a:fld>
            <a:endParaRPr lang="en-US"/>
          </a:p>
        </p:txBody>
      </p:sp>
      <p:sp>
        <p:nvSpPr>
          <p:cNvPr id="10547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10752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/>
              <a:t>Cette</a:t>
            </a:r>
            <a:r>
              <a:rPr lang="en-US" sz="2400" dirty="0"/>
              <a:t> </a:t>
            </a:r>
            <a:r>
              <a:rPr lang="en-US" sz="2400" dirty="0" err="1"/>
              <a:t>présentation</a:t>
            </a:r>
            <a:r>
              <a:rPr lang="en-US" sz="2400" dirty="0"/>
              <a:t> </a:t>
            </a:r>
            <a:r>
              <a:rPr lang="en-US" sz="2400" dirty="0" err="1"/>
              <a:t>contient</a:t>
            </a:r>
            <a:r>
              <a:rPr lang="en-US" sz="2400" dirty="0"/>
              <a:t> des </a:t>
            </a:r>
            <a:r>
              <a:rPr lang="en-US" sz="2400" dirty="0" err="1"/>
              <a:t>contenus</a:t>
            </a:r>
            <a:r>
              <a:rPr lang="en-US" sz="2400" dirty="0"/>
              <a:t> et des </a:t>
            </a:r>
            <a:r>
              <a:rPr lang="en-US" sz="2400" dirty="0" err="1"/>
              <a:t>informations</a:t>
            </a:r>
            <a:r>
              <a:rPr lang="en-US" sz="2400" dirty="0"/>
              <a:t> </a:t>
            </a:r>
            <a:r>
              <a:rPr lang="en-US" sz="2400" dirty="0" err="1"/>
              <a:t>initialement</a:t>
            </a:r>
            <a:r>
              <a:rPr lang="en-US" sz="2400" dirty="0"/>
              <a:t> </a:t>
            </a:r>
            <a:r>
              <a:rPr lang="en-US" sz="2400" dirty="0" err="1"/>
              <a:t>développés</a:t>
            </a:r>
            <a:r>
              <a:rPr lang="en-US" sz="2400" dirty="0"/>
              <a:t> et </a:t>
            </a:r>
            <a:r>
              <a:rPr lang="en-US" sz="2400" dirty="0" err="1"/>
              <a:t>gérés</a:t>
            </a:r>
            <a:r>
              <a:rPr lang="en-US" sz="2400" dirty="0"/>
              <a:t> par les </a:t>
            </a:r>
            <a:r>
              <a:rPr lang="en-US" sz="2400" dirty="0" err="1"/>
              <a:t>organisations</a:t>
            </a:r>
            <a:r>
              <a:rPr lang="en-US" sz="2400" dirty="0"/>
              <a:t> /  </a:t>
            </a:r>
            <a:r>
              <a:rPr lang="en-US" sz="2400" dirty="0" err="1"/>
              <a:t>personnes</a:t>
            </a:r>
            <a:r>
              <a:rPr lang="en-US" sz="2400" dirty="0"/>
              <a:t> </a:t>
            </a:r>
            <a:r>
              <a:rPr lang="en-US" sz="2400" dirty="0" err="1"/>
              <a:t>suivantes</a:t>
            </a:r>
            <a:r>
              <a:rPr lang="en-US" sz="2400" dirty="0"/>
              <a:t> et  </a:t>
            </a:r>
            <a:r>
              <a:rPr lang="en-US" sz="2400" dirty="0" err="1"/>
              <a:t>fournie</a:t>
            </a:r>
            <a:r>
              <a:rPr lang="en-US" sz="2400" dirty="0"/>
              <a:t> pour le </a:t>
            </a:r>
            <a:r>
              <a:rPr lang="en-US" sz="2400" dirty="0" err="1"/>
              <a:t>projet</a:t>
            </a:r>
            <a:r>
              <a:rPr lang="en-US" sz="2400" dirty="0"/>
              <a:t> AXIS de </a:t>
            </a:r>
            <a:r>
              <a:rPr lang="en-US" sz="2400" dirty="0" err="1"/>
              <a:t>l’Union</a:t>
            </a:r>
            <a:r>
              <a:rPr lang="en-US" sz="2400" dirty="0"/>
              <a:t> </a:t>
            </a:r>
            <a:r>
              <a:rPr lang="en-US" sz="2400" dirty="0" err="1"/>
              <a:t>africaine</a:t>
            </a:r>
            <a:r>
              <a:rPr lang="en-US" sz="2400" dirty="0"/>
              <a:t>   </a:t>
            </a:r>
            <a:r>
              <a:rPr lang="en-US" sz="2400"/>
              <a:t>
</a:t>
            </a:r>
            <a:endParaRPr lang="en-US" sz="2400" dirty="0"/>
          </a:p>
        </p:txBody>
      </p:sp>
      <p:sp>
        <p:nvSpPr>
          <p:cNvPr id="10752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10752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10752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l'OSPF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9D95BC2-ED60-4B2B-A1B8-36C173701FF3}" type="slidenum">
              <a:rPr lang="en-US"/>
              <a:pPr/>
              <a:t>45</a:t>
            </a:fld>
            <a:endParaRPr lang="en-US"/>
          </a:p>
        </p:txBody>
      </p:sp>
      <p:pic>
        <p:nvPicPr>
          <p:cNvPr id="10854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Utilisation </a:t>
            </a:r>
            <a:r>
              <a:rPr lang="en-GB" dirty="0" err="1" smtClean="0"/>
              <a:t>peu</a:t>
            </a:r>
            <a:r>
              <a:rPr lang="en-GB" dirty="0" smtClean="0"/>
              <a:t> de Bandwidth</a:t>
            </a:r>
            <a:endParaRPr lang="en-GB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5105400"/>
            <a:ext cx="7940675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Seules</a:t>
            </a:r>
            <a:r>
              <a:rPr lang="en-GB" sz="2400" dirty="0" smtClean="0"/>
              <a:t> les modifications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propagées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Utilise le multicast </a:t>
            </a:r>
            <a:r>
              <a:rPr lang="en-GB" sz="2400" dirty="0" err="1" smtClean="0"/>
              <a:t>sur</a:t>
            </a:r>
            <a:r>
              <a:rPr lang="en-GB" sz="2400" dirty="0" smtClean="0"/>
              <a:t> les </a:t>
            </a:r>
            <a:r>
              <a:rPr lang="en-GB" sz="2400" dirty="0" err="1" smtClean="0"/>
              <a:t>réseaux</a:t>
            </a:r>
            <a:r>
              <a:rPr lang="en-GB" sz="2400" dirty="0" smtClean="0"/>
              <a:t> de diffusion multi-</a:t>
            </a:r>
            <a:r>
              <a:rPr lang="en-GB" sz="2400" dirty="0" err="1" smtClean="0"/>
              <a:t>accès</a:t>
            </a:r>
            <a:endParaRPr lang="en-GB" sz="2400" dirty="0" smtClean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49ACE-B412-4EE2-AD05-F5FD6F04E6DC}" type="slidenum">
              <a:rPr lang="en-US"/>
              <a:pPr/>
              <a:t>5</a:t>
            </a:fld>
            <a:endParaRPr lang="en-US"/>
          </a:p>
        </p:txBody>
      </p:sp>
      <p:sp>
        <p:nvSpPr>
          <p:cNvPr id="27653" name="Freeform 4"/>
          <p:cNvSpPr>
            <a:spLocks/>
          </p:cNvSpPr>
          <p:nvPr/>
        </p:nvSpPr>
        <p:spPr bwMode="auto">
          <a:xfrm>
            <a:off x="4926013" y="3500438"/>
            <a:ext cx="2008187" cy="1098550"/>
          </a:xfrm>
          <a:custGeom>
            <a:avLst/>
            <a:gdLst>
              <a:gd name="T0" fmla="*/ 0 w 843"/>
              <a:gd name="T1" fmla="*/ 0 h 428"/>
              <a:gd name="T2" fmla="*/ 2147483647 w 843"/>
              <a:gd name="T3" fmla="*/ 1870984652 h 428"/>
              <a:gd name="T4" fmla="*/ 2147483647 w 843"/>
              <a:gd name="T5" fmla="*/ 935492326 h 428"/>
              <a:gd name="T6" fmla="*/ 2147483647 w 843"/>
              <a:gd name="T7" fmla="*/ 2147483647 h 428"/>
              <a:gd name="T8" fmla="*/ 0 60000 65536"/>
              <a:gd name="T9" fmla="*/ 0 60000 65536"/>
              <a:gd name="T10" fmla="*/ 0 60000 65536"/>
              <a:gd name="T11" fmla="*/ 0 60000 65536"/>
              <a:gd name="T12" fmla="*/ 0 w 843"/>
              <a:gd name="T13" fmla="*/ 0 h 428"/>
              <a:gd name="T14" fmla="*/ 843 w 843"/>
              <a:gd name="T15" fmla="*/ 428 h 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3" h="428">
                <a:moveTo>
                  <a:pt x="0" y="0"/>
                </a:moveTo>
                <a:lnTo>
                  <a:pt x="421" y="284"/>
                </a:lnTo>
                <a:lnTo>
                  <a:pt x="421" y="142"/>
                </a:lnTo>
                <a:lnTo>
                  <a:pt x="842" y="427"/>
                </a:lnTo>
              </a:path>
            </a:pathLst>
          </a:custGeom>
          <a:noFill/>
          <a:ln w="25399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>
            <a:off x="2286000" y="3321050"/>
            <a:ext cx="198913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2292350" y="1916113"/>
            <a:ext cx="0" cy="2808287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4300538" y="4076700"/>
            <a:ext cx="784225" cy="512763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4352925" y="4114800"/>
            <a:ext cx="6207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sp>
        <p:nvSpPr>
          <p:cNvPr id="27658" name="Line 9"/>
          <p:cNvSpPr>
            <a:spLocks noChangeShapeType="1"/>
          </p:cNvSpPr>
          <p:nvPr/>
        </p:nvSpPr>
        <p:spPr bwMode="auto">
          <a:xfrm flipV="1">
            <a:off x="5014913" y="2092325"/>
            <a:ext cx="600075" cy="731838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0"/>
          <p:cNvSpPr>
            <a:spLocks noChangeShapeType="1"/>
          </p:cNvSpPr>
          <p:nvPr/>
        </p:nvSpPr>
        <p:spPr bwMode="auto">
          <a:xfrm>
            <a:off x="4826000" y="3865563"/>
            <a:ext cx="1001713" cy="7747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1"/>
          <p:cNvSpPr>
            <a:spLocks noChangeArrowheads="1"/>
          </p:cNvSpPr>
          <p:nvPr/>
        </p:nvSpPr>
        <p:spPr bwMode="auto">
          <a:xfrm>
            <a:off x="2514600" y="2819400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  <p:sp>
        <p:nvSpPr>
          <p:cNvPr id="378892" name="Rectangle 12"/>
          <p:cNvSpPr>
            <a:spLocks noChangeArrowheads="1"/>
          </p:cNvSpPr>
          <p:nvPr/>
        </p:nvSpPr>
        <p:spPr bwMode="auto">
          <a:xfrm>
            <a:off x="4375150" y="1906588"/>
            <a:ext cx="781050" cy="511175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7662" name="Rectangle 13"/>
          <p:cNvSpPr>
            <a:spLocks noChangeArrowheads="1"/>
          </p:cNvSpPr>
          <p:nvPr/>
        </p:nvSpPr>
        <p:spPr bwMode="auto">
          <a:xfrm>
            <a:off x="4429125" y="1981200"/>
            <a:ext cx="6207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pic>
        <p:nvPicPr>
          <p:cNvPr id="27663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2388" y="3024188"/>
            <a:ext cx="1344612" cy="735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7664" name="Freeform 15"/>
          <p:cNvSpPr>
            <a:spLocks/>
          </p:cNvSpPr>
          <p:nvPr/>
        </p:nvSpPr>
        <p:spPr bwMode="auto">
          <a:xfrm flipV="1">
            <a:off x="5014913" y="1676400"/>
            <a:ext cx="1635125" cy="1449388"/>
          </a:xfrm>
          <a:custGeom>
            <a:avLst/>
            <a:gdLst>
              <a:gd name="T0" fmla="*/ 0 w 843"/>
              <a:gd name="T1" fmla="*/ 0 h 428"/>
              <a:gd name="T2" fmla="*/ 1583904661 w 843"/>
              <a:gd name="T3" fmla="*/ 2147483647 h 428"/>
              <a:gd name="T4" fmla="*/ 1583904661 w 843"/>
              <a:gd name="T5" fmla="*/ 1628434828 h 428"/>
              <a:gd name="T6" fmla="*/ 2147483647 w 843"/>
              <a:gd name="T7" fmla="*/ 2147483647 h 428"/>
              <a:gd name="T8" fmla="*/ 0 60000 65536"/>
              <a:gd name="T9" fmla="*/ 0 60000 65536"/>
              <a:gd name="T10" fmla="*/ 0 60000 65536"/>
              <a:gd name="T11" fmla="*/ 0 60000 65536"/>
              <a:gd name="T12" fmla="*/ 0 w 843"/>
              <a:gd name="T13" fmla="*/ 0 h 428"/>
              <a:gd name="T14" fmla="*/ 843 w 843"/>
              <a:gd name="T15" fmla="*/ 428 h 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3" h="428">
                <a:moveTo>
                  <a:pt x="0" y="0"/>
                </a:moveTo>
                <a:lnTo>
                  <a:pt x="421" y="284"/>
                </a:lnTo>
                <a:lnTo>
                  <a:pt x="421" y="142"/>
                </a:lnTo>
                <a:lnTo>
                  <a:pt x="842" y="427"/>
                </a:lnTo>
              </a:path>
            </a:pathLst>
          </a:custGeom>
          <a:noFill/>
          <a:ln w="25399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4267200" y="34178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Convergence rapide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112838"/>
          </a:xfrm>
        </p:spPr>
        <p:txBody>
          <a:bodyPr/>
          <a:lstStyle/>
          <a:p>
            <a:r>
              <a:rPr lang="en-GB" smtClean="0"/>
              <a:t>Détection  Plus LSA/SPF</a:t>
            </a:r>
          </a:p>
          <a:p>
            <a:pPr lvl="1"/>
            <a:r>
              <a:rPr lang="en-GB" smtClean="0"/>
              <a:t>Connu sous le nom de l'algorithme de Dijkstra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2BA7-430B-477C-9089-AD4CEA06740E}" type="slidenum">
              <a:rPr lang="en-US"/>
              <a:pPr/>
              <a:t>6</a:t>
            </a:fld>
            <a:endParaRPr lang="en-US"/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 flipH="1">
            <a:off x="2166938" y="5454650"/>
            <a:ext cx="46355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2179638" y="5060950"/>
            <a:ext cx="0" cy="12827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Freeform 6"/>
          <p:cNvSpPr>
            <a:spLocks/>
          </p:cNvSpPr>
          <p:nvPr/>
        </p:nvSpPr>
        <p:spPr bwMode="auto">
          <a:xfrm>
            <a:off x="4545013" y="3424238"/>
            <a:ext cx="1577975" cy="2032000"/>
          </a:xfrm>
          <a:custGeom>
            <a:avLst/>
            <a:gdLst>
              <a:gd name="T0" fmla="*/ 2147483647 w 883"/>
              <a:gd name="T1" fmla="*/ 2147483647 h 1139"/>
              <a:gd name="T2" fmla="*/ 1207175894 w 883"/>
              <a:gd name="T3" fmla="*/ 1810974061 h 1139"/>
              <a:gd name="T4" fmla="*/ 1606374976 w 883"/>
              <a:gd name="T5" fmla="*/ 1810974061 h 1139"/>
              <a:gd name="T6" fmla="*/ 0 w 883"/>
              <a:gd name="T7" fmla="*/ 0 h 1139"/>
              <a:gd name="T8" fmla="*/ 0 60000 65536"/>
              <a:gd name="T9" fmla="*/ 0 60000 65536"/>
              <a:gd name="T10" fmla="*/ 0 60000 65536"/>
              <a:gd name="T11" fmla="*/ 0 60000 65536"/>
              <a:gd name="T12" fmla="*/ 0 w 883"/>
              <a:gd name="T13" fmla="*/ 0 h 1139"/>
              <a:gd name="T14" fmla="*/ 883 w 883"/>
              <a:gd name="T15" fmla="*/ 1139 h 113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3" h="1139">
                <a:moveTo>
                  <a:pt x="882" y="1138"/>
                </a:moveTo>
                <a:lnTo>
                  <a:pt x="378" y="569"/>
                </a:lnTo>
                <a:lnTo>
                  <a:pt x="503" y="569"/>
                </a:lnTo>
                <a:lnTo>
                  <a:pt x="0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Freeform 7"/>
          <p:cNvSpPr>
            <a:spLocks/>
          </p:cNvSpPr>
          <p:nvPr/>
        </p:nvSpPr>
        <p:spPr bwMode="auto">
          <a:xfrm>
            <a:off x="2967038" y="3424238"/>
            <a:ext cx="1581150" cy="2032000"/>
          </a:xfrm>
          <a:custGeom>
            <a:avLst/>
            <a:gdLst>
              <a:gd name="T0" fmla="*/ 0 w 885"/>
              <a:gd name="T1" fmla="*/ 2147483647 h 1139"/>
              <a:gd name="T2" fmla="*/ 1611947586 w 885"/>
              <a:gd name="T3" fmla="*/ 1810974061 h 1139"/>
              <a:gd name="T4" fmla="*/ 1206567525 w 885"/>
              <a:gd name="T5" fmla="*/ 1810974061 h 1139"/>
              <a:gd name="T6" fmla="*/ 2147483647 w 885"/>
              <a:gd name="T7" fmla="*/ 0 h 1139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1139"/>
              <a:gd name="T14" fmla="*/ 885 w 885"/>
              <a:gd name="T15" fmla="*/ 1139 h 113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1139">
                <a:moveTo>
                  <a:pt x="0" y="1138"/>
                </a:moveTo>
                <a:lnTo>
                  <a:pt x="505" y="569"/>
                </a:lnTo>
                <a:lnTo>
                  <a:pt x="378" y="569"/>
                </a:lnTo>
                <a:lnTo>
                  <a:pt x="884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Line 8"/>
          <p:cNvSpPr>
            <a:spLocks noChangeShapeType="1"/>
          </p:cNvSpPr>
          <p:nvPr/>
        </p:nvSpPr>
        <p:spPr bwMode="auto">
          <a:xfrm>
            <a:off x="6445250" y="5454650"/>
            <a:ext cx="46355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Freeform 9"/>
          <p:cNvSpPr>
            <a:spLocks/>
          </p:cNvSpPr>
          <p:nvPr/>
        </p:nvSpPr>
        <p:spPr bwMode="auto">
          <a:xfrm>
            <a:off x="2967038" y="5400675"/>
            <a:ext cx="3155950" cy="127000"/>
          </a:xfrm>
          <a:custGeom>
            <a:avLst/>
            <a:gdLst>
              <a:gd name="T0" fmla="*/ 0 w 1767"/>
              <a:gd name="T1" fmla="*/ 220902389 h 72"/>
              <a:gd name="T2" fmla="*/ 2147483647 w 1767"/>
              <a:gd name="T3" fmla="*/ 220902389 h 72"/>
              <a:gd name="T4" fmla="*/ 2147483647 w 1767"/>
              <a:gd name="T5" fmla="*/ 0 h 72"/>
              <a:gd name="T6" fmla="*/ 2147483647 w 1767"/>
              <a:gd name="T7" fmla="*/ 0 h 72"/>
              <a:gd name="T8" fmla="*/ 0 60000 65536"/>
              <a:gd name="T9" fmla="*/ 0 60000 65536"/>
              <a:gd name="T10" fmla="*/ 0 60000 65536"/>
              <a:gd name="T11" fmla="*/ 0 60000 65536"/>
              <a:gd name="T12" fmla="*/ 0 w 1767"/>
              <a:gd name="T13" fmla="*/ 0 h 72"/>
              <a:gd name="T14" fmla="*/ 1767 w 1767"/>
              <a:gd name="T15" fmla="*/ 72 h 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7" h="72">
                <a:moveTo>
                  <a:pt x="0" y="71"/>
                </a:moveTo>
                <a:lnTo>
                  <a:pt x="945" y="71"/>
                </a:lnTo>
                <a:lnTo>
                  <a:pt x="883" y="0"/>
                </a:lnTo>
                <a:lnTo>
                  <a:pt x="1766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6908800" y="5060950"/>
            <a:ext cx="0" cy="12827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15" name="Rectangle 11"/>
          <p:cNvSpPr>
            <a:spLocks noChangeArrowheads="1"/>
          </p:cNvSpPr>
          <p:nvPr/>
        </p:nvSpPr>
        <p:spPr bwMode="auto">
          <a:xfrm>
            <a:off x="3771900" y="5037138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  <p:sp>
        <p:nvSpPr>
          <p:cNvPr id="379916" name="Arc 12"/>
          <p:cNvSpPr>
            <a:spLocks/>
          </p:cNvSpPr>
          <p:nvPr/>
        </p:nvSpPr>
        <p:spPr bwMode="auto">
          <a:xfrm>
            <a:off x="3406775" y="5067300"/>
            <a:ext cx="401638" cy="388938"/>
          </a:xfrm>
          <a:custGeom>
            <a:avLst/>
            <a:gdLst>
              <a:gd name="T0" fmla="*/ 138249136 w 21600"/>
              <a:gd name="T1" fmla="*/ 124957325 h 21699"/>
              <a:gd name="T2" fmla="*/ 0 w 21600"/>
              <a:gd name="T3" fmla="*/ 0 h 21699"/>
              <a:gd name="T4" fmla="*/ 138866301 w 21600"/>
              <a:gd name="T5" fmla="*/ 569955 h 21699"/>
              <a:gd name="T6" fmla="*/ 0 60000 65536"/>
              <a:gd name="T7" fmla="*/ 0 60000 65536"/>
              <a:gd name="T8" fmla="*/ 0 60000 65536"/>
              <a:gd name="T9" fmla="*/ 0 w 21600"/>
              <a:gd name="T10" fmla="*/ 0 h 21699"/>
              <a:gd name="T11" fmla="*/ 21600 w 21600"/>
              <a:gd name="T12" fmla="*/ 21699 h 216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99" fill="none" extrusionOk="0">
                <a:moveTo>
                  <a:pt x="21504" y="21698"/>
                </a:moveTo>
                <a:cubicBezTo>
                  <a:pt x="9612" y="21645"/>
                  <a:pt x="0" y="11990"/>
                  <a:pt x="0" y="99"/>
                </a:cubicBezTo>
                <a:cubicBezTo>
                  <a:pt x="0" y="66"/>
                  <a:pt x="0" y="33"/>
                  <a:pt x="0" y="0"/>
                </a:cubicBezTo>
              </a:path>
              <a:path w="21600" h="21699" stroke="0" extrusionOk="0">
                <a:moveTo>
                  <a:pt x="21504" y="21698"/>
                </a:moveTo>
                <a:cubicBezTo>
                  <a:pt x="9612" y="21645"/>
                  <a:pt x="0" y="11990"/>
                  <a:pt x="0" y="99"/>
                </a:cubicBezTo>
                <a:cubicBezTo>
                  <a:pt x="0" y="66"/>
                  <a:pt x="0" y="33"/>
                  <a:pt x="0" y="0"/>
                </a:cubicBezTo>
                <a:lnTo>
                  <a:pt x="21600" y="99"/>
                </a:lnTo>
                <a:close/>
              </a:path>
            </a:pathLst>
          </a:custGeom>
          <a:noFill/>
          <a:ln w="25399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17" name="Freeform 13"/>
          <p:cNvSpPr>
            <a:spLocks/>
          </p:cNvSpPr>
          <p:nvPr/>
        </p:nvSpPr>
        <p:spPr bwMode="auto">
          <a:xfrm>
            <a:off x="3354388" y="4819650"/>
            <a:ext cx="127000" cy="285750"/>
          </a:xfrm>
          <a:custGeom>
            <a:avLst/>
            <a:gdLst>
              <a:gd name="T0" fmla="*/ 0 w 71"/>
              <a:gd name="T1" fmla="*/ 507141956 h 160"/>
              <a:gd name="T2" fmla="*/ 111985380 w 71"/>
              <a:gd name="T3" fmla="*/ 0 h 160"/>
              <a:gd name="T4" fmla="*/ 223968972 w 71"/>
              <a:gd name="T5" fmla="*/ 507141956 h 160"/>
              <a:gd name="T6" fmla="*/ 0 w 71"/>
              <a:gd name="T7" fmla="*/ 507141956 h 160"/>
              <a:gd name="T8" fmla="*/ 0 60000 65536"/>
              <a:gd name="T9" fmla="*/ 0 60000 65536"/>
              <a:gd name="T10" fmla="*/ 0 60000 65536"/>
              <a:gd name="T11" fmla="*/ 0 60000 65536"/>
              <a:gd name="T12" fmla="*/ 0 w 71"/>
              <a:gd name="T13" fmla="*/ 0 h 160"/>
              <a:gd name="T14" fmla="*/ 71 w 71"/>
              <a:gd name="T15" fmla="*/ 160 h 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1" h="160">
                <a:moveTo>
                  <a:pt x="0" y="159"/>
                </a:moveTo>
                <a:lnTo>
                  <a:pt x="35" y="0"/>
                </a:lnTo>
                <a:lnTo>
                  <a:pt x="70" y="159"/>
                </a:lnTo>
                <a:lnTo>
                  <a:pt x="0" y="159"/>
                </a:lnTo>
              </a:path>
            </a:pathLst>
          </a:custGeom>
          <a:solidFill>
            <a:srgbClr val="000000"/>
          </a:solidFill>
          <a:ln w="12699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1" name="Rectangle 14"/>
          <p:cNvSpPr>
            <a:spLocks noChangeArrowheads="1"/>
          </p:cNvSpPr>
          <p:nvPr/>
        </p:nvSpPr>
        <p:spPr bwMode="auto">
          <a:xfrm>
            <a:off x="6958013" y="5302250"/>
            <a:ext cx="49688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N2</a:t>
            </a:r>
          </a:p>
        </p:txBody>
      </p:sp>
      <p:sp>
        <p:nvSpPr>
          <p:cNvPr id="379949" name="Rectangle 45"/>
          <p:cNvSpPr>
            <a:spLocks noChangeArrowheads="1"/>
          </p:cNvSpPr>
          <p:nvPr/>
        </p:nvSpPr>
        <p:spPr bwMode="auto">
          <a:xfrm>
            <a:off x="1758950" y="3370263"/>
            <a:ext cx="182245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Chemin Alternatif</a:t>
            </a:r>
          </a:p>
        </p:txBody>
      </p:sp>
      <p:sp>
        <p:nvSpPr>
          <p:cNvPr id="29713" name="Rectangle 46"/>
          <p:cNvSpPr>
            <a:spLocks noChangeArrowheads="1"/>
          </p:cNvSpPr>
          <p:nvPr/>
        </p:nvSpPr>
        <p:spPr bwMode="auto">
          <a:xfrm>
            <a:off x="3851275" y="5943600"/>
            <a:ext cx="16621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Chemin primaire</a:t>
            </a:r>
          </a:p>
        </p:txBody>
      </p:sp>
      <p:grpSp>
        <p:nvGrpSpPr>
          <p:cNvPr id="29714" name="Group 47"/>
          <p:cNvGrpSpPr>
            <a:grpSpLocks/>
          </p:cNvGrpSpPr>
          <p:nvPr/>
        </p:nvGrpSpPr>
        <p:grpSpPr bwMode="auto">
          <a:xfrm>
            <a:off x="2743200" y="5791200"/>
            <a:ext cx="3694113" cy="211138"/>
            <a:chOff x="1441" y="3107"/>
            <a:chExt cx="2069" cy="119"/>
          </a:xfrm>
        </p:grpSpPr>
        <p:sp>
          <p:nvSpPr>
            <p:cNvPr id="29723" name="Line 48"/>
            <p:cNvSpPr>
              <a:spLocks noChangeShapeType="1"/>
            </p:cNvSpPr>
            <p:nvPr/>
          </p:nvSpPr>
          <p:spPr bwMode="auto">
            <a:xfrm>
              <a:off x="1441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Line 49"/>
            <p:cNvSpPr>
              <a:spLocks noChangeShapeType="1"/>
            </p:cNvSpPr>
            <p:nvPr/>
          </p:nvSpPr>
          <p:spPr bwMode="auto">
            <a:xfrm>
              <a:off x="1567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Line 50"/>
            <p:cNvSpPr>
              <a:spLocks noChangeShapeType="1"/>
            </p:cNvSpPr>
            <p:nvPr/>
          </p:nvSpPr>
          <p:spPr bwMode="auto">
            <a:xfrm>
              <a:off x="1693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Line 51"/>
            <p:cNvSpPr>
              <a:spLocks noChangeShapeType="1"/>
            </p:cNvSpPr>
            <p:nvPr/>
          </p:nvSpPr>
          <p:spPr bwMode="auto">
            <a:xfrm>
              <a:off x="1819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Line 52"/>
            <p:cNvSpPr>
              <a:spLocks noChangeShapeType="1"/>
            </p:cNvSpPr>
            <p:nvPr/>
          </p:nvSpPr>
          <p:spPr bwMode="auto">
            <a:xfrm>
              <a:off x="1945" y="3170"/>
              <a:ext cx="71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Line 53"/>
            <p:cNvSpPr>
              <a:spLocks noChangeShapeType="1"/>
            </p:cNvSpPr>
            <p:nvPr/>
          </p:nvSpPr>
          <p:spPr bwMode="auto">
            <a:xfrm>
              <a:off x="2072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9" name="Line 54"/>
            <p:cNvSpPr>
              <a:spLocks noChangeShapeType="1"/>
            </p:cNvSpPr>
            <p:nvPr/>
          </p:nvSpPr>
          <p:spPr bwMode="auto">
            <a:xfrm>
              <a:off x="2198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0" name="Line 55"/>
            <p:cNvSpPr>
              <a:spLocks noChangeShapeType="1"/>
            </p:cNvSpPr>
            <p:nvPr/>
          </p:nvSpPr>
          <p:spPr bwMode="auto">
            <a:xfrm>
              <a:off x="2324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Line 56"/>
            <p:cNvSpPr>
              <a:spLocks noChangeShapeType="1"/>
            </p:cNvSpPr>
            <p:nvPr/>
          </p:nvSpPr>
          <p:spPr bwMode="auto">
            <a:xfrm>
              <a:off x="2450" y="3170"/>
              <a:ext cx="71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2" name="Line 57"/>
            <p:cNvSpPr>
              <a:spLocks noChangeShapeType="1"/>
            </p:cNvSpPr>
            <p:nvPr/>
          </p:nvSpPr>
          <p:spPr bwMode="auto">
            <a:xfrm>
              <a:off x="2576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3" name="Line 58"/>
            <p:cNvSpPr>
              <a:spLocks noChangeShapeType="1"/>
            </p:cNvSpPr>
            <p:nvPr/>
          </p:nvSpPr>
          <p:spPr bwMode="auto">
            <a:xfrm>
              <a:off x="2702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Line 59"/>
            <p:cNvSpPr>
              <a:spLocks noChangeShapeType="1"/>
            </p:cNvSpPr>
            <p:nvPr/>
          </p:nvSpPr>
          <p:spPr bwMode="auto">
            <a:xfrm>
              <a:off x="2828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5" name="Line 60"/>
            <p:cNvSpPr>
              <a:spLocks noChangeShapeType="1"/>
            </p:cNvSpPr>
            <p:nvPr/>
          </p:nvSpPr>
          <p:spPr bwMode="auto">
            <a:xfrm>
              <a:off x="2955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Line 61"/>
            <p:cNvSpPr>
              <a:spLocks noChangeShapeType="1"/>
            </p:cNvSpPr>
            <p:nvPr/>
          </p:nvSpPr>
          <p:spPr bwMode="auto">
            <a:xfrm>
              <a:off x="3081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Line 62"/>
            <p:cNvSpPr>
              <a:spLocks noChangeShapeType="1"/>
            </p:cNvSpPr>
            <p:nvPr/>
          </p:nvSpPr>
          <p:spPr bwMode="auto">
            <a:xfrm>
              <a:off x="3207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Line 63"/>
            <p:cNvSpPr>
              <a:spLocks noChangeShapeType="1"/>
            </p:cNvSpPr>
            <p:nvPr/>
          </p:nvSpPr>
          <p:spPr bwMode="auto">
            <a:xfrm>
              <a:off x="3333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Freeform 64"/>
            <p:cNvSpPr>
              <a:spLocks/>
            </p:cNvSpPr>
            <p:nvPr/>
          </p:nvSpPr>
          <p:spPr bwMode="auto">
            <a:xfrm>
              <a:off x="3389" y="3107"/>
              <a:ext cx="121" cy="119"/>
            </a:xfrm>
            <a:custGeom>
              <a:avLst/>
              <a:gdLst>
                <a:gd name="T0" fmla="*/ 0 w 121"/>
                <a:gd name="T1" fmla="*/ 0 h 119"/>
                <a:gd name="T2" fmla="*/ 120 w 121"/>
                <a:gd name="T3" fmla="*/ 62 h 119"/>
                <a:gd name="T4" fmla="*/ 0 w 121"/>
                <a:gd name="T5" fmla="*/ 118 h 119"/>
                <a:gd name="T6" fmla="*/ 0 w 121"/>
                <a:gd name="T7" fmla="*/ 0 h 1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19"/>
                <a:gd name="T14" fmla="*/ 121 w 121"/>
                <a:gd name="T15" fmla="*/ 119 h 1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19">
                  <a:moveTo>
                    <a:pt x="0" y="0"/>
                  </a:moveTo>
                  <a:lnTo>
                    <a:pt x="120" y="62"/>
                  </a:lnTo>
                  <a:lnTo>
                    <a:pt x="0" y="11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699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15" name="Rectangle 65"/>
          <p:cNvSpPr>
            <a:spLocks noChangeArrowheads="1"/>
          </p:cNvSpPr>
          <p:nvPr/>
        </p:nvSpPr>
        <p:spPr bwMode="auto">
          <a:xfrm>
            <a:off x="1711325" y="5297488"/>
            <a:ext cx="4968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pic>
        <p:nvPicPr>
          <p:cNvPr id="29716" name="Picture 6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0350" y="3254375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9717" name="Picture 6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3150" y="5270500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9718" name="Picture 6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4675" y="5270500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9719" name="Text Box 69"/>
          <p:cNvSpPr txBox="1">
            <a:spLocks noChangeArrowheads="1"/>
          </p:cNvSpPr>
          <p:nvPr/>
        </p:nvSpPr>
        <p:spPr bwMode="auto">
          <a:xfrm>
            <a:off x="4359275" y="3459163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29720" name="Text Box 70"/>
          <p:cNvSpPr txBox="1">
            <a:spLocks noChangeArrowheads="1"/>
          </p:cNvSpPr>
          <p:nvPr/>
        </p:nvSpPr>
        <p:spPr bwMode="auto">
          <a:xfrm>
            <a:off x="2630488" y="5475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29721" name="Text Box 71"/>
          <p:cNvSpPr txBox="1">
            <a:spLocks noChangeArrowheads="1"/>
          </p:cNvSpPr>
          <p:nvPr/>
        </p:nvSpPr>
        <p:spPr bwMode="auto">
          <a:xfrm>
            <a:off x="5943600" y="5475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R3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379977" name="Freeform 73"/>
          <p:cNvSpPr>
            <a:spLocks/>
          </p:cNvSpPr>
          <p:nvPr/>
        </p:nvSpPr>
        <p:spPr bwMode="auto">
          <a:xfrm>
            <a:off x="2667000" y="2971800"/>
            <a:ext cx="3886200" cy="2057400"/>
          </a:xfrm>
          <a:custGeom>
            <a:avLst/>
            <a:gdLst>
              <a:gd name="T0" fmla="*/ 0 w 2448"/>
              <a:gd name="T1" fmla="*/ 2147483647 h 1344"/>
              <a:gd name="T2" fmla="*/ 2147483647 w 2448"/>
              <a:gd name="T3" fmla="*/ 0 h 1344"/>
              <a:gd name="T4" fmla="*/ 2147483647 w 2448"/>
              <a:gd name="T5" fmla="*/ 2147483647 h 1344"/>
              <a:gd name="T6" fmla="*/ 0 60000 65536"/>
              <a:gd name="T7" fmla="*/ 0 60000 65536"/>
              <a:gd name="T8" fmla="*/ 0 60000 65536"/>
              <a:gd name="T9" fmla="*/ 0 w 2448"/>
              <a:gd name="T10" fmla="*/ 0 h 1344"/>
              <a:gd name="T11" fmla="*/ 2448 w 2448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48" h="1344">
                <a:moveTo>
                  <a:pt x="0" y="1344"/>
                </a:moveTo>
                <a:cubicBezTo>
                  <a:pt x="420" y="672"/>
                  <a:pt x="840" y="0"/>
                  <a:pt x="1248" y="0"/>
                </a:cubicBezTo>
                <a:cubicBezTo>
                  <a:pt x="1656" y="0"/>
                  <a:pt x="2052" y="672"/>
                  <a:pt x="2448" y="134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round/>
            <a:headEnd type="none" w="sm" len="sm"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15" grpId="0"/>
      <p:bldP spid="379916" grpId="0" animBg="1"/>
      <p:bldP spid="379917" grpId="0" animBg="1"/>
      <p:bldP spid="379949" grpId="0"/>
      <p:bldP spid="3799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Convergence rapide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71612"/>
            <a:ext cx="4059238" cy="453072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Trouver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une</a:t>
            </a:r>
            <a:r>
              <a:rPr lang="en-GB" dirty="0" smtClean="0">
                <a:ea typeface="+mn-ea"/>
              </a:rPr>
              <a:t> nouvelle route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LSA </a:t>
            </a:r>
            <a:r>
              <a:rPr lang="en-GB" dirty="0" err="1" smtClean="0">
                <a:ea typeface="+mn-ea"/>
              </a:rPr>
              <a:t>inondé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toute</a:t>
            </a:r>
            <a:r>
              <a:rPr lang="en-GB" dirty="0" smtClean="0">
                <a:ea typeface="+mn-ea"/>
              </a:rPr>
              <a:t> la zone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Basée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sur</a:t>
            </a:r>
            <a:r>
              <a:rPr lang="en-GB" dirty="0" smtClean="0">
                <a:ea typeface="+mn-ea"/>
              </a:rPr>
              <a:t> la </a:t>
            </a:r>
            <a:r>
              <a:rPr lang="en-GB" dirty="0" err="1" smtClean="0">
                <a:ea typeface="+mn-ea"/>
              </a:rPr>
              <a:t>réception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d’accusés</a:t>
            </a:r>
            <a:r>
              <a:rPr lang="en-GB" dirty="0" smtClean="0">
                <a:ea typeface="+mn-ea"/>
              </a:rPr>
              <a:t> (</a:t>
            </a:r>
            <a:r>
              <a:rPr lang="en-GB" dirty="0" smtClean="0">
                <a:ea typeface="+mn-ea"/>
              </a:rPr>
              <a:t>Acknowledgement based)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Topologie</a:t>
            </a:r>
            <a:r>
              <a:rPr lang="en-GB" dirty="0" smtClean="0">
                <a:ea typeface="+mn-ea"/>
              </a:rPr>
              <a:t> de base de </a:t>
            </a:r>
            <a:r>
              <a:rPr lang="en-GB" dirty="0" err="1" smtClean="0">
                <a:ea typeface="+mn-ea"/>
              </a:rPr>
              <a:t>données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synchronisée</a:t>
            </a:r>
            <a:endParaRPr lang="en-GB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Chaque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routeur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dérive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une</a:t>
            </a:r>
            <a:r>
              <a:rPr lang="en-GB" dirty="0" smtClean="0">
                <a:ea typeface="+mn-ea"/>
              </a:rPr>
              <a:t>  table de </a:t>
            </a:r>
            <a:r>
              <a:rPr lang="en-GB" dirty="0" err="1" smtClean="0">
                <a:ea typeface="+mn-ea"/>
              </a:rPr>
              <a:t>routage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vers</a:t>
            </a:r>
            <a:r>
              <a:rPr lang="en-GB" dirty="0" smtClean="0">
                <a:ea typeface="+mn-ea"/>
              </a:rPr>
              <a:t> le </a:t>
            </a:r>
            <a:r>
              <a:rPr lang="en-GB" dirty="0" err="1" smtClean="0">
                <a:ea typeface="+mn-ea"/>
              </a:rPr>
              <a:t>réseau</a:t>
            </a:r>
            <a:r>
              <a:rPr lang="en-GB" dirty="0" smtClean="0">
                <a:ea typeface="+mn-ea"/>
              </a:rPr>
              <a:t> de destination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554B-5609-4CEF-8D9A-B26512238F2E}" type="slidenum">
              <a:rPr lang="en-US"/>
              <a:pPr/>
              <a:t>7</a:t>
            </a:fld>
            <a:endParaRPr lang="en-US"/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 flipV="1">
            <a:off x="7289800" y="2209800"/>
            <a:ext cx="563563" cy="681038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6477000" y="2393950"/>
            <a:ext cx="731838" cy="476250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lIns="103548" tIns="51774" rIns="103548" bIns="51774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486525" y="2438400"/>
            <a:ext cx="6953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3548" tIns="51774" rIns="103548" bIns="51774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5851525" y="3049588"/>
            <a:ext cx="628650" cy="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5751513" y="3440113"/>
            <a:ext cx="5746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5764213" y="2914650"/>
            <a:ext cx="0" cy="17145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5181600" y="3230563"/>
            <a:ext cx="4968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 flipH="1">
            <a:off x="7158038" y="2260600"/>
            <a:ext cx="1041400" cy="1192213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4"/>
          <p:cNvSpPr>
            <a:spLocks noChangeShapeType="1"/>
          </p:cNvSpPr>
          <p:nvPr/>
        </p:nvSpPr>
        <p:spPr bwMode="auto">
          <a:xfrm>
            <a:off x="7248525" y="3514725"/>
            <a:ext cx="141763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1758" name="Picture 1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8225" y="3243263"/>
            <a:ext cx="1255713" cy="684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1759" name="Text Box 16"/>
          <p:cNvSpPr txBox="1">
            <a:spLocks noChangeArrowheads="1"/>
          </p:cNvSpPr>
          <p:nvPr/>
        </p:nvSpPr>
        <p:spPr bwMode="auto">
          <a:xfrm>
            <a:off x="6477000" y="3570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31760" name="Rectangle 11"/>
          <p:cNvSpPr>
            <a:spLocks noChangeArrowheads="1"/>
          </p:cNvSpPr>
          <p:nvPr/>
        </p:nvSpPr>
        <p:spPr bwMode="auto">
          <a:xfrm>
            <a:off x="7696200" y="3048000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Zones OSPF</a:t>
            </a:r>
          </a:p>
        </p:txBody>
      </p:sp>
      <p:sp>
        <p:nvSpPr>
          <p:cNvPr id="33795" name="Rectangle 86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3733800" cy="4695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dirty="0" smtClean="0"/>
              <a:t>Une zone est un groupe d'hôtes et de réseaux contigus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Réduit le trafic de routage</a:t>
            </a:r>
          </a:p>
          <a:p>
            <a:pPr>
              <a:lnSpc>
                <a:spcPct val="90000"/>
              </a:lnSpc>
            </a:pPr>
            <a:r>
              <a:rPr lang="fr-FR" sz="2400" dirty="0" smtClean="0"/>
              <a:t>Topologie de base de données par zone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Invisible à l'extérieur de la zone</a:t>
            </a:r>
          </a:p>
          <a:p>
            <a:pPr>
              <a:lnSpc>
                <a:spcPct val="90000"/>
              </a:lnSpc>
            </a:pPr>
            <a:r>
              <a:rPr lang="fr-FR" sz="2400" dirty="0" smtClean="0"/>
              <a:t>La zone </a:t>
            </a:r>
            <a:r>
              <a:rPr lang="fr-FR" sz="2400" dirty="0" err="1" smtClean="0"/>
              <a:t>backbone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DOIT </a:t>
            </a:r>
            <a:r>
              <a:rPr lang="fr-FR" sz="2400" dirty="0" smtClean="0"/>
              <a:t> être </a:t>
            </a:r>
            <a:r>
              <a:rPr lang="fr-FR" sz="2400" dirty="0" err="1" smtClean="0"/>
              <a:t>contigue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Toutes les autres zones doivent être connecté au </a:t>
            </a:r>
            <a:r>
              <a:rPr lang="fr-FR" sz="2000" dirty="0" err="1" smtClean="0"/>
              <a:t>backbone</a:t>
            </a:r>
            <a:endParaRPr lang="fr-FR" sz="2000" dirty="0" smtClean="0"/>
          </a:p>
        </p:txBody>
      </p:sp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5D90F-29A3-4B25-AFE3-84B7E6708E2A}" type="slidenum">
              <a:rPr lang="en-US"/>
              <a:pPr/>
              <a:t>8</a:t>
            </a:fld>
            <a:endParaRPr lang="en-US"/>
          </a:p>
        </p:txBody>
      </p:sp>
      <p:sp>
        <p:nvSpPr>
          <p:cNvPr id="3379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798" name="Group 90"/>
          <p:cNvGrpSpPr>
            <a:grpSpLocks/>
          </p:cNvGrpSpPr>
          <p:nvPr/>
        </p:nvGrpSpPr>
        <p:grpSpPr bwMode="auto">
          <a:xfrm>
            <a:off x="3886200" y="1828800"/>
            <a:ext cx="5091113" cy="4725988"/>
            <a:chOff x="2376" y="1133"/>
            <a:chExt cx="3207" cy="2977"/>
          </a:xfrm>
        </p:grpSpPr>
        <p:sp>
          <p:nvSpPr>
            <p:cNvPr id="33799" name="Line 10"/>
            <p:cNvSpPr>
              <a:spLocks noChangeShapeType="1"/>
            </p:cNvSpPr>
            <p:nvPr/>
          </p:nvSpPr>
          <p:spPr bwMode="auto">
            <a:xfrm flipV="1">
              <a:off x="4553" y="346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0" name="Line 66"/>
            <p:cNvSpPr>
              <a:spLocks noChangeShapeType="1"/>
            </p:cNvSpPr>
            <p:nvPr/>
          </p:nvSpPr>
          <p:spPr bwMode="auto">
            <a:xfrm flipV="1">
              <a:off x="3334" y="36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3801" name="Picture 6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32" y="361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02" name="Oval 6"/>
            <p:cNvSpPr>
              <a:spLocks noChangeArrowheads="1"/>
            </p:cNvSpPr>
            <p:nvPr/>
          </p:nvSpPr>
          <p:spPr bwMode="auto">
            <a:xfrm>
              <a:off x="3234" y="1970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3" name="Oval 7"/>
            <p:cNvSpPr>
              <a:spLocks noChangeArrowheads="1"/>
            </p:cNvSpPr>
            <p:nvPr/>
          </p:nvSpPr>
          <p:spPr bwMode="auto">
            <a:xfrm>
              <a:off x="3937" y="2717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4" name="Line 8"/>
            <p:cNvSpPr>
              <a:spLocks noChangeShapeType="1"/>
            </p:cNvSpPr>
            <p:nvPr/>
          </p:nvSpPr>
          <p:spPr bwMode="auto">
            <a:xfrm>
              <a:off x="4173" y="3463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5" name="Line 9"/>
            <p:cNvSpPr>
              <a:spLocks noChangeShapeType="1"/>
            </p:cNvSpPr>
            <p:nvPr/>
          </p:nvSpPr>
          <p:spPr bwMode="auto">
            <a:xfrm flipV="1">
              <a:off x="4255" y="325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6" name="Line 11"/>
            <p:cNvSpPr>
              <a:spLocks noChangeShapeType="1"/>
            </p:cNvSpPr>
            <p:nvPr/>
          </p:nvSpPr>
          <p:spPr bwMode="auto">
            <a:xfrm flipV="1">
              <a:off x="4823" y="325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7" name="Rectangle 15"/>
            <p:cNvSpPr>
              <a:spLocks noChangeArrowheads="1"/>
            </p:cNvSpPr>
            <p:nvPr/>
          </p:nvSpPr>
          <p:spPr bwMode="auto">
            <a:xfrm>
              <a:off x="3954" y="3430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3808" name="Oval 16"/>
            <p:cNvSpPr>
              <a:spLocks noChangeArrowheads="1"/>
            </p:cNvSpPr>
            <p:nvPr/>
          </p:nvSpPr>
          <p:spPr bwMode="auto">
            <a:xfrm>
              <a:off x="2754" y="293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>
              <a:off x="2982" y="3623"/>
              <a:ext cx="741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 flipV="1">
              <a:off x="3607" y="34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1" name="Line 21"/>
            <p:cNvSpPr>
              <a:spLocks noChangeShapeType="1"/>
            </p:cNvSpPr>
            <p:nvPr/>
          </p:nvSpPr>
          <p:spPr bwMode="auto">
            <a:xfrm flipV="1">
              <a:off x="3088" y="34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2" name="Freeform 29"/>
            <p:cNvSpPr>
              <a:spLocks/>
            </p:cNvSpPr>
            <p:nvPr/>
          </p:nvSpPr>
          <p:spPr bwMode="auto">
            <a:xfrm>
              <a:off x="4259" y="2823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3" name="Freeform 30"/>
            <p:cNvSpPr>
              <a:spLocks/>
            </p:cNvSpPr>
            <p:nvPr/>
          </p:nvSpPr>
          <p:spPr bwMode="auto">
            <a:xfrm>
              <a:off x="3360" y="2832"/>
              <a:ext cx="288" cy="384"/>
            </a:xfrm>
            <a:custGeom>
              <a:avLst/>
              <a:gdLst>
                <a:gd name="T0" fmla="*/ 327 w 253"/>
                <a:gd name="T1" fmla="*/ 616 h 238"/>
                <a:gd name="T2" fmla="*/ 163 w 253"/>
                <a:gd name="T3" fmla="*/ 245 h 238"/>
                <a:gd name="T4" fmla="*/ 163 w 253"/>
                <a:gd name="T5" fmla="*/ 369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4" name="Freeform 31"/>
            <p:cNvSpPr>
              <a:spLocks/>
            </p:cNvSpPr>
            <p:nvPr/>
          </p:nvSpPr>
          <p:spPr bwMode="auto">
            <a:xfrm>
              <a:off x="4529" y="2205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5" name="Freeform 32"/>
            <p:cNvSpPr>
              <a:spLocks/>
            </p:cNvSpPr>
            <p:nvPr/>
          </p:nvSpPr>
          <p:spPr bwMode="auto">
            <a:xfrm>
              <a:off x="3313" y="2205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6" name="Freeform 33"/>
            <p:cNvSpPr>
              <a:spLocks/>
            </p:cNvSpPr>
            <p:nvPr/>
          </p:nvSpPr>
          <p:spPr bwMode="auto">
            <a:xfrm>
              <a:off x="3361" y="2715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7" name="Freeform 34"/>
            <p:cNvSpPr>
              <a:spLocks/>
            </p:cNvSpPr>
            <p:nvPr/>
          </p:nvSpPr>
          <p:spPr bwMode="auto">
            <a:xfrm>
              <a:off x="3361" y="2178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8" name="Freeform 35"/>
            <p:cNvSpPr>
              <a:spLocks/>
            </p:cNvSpPr>
            <p:nvPr/>
          </p:nvSpPr>
          <p:spPr bwMode="auto">
            <a:xfrm>
              <a:off x="4544" y="1964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9" name="Line 36"/>
            <p:cNvSpPr>
              <a:spLocks noChangeShapeType="1"/>
            </p:cNvSpPr>
            <p:nvPr/>
          </p:nvSpPr>
          <p:spPr bwMode="auto">
            <a:xfrm flipV="1">
              <a:off x="3357" y="1963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0" name="Line 41"/>
            <p:cNvSpPr>
              <a:spLocks noChangeShapeType="1"/>
            </p:cNvSpPr>
            <p:nvPr/>
          </p:nvSpPr>
          <p:spPr bwMode="auto">
            <a:xfrm>
              <a:off x="2708" y="1959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1" name="Oval 43"/>
            <p:cNvSpPr>
              <a:spLocks noChangeArrowheads="1"/>
            </p:cNvSpPr>
            <p:nvPr/>
          </p:nvSpPr>
          <p:spPr bwMode="auto">
            <a:xfrm>
              <a:off x="2376" y="1159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2" name="Line 44"/>
            <p:cNvSpPr>
              <a:spLocks noChangeShapeType="1"/>
            </p:cNvSpPr>
            <p:nvPr/>
          </p:nvSpPr>
          <p:spPr bwMode="auto">
            <a:xfrm flipV="1">
              <a:off x="2932" y="1481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3" name="Line 46"/>
            <p:cNvSpPr>
              <a:spLocks noChangeShapeType="1"/>
            </p:cNvSpPr>
            <p:nvPr/>
          </p:nvSpPr>
          <p:spPr bwMode="auto">
            <a:xfrm>
              <a:off x="2692" y="1476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4" name="Rectangle 48"/>
            <p:cNvSpPr>
              <a:spLocks noChangeArrowheads="1"/>
            </p:cNvSpPr>
            <p:nvPr/>
          </p:nvSpPr>
          <p:spPr bwMode="auto">
            <a:xfrm>
              <a:off x="2601" y="2002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3825" name="Oval 49"/>
            <p:cNvSpPr>
              <a:spLocks noChangeArrowheads="1"/>
            </p:cNvSpPr>
            <p:nvPr/>
          </p:nvSpPr>
          <p:spPr bwMode="auto">
            <a:xfrm>
              <a:off x="4456" y="1133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6" name="Rectangle 50"/>
            <p:cNvSpPr>
              <a:spLocks noChangeArrowheads="1"/>
            </p:cNvSpPr>
            <p:nvPr/>
          </p:nvSpPr>
          <p:spPr bwMode="auto">
            <a:xfrm>
              <a:off x="4705" y="2024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3</a:t>
              </a:r>
            </a:p>
          </p:txBody>
        </p:sp>
        <p:sp>
          <p:nvSpPr>
            <p:cNvPr id="33827" name="Line 51"/>
            <p:cNvSpPr>
              <a:spLocks noChangeShapeType="1"/>
            </p:cNvSpPr>
            <p:nvPr/>
          </p:nvSpPr>
          <p:spPr bwMode="auto">
            <a:xfrm flipV="1">
              <a:off x="5025" y="1478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8" name="Line 53"/>
            <p:cNvSpPr>
              <a:spLocks noChangeShapeType="1"/>
            </p:cNvSpPr>
            <p:nvPr/>
          </p:nvSpPr>
          <p:spPr bwMode="auto">
            <a:xfrm>
              <a:off x="4785" y="1473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3829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99" y="161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0" name="Text Box 59"/>
            <p:cNvSpPr txBox="1">
              <a:spLocks noChangeArrowheads="1"/>
            </p:cNvSpPr>
            <p:nvPr/>
          </p:nvSpPr>
          <p:spPr bwMode="auto">
            <a:xfrm>
              <a:off x="2835" y="170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1" name="Picture 6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5" y="1616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2" name="Text Box 61"/>
            <p:cNvSpPr txBox="1">
              <a:spLocks noChangeArrowheads="1"/>
            </p:cNvSpPr>
            <p:nvPr/>
          </p:nvSpPr>
          <p:spPr bwMode="auto">
            <a:xfrm>
              <a:off x="4921" y="170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33" name="Text Box 63"/>
            <p:cNvSpPr txBox="1">
              <a:spLocks noChangeArrowheads="1"/>
            </p:cNvSpPr>
            <p:nvPr/>
          </p:nvSpPr>
          <p:spPr bwMode="auto">
            <a:xfrm>
              <a:off x="4468" y="3702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4" name="Picture 6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37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5" name="Text Box 65"/>
            <p:cNvSpPr txBox="1">
              <a:spLocks noChangeArrowheads="1"/>
            </p:cNvSpPr>
            <p:nvPr/>
          </p:nvSpPr>
          <p:spPr bwMode="auto">
            <a:xfrm>
              <a:off x="3243" y="37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R6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36" name="Rectangle 27"/>
            <p:cNvSpPr>
              <a:spLocks noChangeArrowheads="1"/>
            </p:cNvSpPr>
            <p:nvPr/>
          </p:nvSpPr>
          <p:spPr bwMode="auto">
            <a:xfrm>
              <a:off x="3009" y="3408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4</a:t>
              </a:r>
            </a:p>
          </p:txBody>
        </p:sp>
        <p:pic>
          <p:nvPicPr>
            <p:cNvPr id="33837" name="Picture 6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59" y="306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8" name="Text Box 68"/>
            <p:cNvSpPr txBox="1">
              <a:spLocks noChangeArrowheads="1"/>
            </p:cNvSpPr>
            <p:nvPr/>
          </p:nvSpPr>
          <p:spPr bwMode="auto">
            <a:xfrm>
              <a:off x="4195" y="3158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9" name="Picture 6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4" y="306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0" name="Text Box 70"/>
            <p:cNvSpPr txBox="1">
              <a:spLocks noChangeArrowheads="1"/>
            </p:cNvSpPr>
            <p:nvPr/>
          </p:nvSpPr>
          <p:spPr bwMode="auto">
            <a:xfrm>
              <a:off x="4740" y="3158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1" name="Picture 7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9" y="320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2" name="Text Box 72"/>
            <p:cNvSpPr txBox="1">
              <a:spLocks noChangeArrowheads="1"/>
            </p:cNvSpPr>
            <p:nvPr/>
          </p:nvSpPr>
          <p:spPr bwMode="auto">
            <a:xfrm>
              <a:off x="3515" y="329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R7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3" name="Picture 7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0" y="320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4" name="Text Box 74"/>
            <p:cNvSpPr txBox="1">
              <a:spLocks noChangeArrowheads="1"/>
            </p:cNvSpPr>
            <p:nvPr/>
          </p:nvSpPr>
          <p:spPr bwMode="auto">
            <a:xfrm>
              <a:off x="3016" y="329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R8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5" name="Picture 7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86" y="261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6" name="Text Box 76"/>
            <p:cNvSpPr txBox="1">
              <a:spLocks noChangeArrowheads="1"/>
            </p:cNvSpPr>
            <p:nvPr/>
          </p:nvSpPr>
          <p:spPr bwMode="auto">
            <a:xfrm>
              <a:off x="4422" y="270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7" name="Picture 7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261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8" name="Text Box 78"/>
            <p:cNvSpPr txBox="1">
              <a:spLocks noChangeArrowheads="1"/>
            </p:cNvSpPr>
            <p:nvPr/>
          </p:nvSpPr>
          <p:spPr bwMode="auto">
            <a:xfrm>
              <a:off x="3243" y="270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9" name="Picture 7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86" y="2069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50" name="Text Box 80"/>
            <p:cNvSpPr txBox="1">
              <a:spLocks noChangeArrowheads="1"/>
            </p:cNvSpPr>
            <p:nvPr/>
          </p:nvSpPr>
          <p:spPr bwMode="auto">
            <a:xfrm>
              <a:off x="4422" y="216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51" name="Picture 8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2069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52" name="Text Box 82"/>
            <p:cNvSpPr txBox="1">
              <a:spLocks noChangeArrowheads="1"/>
            </p:cNvSpPr>
            <p:nvPr/>
          </p:nvSpPr>
          <p:spPr bwMode="auto">
            <a:xfrm>
              <a:off x="3243" y="216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53" name="Rectangle 42"/>
            <p:cNvSpPr>
              <a:spLocks noChangeArrowheads="1"/>
            </p:cNvSpPr>
            <p:nvPr/>
          </p:nvSpPr>
          <p:spPr bwMode="auto">
            <a:xfrm>
              <a:off x="3364" y="2251"/>
              <a:ext cx="1170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0</a:t>
              </a:r>
            </a:p>
            <a:p>
              <a:pPr algn="ctr" defTabSz="1028700"/>
              <a:r>
                <a:rPr lang="en-GB" sz="1600" b="0">
                  <a:latin typeface="Verdana" pitchFamily="34" charset="0"/>
                </a:rPr>
                <a:t>Zone Backbone</a:t>
              </a:r>
            </a:p>
          </p:txBody>
        </p:sp>
        <p:sp>
          <p:nvSpPr>
            <p:cNvPr id="33854" name="Freeform 87"/>
            <p:cNvSpPr>
              <a:spLocks/>
            </p:cNvSpPr>
            <p:nvPr/>
          </p:nvSpPr>
          <p:spPr bwMode="auto">
            <a:xfrm>
              <a:off x="3072" y="2832"/>
              <a:ext cx="192" cy="384"/>
            </a:xfrm>
            <a:custGeom>
              <a:avLst/>
              <a:gdLst>
                <a:gd name="T0" fmla="*/ 0 w 254"/>
                <a:gd name="T1" fmla="*/ 616 h 238"/>
                <a:gd name="T2" fmla="*/ 72 w 254"/>
                <a:gd name="T3" fmla="*/ 245 h 238"/>
                <a:gd name="T4" fmla="*/ 72 w 254"/>
                <a:gd name="T5" fmla="*/ 369 h 238"/>
                <a:gd name="T6" fmla="*/ 144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55" name="Freeform 88"/>
            <p:cNvSpPr>
              <a:spLocks/>
            </p:cNvSpPr>
            <p:nvPr/>
          </p:nvSpPr>
          <p:spPr bwMode="auto">
            <a:xfrm>
              <a:off x="4608" y="2832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Liens virtuelles entre les zones OSPF</a:t>
            </a:r>
          </a:p>
        </p:txBody>
      </p:sp>
      <p:sp>
        <p:nvSpPr>
          <p:cNvPr id="35843" name="Rectangle 66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781175"/>
            <a:ext cx="4068762" cy="4314825"/>
          </a:xfrm>
        </p:spPr>
        <p:txBody>
          <a:bodyPr/>
          <a:lstStyle/>
          <a:p>
            <a:r>
              <a:rPr lang="en-GB" sz="2400" smtClean="0"/>
              <a:t>Le lien virtuel est utilisé lorsqu'il n'est pas possible de se connecter physiquement à la zone backbone</a:t>
            </a:r>
          </a:p>
          <a:p>
            <a:r>
              <a:rPr lang="en-GB" sz="2400" b="1" smtClean="0">
                <a:solidFill>
                  <a:srgbClr val="FF0000"/>
                </a:solidFill>
              </a:rPr>
              <a:t>Les ISP évitent les conceptions qui nécessitent des liaisons virtuelles</a:t>
            </a:r>
            <a:endParaRPr lang="en-GB" sz="2400" smtClean="0">
              <a:solidFill>
                <a:srgbClr val="FF0000"/>
              </a:solidFill>
            </a:endParaRPr>
          </a:p>
          <a:p>
            <a:pPr lvl="1"/>
            <a:r>
              <a:rPr lang="en-GB" sz="2000" smtClean="0"/>
              <a:t>Augmente la complexité </a:t>
            </a:r>
          </a:p>
          <a:p>
            <a:pPr lvl="1"/>
            <a:r>
              <a:rPr lang="en-GB" sz="2000" smtClean="0"/>
              <a:t>Diminue la fiabilité et l'évolutivité</a:t>
            </a:r>
          </a:p>
        </p:txBody>
      </p:sp>
      <p:sp>
        <p:nvSpPr>
          <p:cNvPr id="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1835-CB8A-4512-BBCE-F34642FAA37D}" type="slidenum">
              <a:rPr lang="en-US"/>
              <a:pPr/>
              <a:t>9</a:t>
            </a:fld>
            <a:endParaRPr lang="en-US"/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46" name="Group 68"/>
          <p:cNvGrpSpPr>
            <a:grpSpLocks/>
          </p:cNvGrpSpPr>
          <p:nvPr/>
        </p:nvGrpSpPr>
        <p:grpSpPr bwMode="auto">
          <a:xfrm>
            <a:off x="5257800" y="2133600"/>
            <a:ext cx="3665538" cy="3397250"/>
            <a:chOff x="2736" y="1351"/>
            <a:chExt cx="2309" cy="2140"/>
          </a:xfrm>
        </p:grpSpPr>
        <p:sp>
          <p:nvSpPr>
            <p:cNvPr id="35847" name="Line 4"/>
            <p:cNvSpPr>
              <a:spLocks noChangeShapeType="1"/>
            </p:cNvSpPr>
            <p:nvPr/>
          </p:nvSpPr>
          <p:spPr bwMode="auto">
            <a:xfrm flipV="1">
              <a:off x="4535" y="2847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48" name="Line 5"/>
            <p:cNvSpPr>
              <a:spLocks noChangeShapeType="1"/>
            </p:cNvSpPr>
            <p:nvPr/>
          </p:nvSpPr>
          <p:spPr bwMode="auto">
            <a:xfrm flipV="1">
              <a:off x="3316" y="29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5849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14" y="299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50" name="Freeform 7"/>
            <p:cNvSpPr>
              <a:spLocks/>
            </p:cNvSpPr>
            <p:nvPr/>
          </p:nvSpPr>
          <p:spPr bwMode="auto">
            <a:xfrm>
              <a:off x="3769" y="2580"/>
              <a:ext cx="285" cy="140"/>
            </a:xfrm>
            <a:custGeom>
              <a:avLst/>
              <a:gdLst>
                <a:gd name="T0" fmla="*/ 0 w 254"/>
                <a:gd name="T1" fmla="*/ 82 h 238"/>
                <a:gd name="T2" fmla="*/ 158 w 254"/>
                <a:gd name="T3" fmla="*/ 32 h 238"/>
                <a:gd name="T4" fmla="*/ 158 w 254"/>
                <a:gd name="T5" fmla="*/ 49 h 238"/>
                <a:gd name="T6" fmla="*/ 319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1" name="Oval 8"/>
            <p:cNvSpPr>
              <a:spLocks noChangeArrowheads="1"/>
            </p:cNvSpPr>
            <p:nvPr/>
          </p:nvSpPr>
          <p:spPr bwMode="auto">
            <a:xfrm>
              <a:off x="3216" y="1351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2" name="Oval 9"/>
            <p:cNvSpPr>
              <a:spLocks noChangeArrowheads="1"/>
            </p:cNvSpPr>
            <p:nvPr/>
          </p:nvSpPr>
          <p:spPr bwMode="auto">
            <a:xfrm>
              <a:off x="3919" y="2098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3" name="Line 10"/>
            <p:cNvSpPr>
              <a:spLocks noChangeShapeType="1"/>
            </p:cNvSpPr>
            <p:nvPr/>
          </p:nvSpPr>
          <p:spPr bwMode="auto">
            <a:xfrm>
              <a:off x="4155" y="2844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4" name="Line 11"/>
            <p:cNvSpPr>
              <a:spLocks noChangeShapeType="1"/>
            </p:cNvSpPr>
            <p:nvPr/>
          </p:nvSpPr>
          <p:spPr bwMode="auto">
            <a:xfrm flipV="1">
              <a:off x="4237" y="263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5" name="Line 12"/>
            <p:cNvSpPr>
              <a:spLocks noChangeShapeType="1"/>
            </p:cNvSpPr>
            <p:nvPr/>
          </p:nvSpPr>
          <p:spPr bwMode="auto">
            <a:xfrm flipV="1">
              <a:off x="4805" y="263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6" name="Rectangle 13"/>
            <p:cNvSpPr>
              <a:spLocks noChangeArrowheads="1"/>
            </p:cNvSpPr>
            <p:nvPr/>
          </p:nvSpPr>
          <p:spPr bwMode="auto">
            <a:xfrm>
              <a:off x="3936" y="2811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5857" name="Oval 14"/>
            <p:cNvSpPr>
              <a:spLocks noChangeArrowheads="1"/>
            </p:cNvSpPr>
            <p:nvPr/>
          </p:nvSpPr>
          <p:spPr bwMode="auto">
            <a:xfrm>
              <a:off x="2736" y="2313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8" name="Line 15"/>
            <p:cNvSpPr>
              <a:spLocks noChangeShapeType="1"/>
            </p:cNvSpPr>
            <p:nvPr/>
          </p:nvSpPr>
          <p:spPr bwMode="auto">
            <a:xfrm>
              <a:off x="2964" y="3004"/>
              <a:ext cx="741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9" name="Line 16"/>
            <p:cNvSpPr>
              <a:spLocks noChangeShapeType="1"/>
            </p:cNvSpPr>
            <p:nvPr/>
          </p:nvSpPr>
          <p:spPr bwMode="auto">
            <a:xfrm flipV="1">
              <a:off x="3589" y="27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0" name="Line 17"/>
            <p:cNvSpPr>
              <a:spLocks noChangeShapeType="1"/>
            </p:cNvSpPr>
            <p:nvPr/>
          </p:nvSpPr>
          <p:spPr bwMode="auto">
            <a:xfrm flipV="1">
              <a:off x="3070" y="27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1" name="Line 18"/>
            <p:cNvSpPr>
              <a:spLocks noChangeShapeType="1"/>
            </p:cNvSpPr>
            <p:nvPr/>
          </p:nvSpPr>
          <p:spPr bwMode="auto">
            <a:xfrm flipH="1">
              <a:off x="3815" y="2221"/>
              <a:ext cx="544" cy="363"/>
            </a:xfrm>
            <a:prstGeom prst="line">
              <a:avLst/>
            </a:prstGeom>
            <a:noFill/>
            <a:ln w="25399">
              <a:solidFill>
                <a:srgbClr val="00B17A"/>
              </a:solidFill>
              <a:round/>
              <a:headEnd type="stealth" w="med" len="lg"/>
              <a:tailEnd type="stealth" w="med" len="lg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2" name="Freeform 19"/>
            <p:cNvSpPr>
              <a:spLocks/>
            </p:cNvSpPr>
            <p:nvPr/>
          </p:nvSpPr>
          <p:spPr bwMode="auto">
            <a:xfrm>
              <a:off x="4241" y="2204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3" name="Freeform 20"/>
            <p:cNvSpPr>
              <a:spLocks/>
            </p:cNvSpPr>
            <p:nvPr/>
          </p:nvSpPr>
          <p:spPr bwMode="auto">
            <a:xfrm>
              <a:off x="4526" y="2204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4" name="Freeform 21"/>
            <p:cNvSpPr>
              <a:spLocks/>
            </p:cNvSpPr>
            <p:nvPr/>
          </p:nvSpPr>
          <p:spPr bwMode="auto">
            <a:xfrm>
              <a:off x="4511" y="1586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5" name="Freeform 22"/>
            <p:cNvSpPr>
              <a:spLocks/>
            </p:cNvSpPr>
            <p:nvPr/>
          </p:nvSpPr>
          <p:spPr bwMode="auto">
            <a:xfrm>
              <a:off x="3295" y="1586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6" name="Freeform 23"/>
            <p:cNvSpPr>
              <a:spLocks/>
            </p:cNvSpPr>
            <p:nvPr/>
          </p:nvSpPr>
          <p:spPr bwMode="auto">
            <a:xfrm>
              <a:off x="3343" y="2096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7" name="Freeform 24"/>
            <p:cNvSpPr>
              <a:spLocks/>
            </p:cNvSpPr>
            <p:nvPr/>
          </p:nvSpPr>
          <p:spPr bwMode="auto">
            <a:xfrm>
              <a:off x="3343" y="1559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8" name="Text Box 40"/>
            <p:cNvSpPr txBox="1">
              <a:spLocks noChangeArrowheads="1"/>
            </p:cNvSpPr>
            <p:nvPr/>
          </p:nvSpPr>
          <p:spPr bwMode="auto">
            <a:xfrm>
              <a:off x="4450" y="308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69" name="Picture 4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308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0" name="Text Box 42"/>
            <p:cNvSpPr txBox="1">
              <a:spLocks noChangeArrowheads="1"/>
            </p:cNvSpPr>
            <p:nvPr/>
          </p:nvSpPr>
          <p:spPr bwMode="auto">
            <a:xfrm>
              <a:off x="3225" y="317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R6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5871" name="Rectangle 43"/>
            <p:cNvSpPr>
              <a:spLocks noChangeArrowheads="1"/>
            </p:cNvSpPr>
            <p:nvPr/>
          </p:nvSpPr>
          <p:spPr bwMode="auto">
            <a:xfrm>
              <a:off x="3028" y="2357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4</a:t>
              </a:r>
            </a:p>
          </p:txBody>
        </p:sp>
        <p:pic>
          <p:nvPicPr>
            <p:cNvPr id="35872" name="Picture 4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41" y="244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3" name="Text Box 45"/>
            <p:cNvSpPr txBox="1">
              <a:spLocks noChangeArrowheads="1"/>
            </p:cNvSpPr>
            <p:nvPr/>
          </p:nvSpPr>
          <p:spPr bwMode="auto">
            <a:xfrm>
              <a:off x="41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4" name="Picture 4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6" y="244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5" name="Text Box 47"/>
            <p:cNvSpPr txBox="1">
              <a:spLocks noChangeArrowheads="1"/>
            </p:cNvSpPr>
            <p:nvPr/>
          </p:nvSpPr>
          <p:spPr bwMode="auto">
            <a:xfrm>
              <a:off x="4722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6" name="Picture 4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1" y="258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7" name="Text Box 49"/>
            <p:cNvSpPr txBox="1">
              <a:spLocks noChangeArrowheads="1"/>
            </p:cNvSpPr>
            <p:nvPr/>
          </p:nvSpPr>
          <p:spPr bwMode="auto">
            <a:xfrm>
              <a:off x="3497" y="267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R7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8" name="Picture 5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62" y="258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9" name="Text Box 51"/>
            <p:cNvSpPr txBox="1">
              <a:spLocks noChangeArrowheads="1"/>
            </p:cNvSpPr>
            <p:nvPr/>
          </p:nvSpPr>
          <p:spPr bwMode="auto">
            <a:xfrm>
              <a:off x="2998" y="267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R8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0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68" y="199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1" name="Text Box 53"/>
            <p:cNvSpPr txBox="1">
              <a:spLocks noChangeArrowheads="1"/>
            </p:cNvSpPr>
            <p:nvPr/>
          </p:nvSpPr>
          <p:spPr bwMode="auto">
            <a:xfrm>
              <a:off x="4404" y="208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2" name="Picture 5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199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3" name="Text Box 55"/>
            <p:cNvSpPr txBox="1">
              <a:spLocks noChangeArrowheads="1"/>
            </p:cNvSpPr>
            <p:nvPr/>
          </p:nvSpPr>
          <p:spPr bwMode="auto">
            <a:xfrm>
              <a:off x="3225" y="208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4" name="Picture 5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68" y="1450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5" name="Text Box 57"/>
            <p:cNvSpPr txBox="1">
              <a:spLocks noChangeArrowheads="1"/>
            </p:cNvSpPr>
            <p:nvPr/>
          </p:nvSpPr>
          <p:spPr bwMode="auto">
            <a:xfrm>
              <a:off x="4404" y="1541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6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1450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7" name="Text Box 59"/>
            <p:cNvSpPr txBox="1">
              <a:spLocks noChangeArrowheads="1"/>
            </p:cNvSpPr>
            <p:nvPr/>
          </p:nvSpPr>
          <p:spPr bwMode="auto">
            <a:xfrm>
              <a:off x="3225" y="1541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5888" name="Rectangle 60"/>
            <p:cNvSpPr>
              <a:spLocks noChangeArrowheads="1"/>
            </p:cNvSpPr>
            <p:nvPr/>
          </p:nvSpPr>
          <p:spPr bwMode="auto">
            <a:xfrm>
              <a:off x="3346" y="1632"/>
              <a:ext cx="1170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0</a:t>
              </a:r>
            </a:p>
            <a:p>
              <a:pPr algn="ctr" defTabSz="1028700"/>
              <a:r>
                <a:rPr lang="en-GB" sz="1600" b="0">
                  <a:latin typeface="Verdana" pitchFamily="34" charset="0"/>
                </a:rPr>
                <a:t>Zone Backbone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Pages>69</Pages>
  <Words>2593</Words>
  <Application>Microsoft Macintosh PowerPoint</Application>
  <PresentationFormat>Présentation à l'écran (4:3)</PresentationFormat>
  <Paragraphs>768</Paragraphs>
  <Slides>45</Slides>
  <Notes>44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6" baseType="lpstr">
      <vt:lpstr>Office Theme</vt:lpstr>
      <vt:lpstr>Introduction à l'OSPF</vt:lpstr>
      <vt:lpstr>OSPF</vt:lpstr>
      <vt:lpstr>Link State</vt:lpstr>
      <vt:lpstr>Routage par état de liens</vt:lpstr>
      <vt:lpstr>Utilisation peu de Bandwidth</vt:lpstr>
      <vt:lpstr>Convergence rapide</vt:lpstr>
      <vt:lpstr>Convergence rapide</vt:lpstr>
      <vt:lpstr>Zones OSPF</vt:lpstr>
      <vt:lpstr>Liens virtuelles entre les zones OSPF</vt:lpstr>
      <vt:lpstr>Classification des routeurs</vt:lpstr>
      <vt:lpstr>Types de routes OSPF</vt:lpstr>
      <vt:lpstr>Routes externes</vt:lpstr>
      <vt:lpstr>Routes externes</vt:lpstr>
      <vt:lpstr>Routes externes</vt:lpstr>
      <vt:lpstr>Topologie/Link State Database</vt:lpstr>
      <vt:lpstr>Le paquet Hello</vt:lpstr>
      <vt:lpstr>Le paquet Hello</vt:lpstr>
      <vt:lpstr>Routeur désigné</vt:lpstr>
      <vt:lpstr>Routeur désigné par priorité</vt:lpstr>
      <vt:lpstr>Les États des voisins</vt:lpstr>
      <vt:lpstr>Les États des voisins</vt:lpstr>
      <vt:lpstr>Quand Devenir Adjacent</vt:lpstr>
      <vt:lpstr>LSA se propagent le long de l’adjacence</vt:lpstr>
      <vt:lpstr>Réseaux de diffusion  (Broadcast Networks)</vt:lpstr>
      <vt:lpstr>Protocole de routage des paquets</vt:lpstr>
      <vt:lpstr>Différents types de LSA</vt:lpstr>
      <vt:lpstr>LSA Routeur (Type 1)</vt:lpstr>
      <vt:lpstr>LSA Réseau (Type 2)</vt:lpstr>
      <vt:lpstr>LSA Résumé (Type 3 et 4)</vt:lpstr>
      <vt:lpstr>LSA Externe (Type 5 and 7)</vt:lpstr>
      <vt:lpstr>Inter-Area Route Summarisation</vt:lpstr>
      <vt:lpstr>Pas de Summarisation</vt:lpstr>
      <vt:lpstr>Avec Summarisation</vt:lpstr>
      <vt:lpstr>Pas de Summarisation</vt:lpstr>
      <vt:lpstr>Avec Summarisation</vt:lpstr>
      <vt:lpstr>Types de Zones</vt:lpstr>
      <vt:lpstr>Regular Area (Not a Stub)</vt:lpstr>
      <vt:lpstr>Normal Stub Area</vt:lpstr>
      <vt:lpstr>Totally Stubby Area</vt:lpstr>
      <vt:lpstr>Not-So-Stubby Area</vt:lpstr>
      <vt:lpstr>Utilisation des zones par les ISP</vt:lpstr>
      <vt:lpstr>Addressage pour les zones </vt:lpstr>
      <vt:lpstr>Pour Résumer</vt:lpstr>
      <vt:lpstr>Reconnaissance et attribution</vt:lpstr>
      <vt:lpstr>Introduction à l'OSPF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OSPF</dc:title>
  <dc:subject>ISP Training Workshops Asia Pacific</dc:subject>
  <dc:creator>Philip Smith</dc:creator>
  <cp:keywords/>
  <dc:description/>
  <cp:lastModifiedBy>Arnaud</cp:lastModifiedBy>
  <cp:revision>239</cp:revision>
  <cp:lastPrinted>2011-01-31T08:18:54Z</cp:lastPrinted>
  <dcterms:created xsi:type="dcterms:W3CDTF">2013-02-01T12:06:12Z</dcterms:created>
  <dcterms:modified xsi:type="dcterms:W3CDTF">2013-03-31T20:44:14Z</dcterms:modified>
  <cp:category/>
</cp:coreProperties>
</file>