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Default Extension="wmf" ContentType="image/x-wmf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11" r:id="rId1"/>
  </p:sldMasterIdLst>
  <p:notesMasterIdLst>
    <p:notesMasterId r:id="rId49"/>
  </p:notesMasterIdLst>
  <p:handoutMasterIdLst>
    <p:handoutMasterId r:id="rId50"/>
  </p:handoutMasterIdLst>
  <p:sldIdLst>
    <p:sldId id="563" r:id="rId2"/>
    <p:sldId id="518" r:id="rId3"/>
    <p:sldId id="534" r:id="rId4"/>
    <p:sldId id="537" r:id="rId5"/>
    <p:sldId id="539" r:id="rId6"/>
    <p:sldId id="540" r:id="rId7"/>
    <p:sldId id="523" r:id="rId8"/>
    <p:sldId id="556" r:id="rId9"/>
    <p:sldId id="524" r:id="rId10"/>
    <p:sldId id="500" r:id="rId11"/>
    <p:sldId id="555" r:id="rId12"/>
    <p:sldId id="501" r:id="rId13"/>
    <p:sldId id="558" r:id="rId14"/>
    <p:sldId id="559" r:id="rId15"/>
    <p:sldId id="527" r:id="rId16"/>
    <p:sldId id="550" r:id="rId17"/>
    <p:sldId id="561" r:id="rId18"/>
    <p:sldId id="505" r:id="rId19"/>
    <p:sldId id="549" r:id="rId20"/>
    <p:sldId id="506" r:id="rId21"/>
    <p:sldId id="507" r:id="rId22"/>
    <p:sldId id="528" r:id="rId23"/>
    <p:sldId id="552" r:id="rId24"/>
    <p:sldId id="545" r:id="rId25"/>
    <p:sldId id="553" r:id="rId26"/>
    <p:sldId id="546" r:id="rId27"/>
    <p:sldId id="508" r:id="rId28"/>
    <p:sldId id="529" r:id="rId29"/>
    <p:sldId id="538" r:id="rId30"/>
    <p:sldId id="510" r:id="rId31"/>
    <p:sldId id="511" r:id="rId32"/>
    <p:sldId id="512" r:id="rId33"/>
    <p:sldId id="514" r:id="rId34"/>
    <p:sldId id="530" r:id="rId35"/>
    <p:sldId id="531" r:id="rId36"/>
    <p:sldId id="560" r:id="rId37"/>
    <p:sldId id="548" r:id="rId38"/>
    <p:sldId id="544" r:id="rId39"/>
    <p:sldId id="554" r:id="rId40"/>
    <p:sldId id="542" r:id="rId41"/>
    <p:sldId id="547" r:id="rId42"/>
    <p:sldId id="541" r:id="rId43"/>
    <p:sldId id="551" r:id="rId44"/>
    <p:sldId id="543" r:id="rId45"/>
    <p:sldId id="562" r:id="rId46"/>
    <p:sldId id="564" r:id="rId47"/>
    <p:sldId id="565" r:id="rId48"/>
  </p:sldIdLst>
  <p:sldSz cx="9144000" cy="6858000" type="screen4x3"/>
  <p:notesSz cx="6648450" cy="978217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showNarration="1">
    <p:present/>
    <p:sldAll/>
    <p:penClr>
      <a:schemeClr val="tx1"/>
    </p:penClr>
  </p:showPr>
  <p:clrMru>
    <a:srgbClr val="005E77"/>
    <a:srgbClr val="FAFD00"/>
    <a:srgbClr val="81C2FE"/>
    <a:srgbClr val="7A7A5A"/>
    <a:srgbClr val="00B17A"/>
    <a:srgbClr val="FF00FF"/>
    <a:srgbClr val="0000FF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294" y="-162"/>
      </p:cViewPr>
      <p:guideLst>
        <p:guide orient="horz" pos="2160"/>
        <p:guide pos="28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02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13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67138" y="0"/>
            <a:ext cx="288131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93225"/>
            <a:ext cx="28813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67138" y="9293225"/>
            <a:ext cx="288131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fld id="{18E55F02-28FB-41E7-B3DE-A613975EE49C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13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67138" y="0"/>
            <a:ext cx="288131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93225"/>
            <a:ext cx="28813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67138" y="9293225"/>
            <a:ext cx="288131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>
                <a:latin typeface="Times New Roman" pitchFamily="18" charset="0"/>
              </a:defRPr>
            </a:lvl1pPr>
          </a:lstStyle>
          <a:p>
            <a:fld id="{7FA0E484-22E1-4DA9-93F3-2C1980313772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6054725" y="9420225"/>
            <a:ext cx="334963" cy="22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7312" tIns="44450" rIns="87312" bIns="44450">
            <a:spAutoFit/>
          </a:bodyPr>
          <a:lstStyle/>
          <a:p>
            <a:pPr algn="ctr" defTabSz="868363">
              <a:lnSpc>
                <a:spcPct val="90000"/>
              </a:lnSpc>
            </a:pPr>
            <a:r>
              <a:rPr lang="en-GB" sz="900"/>
              <a:t> </a:t>
            </a:r>
            <a:fld id="{667851C2-8D02-4268-8FF1-AEE70DDB81C3}" type="slidenum">
              <a:rPr lang="en-GB" sz="900"/>
              <a:pPr algn="ctr" defTabSz="868363">
                <a:lnSpc>
                  <a:spcPct val="90000"/>
                </a:lnSpc>
              </a:pPr>
              <a:t>‹#›</a:t>
            </a:fld>
            <a:endParaRPr lang="en-GB" sz="900"/>
          </a:p>
        </p:txBody>
      </p:sp>
      <p:sp>
        <p:nvSpPr>
          <p:cNvPr id="15367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22363" y="488950"/>
            <a:ext cx="4348162" cy="3260725"/>
          </a:xfrm>
          <a:prstGeom prst="rect">
            <a:avLst/>
          </a:prstGeom>
          <a:noFill/>
          <a:ln w="12699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5825" y="3994150"/>
            <a:ext cx="4876800" cy="505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Body Text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4137025" y="9415463"/>
            <a:ext cx="18653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GB" sz="900">
                <a:latin typeface="Arial" charset="0"/>
                <a:ea typeface="+mn-ea"/>
              </a:rPr>
              <a:t>0683_03F7_c2.scr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114300" indent="-114300" algn="l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charset="0"/>
        <a:ea typeface="ＭＳ Ｐゴシック" pitchFamily="-84" charset="-128"/>
        <a:cs typeface="ＭＳ Ｐゴシック" pitchFamily="-84" charset="-128"/>
      </a:defRPr>
    </a:lvl1pPr>
    <a:lvl2pPr marL="571500" indent="-114300" algn="l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1028700" indent="-114300" algn="l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485900" indent="-114300" algn="l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943100" indent="-114300" algn="l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475E27-9BAB-4B55-9601-69D1B5A8100F}" type="slidenum">
              <a:rPr lang="en-GB"/>
              <a:pPr/>
              <a:t>1</a:t>
            </a:fld>
            <a:endParaRPr lang="en-GB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4D7095-5308-4820-9D73-AD7109DFD596}" type="slidenum">
              <a:rPr lang="en-GB"/>
              <a:pPr/>
              <a:t>10</a:t>
            </a:fld>
            <a:endParaRPr lang="en-GB"/>
          </a:p>
        </p:txBody>
      </p:sp>
      <p:sp>
        <p:nvSpPr>
          <p:cNvPr id="35843" name="Rectangle 2"/>
          <p:cNvSpPr>
            <a:spLocks noChangeArrowheads="1"/>
          </p:cNvSpPr>
          <p:nvPr/>
        </p:nvSpPr>
        <p:spPr bwMode="auto">
          <a:xfrm>
            <a:off x="3767138" y="4763"/>
            <a:ext cx="2881312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4" name="Rectangle 3"/>
          <p:cNvSpPr>
            <a:spLocks noChangeArrowheads="1"/>
          </p:cNvSpPr>
          <p:nvPr/>
        </p:nvSpPr>
        <p:spPr bwMode="auto">
          <a:xfrm>
            <a:off x="3767138" y="9317038"/>
            <a:ext cx="2881312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284" tIns="0" rIns="19284" bIns="0" anchor="b"/>
          <a:lstStyle/>
          <a:p>
            <a:pPr algn="r" defTabSz="925513"/>
            <a:r>
              <a:rPr lang="en-US" sz="1000" i="1">
                <a:latin typeface="Times New Roman" pitchFamily="18" charset="0"/>
              </a:rPr>
              <a:t>50</a:t>
            </a:r>
          </a:p>
        </p:txBody>
      </p:sp>
      <p:sp>
        <p:nvSpPr>
          <p:cNvPr id="35845" name="Rectangle 4"/>
          <p:cNvSpPr>
            <a:spLocks noChangeArrowheads="1"/>
          </p:cNvSpPr>
          <p:nvPr/>
        </p:nvSpPr>
        <p:spPr bwMode="auto">
          <a:xfrm>
            <a:off x="0" y="9317038"/>
            <a:ext cx="2881313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6" name="Rectangle 5"/>
          <p:cNvSpPr>
            <a:spLocks noChangeArrowheads="1"/>
          </p:cNvSpPr>
          <p:nvPr/>
        </p:nvSpPr>
        <p:spPr bwMode="auto">
          <a:xfrm>
            <a:off x="0" y="4763"/>
            <a:ext cx="2881313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7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955675"/>
            <a:ext cx="3906837" cy="2930525"/>
          </a:xfrm>
          <a:ln w="12700" cap="flat"/>
        </p:spPr>
      </p:sp>
      <p:sp>
        <p:nvSpPr>
          <p:cNvPr id="35848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887413" y="3992563"/>
            <a:ext cx="4873625" cy="5056187"/>
          </a:xfrm>
          <a:noFill/>
          <a:ln/>
        </p:spPr>
        <p:txBody>
          <a:bodyPr lIns="91601" tIns="44997" rIns="91601" bIns="44997"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8AE5DF-8E17-4A02-A901-69732D5D0792}" type="slidenum">
              <a:rPr lang="en-GB"/>
              <a:pPr/>
              <a:t>11</a:t>
            </a:fld>
            <a:endParaRPr lang="en-GB"/>
          </a:p>
        </p:txBody>
      </p:sp>
      <p:sp>
        <p:nvSpPr>
          <p:cNvPr id="3789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09521B-1255-492A-901A-BFBD2AC6AC95}" type="slidenum">
              <a:rPr lang="en-GB"/>
              <a:pPr/>
              <a:t>12</a:t>
            </a:fld>
            <a:endParaRPr lang="en-GB"/>
          </a:p>
        </p:txBody>
      </p:sp>
      <p:sp>
        <p:nvSpPr>
          <p:cNvPr id="3993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0C8E95-701B-4D3B-B5CD-7BA8A30DCD7F}" type="slidenum">
              <a:rPr lang="en-GB"/>
              <a:pPr/>
              <a:t>13</a:t>
            </a:fld>
            <a:endParaRPr lang="en-GB"/>
          </a:p>
        </p:txBody>
      </p:sp>
      <p:sp>
        <p:nvSpPr>
          <p:cNvPr id="41987" name="Rectangle 1026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454025" y="263525"/>
            <a:ext cx="5719763" cy="4289425"/>
          </a:xfrm>
          <a:solidFill>
            <a:srgbClr val="FFFFFF"/>
          </a:solidFill>
          <a:ln/>
        </p:spPr>
      </p:sp>
      <p:sp>
        <p:nvSpPr>
          <p:cNvPr id="41988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87350" y="4703763"/>
            <a:ext cx="5846763" cy="456723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89959" tIns="44979" rIns="89959" bIns="44979"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1F673A-B923-4F82-9F59-91A56532633D}" type="slidenum">
              <a:rPr lang="en-GB"/>
              <a:pPr/>
              <a:t>14</a:t>
            </a:fld>
            <a:endParaRPr lang="en-GB"/>
          </a:p>
        </p:txBody>
      </p:sp>
      <p:sp>
        <p:nvSpPr>
          <p:cNvPr id="44035" name="Rectangle 1026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1123950" y="488950"/>
            <a:ext cx="4348163" cy="3260725"/>
          </a:xfrm>
          <a:ln w="12700" cap="flat"/>
        </p:spPr>
      </p:sp>
      <p:sp>
        <p:nvSpPr>
          <p:cNvPr id="44036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84238" y="3994150"/>
            <a:ext cx="4879975" cy="5053013"/>
          </a:xfrm>
          <a:noFill/>
          <a:ln/>
        </p:spPr>
        <p:txBody>
          <a:bodyPr lIns="92064" tIns="46033" rIns="92064" bIns="46033"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0D62A0-A9EA-49B4-A3B7-AD4EC45FAD78}" type="slidenum">
              <a:rPr lang="en-GB"/>
              <a:pPr/>
              <a:t>15</a:t>
            </a:fld>
            <a:endParaRPr lang="en-GB"/>
          </a:p>
        </p:txBody>
      </p:sp>
      <p:sp>
        <p:nvSpPr>
          <p:cNvPr id="46083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763E0B-7574-4E2F-AEA3-E028FDB01720}" type="slidenum">
              <a:rPr lang="en-GB"/>
              <a:pPr/>
              <a:t>16</a:t>
            </a:fld>
            <a:endParaRPr lang="en-GB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42F360-A5E8-4D51-BF1C-7F088EBA5E2A}" type="slidenum">
              <a:rPr lang="en-GB"/>
              <a:pPr/>
              <a:t>17</a:t>
            </a:fld>
            <a:endParaRPr lang="en-GB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C36893-B911-4BCA-B8D4-44880F219C98}" type="slidenum">
              <a:rPr lang="en-GB"/>
              <a:pPr/>
              <a:t>18</a:t>
            </a:fld>
            <a:endParaRPr lang="en-GB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6780AB-79A2-46BA-8291-B78DF21313E6}" type="slidenum">
              <a:rPr lang="en-GB"/>
              <a:pPr/>
              <a:t>19</a:t>
            </a:fld>
            <a:endParaRPr lang="en-GB"/>
          </a:p>
        </p:txBody>
      </p:sp>
      <p:sp>
        <p:nvSpPr>
          <p:cNvPr id="54275" name="Rectangle 1026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4276" name="Rectangle 1027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C82BA1-2900-4AAB-AFA1-4A6309B2AA07}" type="slidenum">
              <a:rPr lang="en-GB"/>
              <a:pPr/>
              <a:t>2</a:t>
            </a:fld>
            <a:endParaRPr lang="en-GB"/>
          </a:p>
        </p:txBody>
      </p:sp>
      <p:sp>
        <p:nvSpPr>
          <p:cNvPr id="1945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180655-2790-453E-84D2-7379BB661BA3}" type="slidenum">
              <a:rPr lang="en-GB"/>
              <a:pPr/>
              <a:t>20</a:t>
            </a:fld>
            <a:endParaRPr lang="en-GB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6BA8FE-8270-41BD-92FC-F5A4D2D7EABB}" type="slidenum">
              <a:rPr lang="en-GB"/>
              <a:pPr/>
              <a:t>21</a:t>
            </a:fld>
            <a:endParaRPr lang="en-GB"/>
          </a:p>
        </p:txBody>
      </p:sp>
      <p:sp>
        <p:nvSpPr>
          <p:cNvPr id="5837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B9C61E-CF86-43E6-921A-8D11EFAC5112}" type="slidenum">
              <a:rPr lang="en-GB"/>
              <a:pPr/>
              <a:t>22</a:t>
            </a:fld>
            <a:endParaRPr lang="en-GB"/>
          </a:p>
        </p:txBody>
      </p:sp>
      <p:sp>
        <p:nvSpPr>
          <p:cNvPr id="6041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1F1A75-9449-4557-A283-68C65B71B0F5}" type="slidenum">
              <a:rPr lang="en-GB"/>
              <a:pPr/>
              <a:t>23</a:t>
            </a:fld>
            <a:endParaRPr lang="en-GB"/>
          </a:p>
        </p:txBody>
      </p:sp>
      <p:sp>
        <p:nvSpPr>
          <p:cNvPr id="6246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AD00C3-8347-4577-A1B9-CAA37B79E7AD}" type="slidenum">
              <a:rPr lang="en-GB"/>
              <a:pPr/>
              <a:t>24</a:t>
            </a:fld>
            <a:endParaRPr lang="en-GB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BF3D32-6A96-4107-9AAD-3505E647CE16}" type="slidenum">
              <a:rPr lang="en-GB"/>
              <a:pPr/>
              <a:t>25</a:t>
            </a:fld>
            <a:endParaRPr lang="en-GB"/>
          </a:p>
        </p:txBody>
      </p:sp>
      <p:sp>
        <p:nvSpPr>
          <p:cNvPr id="66563" name="Rectangle 1026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6564" name="Rectangle 1027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FE51EC-C1F8-49D3-8998-233FF09F0C69}" type="slidenum">
              <a:rPr lang="en-GB"/>
              <a:pPr/>
              <a:t>26</a:t>
            </a:fld>
            <a:endParaRPr lang="en-GB"/>
          </a:p>
        </p:txBody>
      </p:sp>
      <p:sp>
        <p:nvSpPr>
          <p:cNvPr id="6861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306AB8-CF07-4063-9891-0A6F56A71EA1}" type="slidenum">
              <a:rPr lang="en-GB"/>
              <a:pPr/>
              <a:t>27</a:t>
            </a:fld>
            <a:endParaRPr lang="en-GB"/>
          </a:p>
        </p:txBody>
      </p:sp>
      <p:sp>
        <p:nvSpPr>
          <p:cNvPr id="7065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504D9A-B232-441F-B0F6-4E5DC251036A}" type="slidenum">
              <a:rPr lang="en-GB"/>
              <a:pPr/>
              <a:t>28</a:t>
            </a:fld>
            <a:endParaRPr lang="en-GB"/>
          </a:p>
        </p:txBody>
      </p:sp>
      <p:sp>
        <p:nvSpPr>
          <p:cNvPr id="7270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60F030-1B04-4A82-9A2D-7F436491E138}" type="slidenum">
              <a:rPr lang="en-GB"/>
              <a:pPr/>
              <a:t>29</a:t>
            </a:fld>
            <a:endParaRPr lang="en-GB"/>
          </a:p>
        </p:txBody>
      </p:sp>
      <p:sp>
        <p:nvSpPr>
          <p:cNvPr id="74755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52450" y="257175"/>
            <a:ext cx="5600700" cy="4200525"/>
          </a:xfrm>
          <a:ln/>
        </p:spPr>
      </p:sp>
      <p:sp>
        <p:nvSpPr>
          <p:cNvPr id="74756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84175" y="4606925"/>
            <a:ext cx="5805488" cy="4475163"/>
          </a:xfrm>
          <a:noFill/>
          <a:ln/>
        </p:spPr>
        <p:txBody>
          <a:bodyPr/>
          <a:lstStyle/>
          <a:p>
            <a:pPr marL="112713" indent="-112713" defTabSz="1020763"/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064583-4CD8-440D-AABA-97838EEDF03E}" type="slidenum">
              <a:rPr lang="en-GB"/>
              <a:pPr/>
              <a:t>3</a:t>
            </a:fld>
            <a:endParaRPr lang="en-GB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764CD2F-08EB-423A-9E20-C62CB644C0B1}" type="slidenum">
              <a:rPr lang="en-GB"/>
              <a:pPr/>
              <a:t>30</a:t>
            </a:fld>
            <a:endParaRPr lang="en-GB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44500" y="265113"/>
            <a:ext cx="5710238" cy="4283075"/>
          </a:xfrm>
          <a:ln w="12700" cap="flat"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5763" y="4702175"/>
            <a:ext cx="5848350" cy="4572000"/>
          </a:xfrm>
          <a:noFill/>
          <a:ln/>
        </p:spPr>
        <p:txBody>
          <a:bodyPr lIns="95250" tIns="47625" rIns="95250" bIns="47625"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0B355E-2A03-4A25-AEE0-C00D14B53C38}" type="slidenum">
              <a:rPr lang="en-GB"/>
              <a:pPr/>
              <a:t>31</a:t>
            </a:fld>
            <a:endParaRPr lang="en-GB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44500" y="265113"/>
            <a:ext cx="5710238" cy="4283075"/>
          </a:xfrm>
          <a:ln w="12700" cap="flat"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5763" y="4702175"/>
            <a:ext cx="5848350" cy="4572000"/>
          </a:xfrm>
          <a:noFill/>
          <a:ln/>
        </p:spPr>
        <p:txBody>
          <a:bodyPr lIns="95250" tIns="47625" rIns="95250" bIns="47625"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89F62C-9F73-4BF2-86E0-35334667B067}" type="slidenum">
              <a:rPr lang="en-GB"/>
              <a:pPr/>
              <a:t>32</a:t>
            </a:fld>
            <a:endParaRPr lang="en-GB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44500" y="265113"/>
            <a:ext cx="5710238" cy="4283075"/>
          </a:xfrm>
          <a:ln w="12700" cap="flat"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5763" y="4702175"/>
            <a:ext cx="5848350" cy="4572000"/>
          </a:xfrm>
          <a:noFill/>
          <a:ln/>
        </p:spPr>
        <p:txBody>
          <a:bodyPr lIns="95250" tIns="47625" rIns="95250" bIns="47625"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1B8085-D95B-4D40-BFF6-C18EE4653D55}" type="slidenum">
              <a:rPr lang="en-GB"/>
              <a:pPr/>
              <a:t>33</a:t>
            </a:fld>
            <a:endParaRPr lang="en-GB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77CF2D-5BDA-4A2B-97BE-48E86064980C}" type="slidenum">
              <a:rPr lang="en-GB"/>
              <a:pPr/>
              <a:t>34</a:t>
            </a:fld>
            <a:endParaRPr lang="en-GB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46088" y="265113"/>
            <a:ext cx="5710237" cy="4283075"/>
          </a:xfrm>
          <a:ln w="12700" cap="flat"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5763" y="4702175"/>
            <a:ext cx="5848350" cy="4572000"/>
          </a:xfrm>
          <a:noFill/>
          <a:ln/>
        </p:spPr>
        <p:txBody>
          <a:bodyPr lIns="95239" tIns="47620" rIns="95239" bIns="47620"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D1874D-98F1-4690-AAFD-49CA08982EBF}" type="slidenum">
              <a:rPr lang="en-GB"/>
              <a:pPr/>
              <a:t>35</a:t>
            </a:fld>
            <a:endParaRPr lang="en-GB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FD3518-E782-4BAA-A742-CF9DC9D6F770}" type="slidenum">
              <a:rPr lang="en-GB"/>
              <a:pPr/>
              <a:t>36</a:t>
            </a:fld>
            <a:endParaRPr lang="en-GB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57ADBF-3046-4529-B862-E01BA1FCE237}" type="slidenum">
              <a:rPr lang="en-GB"/>
              <a:pPr/>
              <a:t>37</a:t>
            </a:fld>
            <a:endParaRPr lang="en-GB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A33BA1-B791-449D-9A3D-E65DE85D6202}" type="slidenum">
              <a:rPr lang="en-GB"/>
              <a:pPr/>
              <a:t>38</a:t>
            </a:fld>
            <a:endParaRPr lang="en-GB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52450" y="257175"/>
            <a:ext cx="5600700" cy="4200525"/>
          </a:xfrm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4175" y="4606925"/>
            <a:ext cx="5805488" cy="4475163"/>
          </a:xfrm>
          <a:noFill/>
          <a:ln/>
        </p:spPr>
        <p:txBody>
          <a:bodyPr/>
          <a:lstStyle/>
          <a:p>
            <a:pPr marL="112713" indent="-112713" defTabSz="1020763"/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B07768-6BE8-413D-93AA-F686320E7136}" type="slidenum">
              <a:rPr lang="en-GB"/>
              <a:pPr/>
              <a:t>39</a:t>
            </a:fld>
            <a:endParaRPr lang="en-GB"/>
          </a:p>
        </p:txBody>
      </p:sp>
      <p:sp>
        <p:nvSpPr>
          <p:cNvPr id="95235" name="Rectangle 2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1123950" y="488950"/>
            <a:ext cx="4348163" cy="3260725"/>
          </a:xfrm>
          <a:solidFill>
            <a:srgbClr val="FFFFFF"/>
          </a:solidFill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5825" y="3994150"/>
            <a:ext cx="4876800" cy="5053013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89959" tIns="44979" rIns="89959" bIns="44979"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B5DED2-683B-4D21-BAD3-29CC5A72F085}" type="slidenum">
              <a:rPr lang="en-GB"/>
              <a:pPr/>
              <a:t>4</a:t>
            </a:fld>
            <a:endParaRPr lang="en-GB"/>
          </a:p>
        </p:txBody>
      </p:sp>
      <p:sp>
        <p:nvSpPr>
          <p:cNvPr id="23555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52450" y="257175"/>
            <a:ext cx="5600700" cy="4200525"/>
          </a:xfrm>
          <a:ln/>
        </p:spPr>
      </p:sp>
      <p:sp>
        <p:nvSpPr>
          <p:cNvPr id="23556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84175" y="4606925"/>
            <a:ext cx="5805488" cy="4475163"/>
          </a:xfrm>
          <a:noFill/>
          <a:ln/>
        </p:spPr>
        <p:txBody>
          <a:bodyPr/>
          <a:lstStyle/>
          <a:p>
            <a:pPr marL="112713" indent="-112713" defTabSz="1020763"/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E75668-C01D-4F2E-8F44-077C603A96AA}" type="slidenum">
              <a:rPr lang="en-GB"/>
              <a:pPr/>
              <a:t>40</a:t>
            </a:fld>
            <a:endParaRPr lang="en-GB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52450" y="257175"/>
            <a:ext cx="5600700" cy="4200525"/>
          </a:xfrm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4175" y="4606925"/>
            <a:ext cx="5805488" cy="4475163"/>
          </a:xfrm>
          <a:noFill/>
          <a:ln/>
        </p:spPr>
        <p:txBody>
          <a:bodyPr/>
          <a:lstStyle/>
          <a:p>
            <a:pPr marL="112713" indent="-112713" defTabSz="1020763"/>
            <a:r>
              <a:rPr lang="en-US" smtClean="0">
                <a:latin typeface="Arial" pitchFamily="34" charset="0"/>
                <a:ea typeface="ＭＳ Ｐゴシック" pitchFamily="34" charset="-128"/>
              </a:rPr>
              <a:t>Tuning options in order of priority – 1, 2 and 3 are must do’s; 4 and 5 are only for the advanced practitioner</a:t>
            </a: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3F9AA4-A943-43D8-9638-638CFB51B733}" type="slidenum">
              <a:rPr lang="en-GB"/>
              <a:pPr/>
              <a:t>41</a:t>
            </a:fld>
            <a:endParaRPr lang="en-GB"/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C05D76-D3FC-4963-80E8-B655154D067A}" type="slidenum">
              <a:rPr lang="en-GB"/>
              <a:pPr/>
              <a:t>42</a:t>
            </a:fld>
            <a:endParaRPr lang="en-GB"/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52450" y="257175"/>
            <a:ext cx="5600700" cy="4200525"/>
          </a:xfrm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4175" y="4606925"/>
            <a:ext cx="5805488" cy="4475163"/>
          </a:xfrm>
          <a:noFill/>
          <a:ln/>
        </p:spPr>
        <p:txBody>
          <a:bodyPr/>
          <a:lstStyle/>
          <a:p>
            <a:pPr marL="112713" indent="-112713" defTabSz="1020763"/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E06611-96F4-4876-9BDC-DD65838A955D}" type="slidenum">
              <a:rPr lang="en-GB"/>
              <a:pPr/>
              <a:t>43</a:t>
            </a:fld>
            <a:endParaRPr lang="en-GB"/>
          </a:p>
        </p:txBody>
      </p:sp>
      <p:sp>
        <p:nvSpPr>
          <p:cNvPr id="103427" name="AutoShap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52450" y="257175"/>
            <a:ext cx="5600700" cy="4200525"/>
          </a:xfrm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4175" y="4606925"/>
            <a:ext cx="5805488" cy="4475163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marL="112713" indent="-112713" defTabSz="1020763"/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4D29A1-33B4-47CA-89AA-17801D0FFAFD}" type="slidenum">
              <a:rPr lang="en-GB"/>
              <a:pPr/>
              <a:t>44</a:t>
            </a:fld>
            <a:endParaRPr lang="en-GB"/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52450" y="257175"/>
            <a:ext cx="5600700" cy="4200525"/>
          </a:xfrm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4175" y="4606925"/>
            <a:ext cx="5805488" cy="4475163"/>
          </a:xfrm>
          <a:noFill/>
          <a:ln/>
        </p:spPr>
        <p:txBody>
          <a:bodyPr/>
          <a:lstStyle/>
          <a:p>
            <a:pPr marL="112713" indent="-112713" defTabSz="1020763"/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6C91D5-602A-485E-95E2-8C13CB3EB17C}" type="slidenum">
              <a:rPr lang="en-GB"/>
              <a:pPr/>
              <a:t>47</a:t>
            </a:fld>
            <a:endParaRPr lang="en-GB"/>
          </a:p>
        </p:txBody>
      </p:sp>
      <p:sp>
        <p:nvSpPr>
          <p:cNvPr id="109571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232234-C072-476A-B66C-8344AC4039CB}" type="slidenum">
              <a:rPr lang="en-GB"/>
              <a:pPr/>
              <a:t>5</a:t>
            </a:fld>
            <a:endParaRPr lang="en-GB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52450" y="257175"/>
            <a:ext cx="5600700" cy="4200525"/>
          </a:xfrm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4175" y="4606925"/>
            <a:ext cx="5805488" cy="4475163"/>
          </a:xfrm>
          <a:noFill/>
          <a:ln/>
        </p:spPr>
        <p:txBody>
          <a:bodyPr/>
          <a:lstStyle/>
          <a:p>
            <a:pPr marL="112713" indent="-112713" defTabSz="1020763"/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4F74A6-A54D-4B2C-B40E-A05B32F2E9D5}" type="slidenum">
              <a:rPr lang="en-GB"/>
              <a:pPr/>
              <a:t>6</a:t>
            </a:fld>
            <a:endParaRPr lang="en-GB"/>
          </a:p>
        </p:txBody>
      </p:sp>
      <p:sp>
        <p:nvSpPr>
          <p:cNvPr id="2765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52450" y="257175"/>
            <a:ext cx="5600700" cy="4200525"/>
          </a:xfrm>
          <a:ln/>
        </p:spPr>
      </p:sp>
      <p:sp>
        <p:nvSpPr>
          <p:cNvPr id="27652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84175" y="4606925"/>
            <a:ext cx="5805488" cy="4475163"/>
          </a:xfrm>
          <a:noFill/>
          <a:ln/>
        </p:spPr>
        <p:txBody>
          <a:bodyPr/>
          <a:lstStyle/>
          <a:p>
            <a:pPr marL="112713" indent="-112713" defTabSz="1020763"/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460229-17D7-4A98-852E-D59ACE82E839}" type="slidenum">
              <a:rPr lang="en-GB"/>
              <a:pPr/>
              <a:t>7</a:t>
            </a:fld>
            <a:endParaRPr lang="en-GB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B22090-E172-45FD-8940-C399E63D1BFF}" type="slidenum">
              <a:rPr lang="en-GB"/>
              <a:pPr/>
              <a:t>8</a:t>
            </a:fld>
            <a:endParaRPr lang="en-GB"/>
          </a:p>
        </p:txBody>
      </p:sp>
      <p:sp>
        <p:nvSpPr>
          <p:cNvPr id="317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3A9ADB-501B-4756-A5DC-17FBAF3187F9}" type="slidenum">
              <a:rPr lang="en-GB"/>
              <a:pPr/>
              <a:t>9</a:t>
            </a:fld>
            <a:endParaRPr lang="en-GB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47A144-A3F8-41B3-81E3-4E80674038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BFE3BB-15D8-4F35-8464-9857A2009D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3F9388-B233-45B4-89CC-D67F5056AD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CE89BB-5277-4103-B209-82E644288B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80C583-CA64-41A7-9FD3-19B488FF13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72ACE9-283A-432D-86A4-D2FC4E31E7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9C7DC7-162A-4C02-8649-201302C366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547964-4F09-4F46-B85A-1A14EABC54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8F3947-E25C-4D9E-9986-1363AEA8EF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FA1C00-597D-4DDF-8224-D6A01D5BAF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85580F-AB15-4671-BC54-0A56A2F465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55D3FC-5568-48C5-A8AF-6D50C5DA09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-6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-6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62DD82F4-7DB9-49F6-AAD8-5920B2C3571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</p:sldLayoutIdLst>
  <p:hf hdr="0" ftr="0" dt="0"/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34" charset="-128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wmf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err="1" smtClean="0"/>
              <a:t>Déployer</a:t>
            </a:r>
            <a:r>
              <a:rPr lang="en-GB" b="1" dirty="0" smtClean="0"/>
              <a:t> </a:t>
            </a:r>
            <a:r>
              <a:rPr lang="en-GB" b="1" dirty="0" smtClean="0"/>
              <a:t>OSPF </a:t>
            </a:r>
            <a:r>
              <a:rPr lang="en-GB" b="1" dirty="0" smtClean="0"/>
              <a:t>pour les ISPs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GB" b="1" dirty="0" smtClean="0">
              <a:ea typeface="+mn-ea"/>
            </a:endParaRPr>
          </a:p>
        </p:txBody>
      </p:sp>
      <p:sp>
        <p:nvSpPr>
          <p:cNvPr id="1536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82AF8413-4EE0-4807-8D2A-3EA8929EA179}" type="slidenum">
              <a:rPr lang="en-US"/>
              <a:pPr/>
              <a:t>1</a:t>
            </a:fld>
            <a:endParaRPr lang="en-US"/>
          </a:p>
        </p:txBody>
      </p:sp>
      <p:pic>
        <p:nvPicPr>
          <p:cNvPr id="16389" name="Picture 4" descr="InternetSociety-logo-Pantone-print_0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8625" y="5141913"/>
            <a:ext cx="3417888" cy="171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5" descr="Axis_banner_2012_2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01613"/>
            <a:ext cx="9144000" cy="172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Conception OSPF: Les Zones (Areas)</a:t>
            </a:r>
          </a:p>
        </p:txBody>
      </p:sp>
      <p:sp>
        <p:nvSpPr>
          <p:cNvPr id="34819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sz="2400" dirty="0" smtClean="0"/>
              <a:t>Un SPF par zone,  </a:t>
            </a:r>
            <a:r>
              <a:rPr lang="fr-FR" sz="2400" dirty="0" err="1" smtClean="0"/>
              <a:t>flooding</a:t>
            </a:r>
            <a:r>
              <a:rPr lang="fr-FR" sz="2400" dirty="0" smtClean="0"/>
              <a:t> fait par zone</a:t>
            </a:r>
          </a:p>
          <a:p>
            <a:pPr lvl="1"/>
            <a:r>
              <a:rPr lang="fr-FR" sz="2000" dirty="0" smtClean="0"/>
              <a:t>Attention aux surcharges </a:t>
            </a:r>
            <a:r>
              <a:rPr lang="fr-FR" sz="2000" dirty="0" err="1" smtClean="0"/>
              <a:t>ABRs</a:t>
            </a:r>
            <a:endParaRPr lang="fr-FR" sz="2000" dirty="0" smtClean="0"/>
          </a:p>
          <a:p>
            <a:r>
              <a:rPr lang="fr-FR" sz="2400" dirty="0" smtClean="0"/>
              <a:t>Évitez les externes en  OSPF</a:t>
            </a:r>
          </a:p>
          <a:p>
            <a:pPr lvl="1"/>
            <a:r>
              <a:rPr lang="fr-FR" sz="2000" b="1" dirty="0" smtClean="0">
                <a:solidFill>
                  <a:srgbClr val="FF0000"/>
                </a:solidFill>
              </a:rPr>
              <a:t>NE PAS REDISTRIBUER </a:t>
            </a:r>
            <a:r>
              <a:rPr lang="fr-FR" sz="2000" dirty="0" smtClean="0"/>
              <a:t> dans OSPF</a:t>
            </a:r>
          </a:p>
          <a:p>
            <a:pPr lvl="1"/>
            <a:r>
              <a:rPr lang="fr-FR" sz="2000" dirty="0" smtClean="0"/>
              <a:t>Les LSA externes inondent à travers l'ensemble du réseau</a:t>
            </a:r>
          </a:p>
          <a:p>
            <a:r>
              <a:rPr lang="fr-FR" sz="2400" dirty="0" smtClean="0"/>
              <a:t>Différents types de zones font des inondations différente</a:t>
            </a:r>
          </a:p>
          <a:p>
            <a:pPr lvl="1"/>
            <a:r>
              <a:rPr lang="fr-FR" sz="2000" dirty="0" smtClean="0"/>
              <a:t>Les zones normales</a:t>
            </a:r>
          </a:p>
          <a:p>
            <a:pPr lvl="1"/>
            <a:r>
              <a:rPr lang="fr-FR" sz="2000" dirty="0" smtClean="0"/>
              <a:t>Les zones Stub</a:t>
            </a:r>
          </a:p>
          <a:p>
            <a:pPr lvl="1"/>
            <a:r>
              <a:rPr lang="fr-FR" sz="2000" dirty="0" smtClean="0"/>
              <a:t>Entièrement </a:t>
            </a:r>
            <a:r>
              <a:rPr lang="fr-FR" sz="2000" dirty="0" err="1" smtClean="0"/>
              <a:t>stubby</a:t>
            </a:r>
            <a:r>
              <a:rPr lang="fr-FR" sz="2000" dirty="0" smtClean="0"/>
              <a:t> (stub sans résumé)</a:t>
            </a:r>
          </a:p>
          <a:p>
            <a:pPr lvl="1"/>
            <a:r>
              <a:rPr lang="fr-FR" sz="2000" dirty="0" smtClean="0"/>
              <a:t>Des zones pas si </a:t>
            </a:r>
            <a:r>
              <a:rPr lang="fr-FR" sz="2000" dirty="0" err="1" smtClean="0"/>
              <a:t>stubby</a:t>
            </a:r>
            <a:r>
              <a:rPr lang="fr-FR" sz="2000" dirty="0" smtClean="0"/>
              <a:t> (NSSA) </a:t>
            </a:r>
            <a:endParaRPr lang="fr-FR" sz="2000" dirty="0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2AD47-644D-4BF2-A0C7-460D79DD1D13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Conception OSPF: Les Zones (Areas)</a:t>
            </a:r>
          </a:p>
        </p:txBody>
      </p:sp>
      <p:sp>
        <p:nvSpPr>
          <p:cNvPr id="36867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/>
          <a:lstStyle/>
          <a:p>
            <a:r>
              <a:rPr lang="en-GB" sz="2400" smtClean="0"/>
              <a:t>Zone 0 </a:t>
            </a:r>
            <a:r>
              <a:rPr lang="en-GB" sz="2400" b="1" smtClean="0">
                <a:solidFill>
                  <a:srgbClr val="FF0000"/>
                </a:solidFill>
              </a:rPr>
              <a:t> doit être contiguës </a:t>
            </a:r>
          </a:p>
          <a:p>
            <a:pPr lvl="1"/>
            <a:r>
              <a:rPr lang="en-GB" sz="2000" smtClean="0"/>
              <a:t>Ne PAS utiliser des liens virtuels pour relier deux îles Zone 0</a:t>
            </a:r>
          </a:p>
          <a:p>
            <a:r>
              <a:rPr lang="en-GB" sz="2400" smtClean="0"/>
              <a:t>Le trafic entre deux zones non nuls va toujours par l'intermédiaire de la Zone 0</a:t>
            </a:r>
          </a:p>
          <a:p>
            <a:pPr lvl="1"/>
            <a:r>
              <a:rPr lang="en-GB" sz="2000" b="1" smtClean="0">
                <a:solidFill>
                  <a:srgbClr val="FF0000"/>
                </a:solidFill>
              </a:rPr>
              <a:t>Il n'y a aucun avantage à joindre deux non nuls zones ensemble</a:t>
            </a:r>
          </a:p>
          <a:p>
            <a:pPr lvl="1"/>
            <a:r>
              <a:rPr lang="en-GB" sz="2000" smtClean="0"/>
              <a:t>Éviter les conceptions qui ont deux non nuls zones se  touchant les uns les autres</a:t>
            </a:r>
          </a:p>
          <a:p>
            <a:pPr lvl="1"/>
            <a:r>
              <a:rPr lang="en-GB" sz="2000" smtClean="0"/>
              <a:t>(Conception typique est une zone par PoP, avec des routeurs core étant ABR au backbone zone 0 )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7DB1F-ABE4-4789-9B48-2C9677386785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Conception OSPF: Sommaire</a:t>
            </a:r>
          </a:p>
        </p:txBody>
      </p:sp>
      <p:sp>
        <p:nvSpPr>
          <p:cNvPr id="38915" name="Rectangle 7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r-FR" dirty="0" smtClean="0"/>
              <a:t>Pensez redondance</a:t>
            </a:r>
          </a:p>
          <a:p>
            <a:pPr lvl="1">
              <a:lnSpc>
                <a:spcPct val="90000"/>
              </a:lnSpc>
            </a:pPr>
            <a:r>
              <a:rPr lang="fr-FR" dirty="0" smtClean="0"/>
              <a:t>Liens doubles sur chaque zone - en utilisant les métriques (coût) pour l'ingénierie du trafic</a:t>
            </a:r>
          </a:p>
          <a:p>
            <a:pPr>
              <a:lnSpc>
                <a:spcPct val="90000"/>
              </a:lnSpc>
            </a:pPr>
            <a:r>
              <a:rPr lang="fr-FR" dirty="0" smtClean="0"/>
              <a:t>Trop de redondance ...</a:t>
            </a:r>
          </a:p>
          <a:p>
            <a:pPr lvl="1">
              <a:lnSpc>
                <a:spcPct val="90000"/>
              </a:lnSpc>
            </a:pPr>
            <a:r>
              <a:rPr lang="fr-FR" dirty="0" smtClean="0"/>
              <a:t>Deux lien </a:t>
            </a:r>
            <a:r>
              <a:rPr lang="fr-FR" dirty="0" err="1" smtClean="0"/>
              <a:t>sau</a:t>
            </a:r>
            <a:r>
              <a:rPr lang="fr-FR" dirty="0" smtClean="0"/>
              <a:t> </a:t>
            </a:r>
            <a:r>
              <a:rPr lang="fr-FR" dirty="0" err="1" smtClean="0"/>
              <a:t>backbone</a:t>
            </a:r>
            <a:r>
              <a:rPr lang="fr-FR" dirty="0" smtClean="0"/>
              <a:t> dans les zones stub doit être le même coût - autrement un  routage sous-optimale se produira</a:t>
            </a:r>
          </a:p>
          <a:p>
            <a:pPr lvl="1">
              <a:lnSpc>
                <a:spcPct val="90000"/>
              </a:lnSpc>
            </a:pPr>
            <a:r>
              <a:rPr lang="fr-FR" dirty="0" smtClean="0"/>
              <a:t>Trop de redondance dans la zone </a:t>
            </a:r>
            <a:r>
              <a:rPr lang="fr-FR" dirty="0" err="1" smtClean="0"/>
              <a:t>backbone</a:t>
            </a:r>
            <a:r>
              <a:rPr lang="fr-FR" dirty="0" smtClean="0"/>
              <a:t> sans un bon résumé  produira de la convergence dans la zone 0</a:t>
            </a:r>
            <a:endParaRPr lang="fr-FR" dirty="0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4E225-E694-492A-85B6-741CE6DEED2C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Zones OSPF: Migration</a:t>
            </a:r>
          </a:p>
        </p:txBody>
      </p:sp>
      <p:sp>
        <p:nvSpPr>
          <p:cNvPr id="4096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sz="2400" dirty="0" smtClean="0"/>
              <a:t>Où placer les zones OSPF?</a:t>
            </a:r>
          </a:p>
          <a:p>
            <a:pPr lvl="1"/>
            <a:r>
              <a:rPr lang="fr-FR" sz="2000" b="1" dirty="0" smtClean="0">
                <a:solidFill>
                  <a:srgbClr val="FF0000"/>
                </a:solidFill>
              </a:rPr>
              <a:t>Suivez la topologie physique!</a:t>
            </a:r>
          </a:p>
          <a:p>
            <a:pPr lvl="1"/>
            <a:r>
              <a:rPr lang="fr-FR" sz="2000" dirty="0" smtClean="0"/>
              <a:t>Rappelez-vous des conseils de conception antérieure</a:t>
            </a:r>
          </a:p>
          <a:p>
            <a:r>
              <a:rPr lang="fr-FR" sz="2400" dirty="0" smtClean="0"/>
              <a:t>Configurer une zone à la fois!</a:t>
            </a:r>
          </a:p>
          <a:p>
            <a:pPr lvl="1"/>
            <a:r>
              <a:rPr lang="fr-FR" sz="2000" dirty="0" smtClean="0"/>
              <a:t>Commencez par le bord externe du réseau</a:t>
            </a:r>
          </a:p>
          <a:p>
            <a:pPr lvl="1"/>
            <a:r>
              <a:rPr lang="fr-FR" sz="2000" dirty="0" smtClean="0"/>
              <a:t>Connectez-vous à des routeurs à chaque extrémité d'un lien et changer le lien de la zone 0 à la zone choisie</a:t>
            </a:r>
          </a:p>
          <a:p>
            <a:pPr lvl="1"/>
            <a:r>
              <a:rPr lang="fr-FR" sz="2000" dirty="0" smtClean="0"/>
              <a:t>Attendez l'OSPF pour rétablir de l'adjacences</a:t>
            </a:r>
          </a:p>
          <a:p>
            <a:pPr lvl="1"/>
            <a:r>
              <a:rPr lang="fr-FR" sz="2000" dirty="0" smtClean="0"/>
              <a:t>Et puis se déplacez sur le lien suivant, </a:t>
            </a:r>
            <a:r>
              <a:rPr lang="fr-FR" sz="2000" dirty="0" err="1" smtClean="0"/>
              <a:t>etc</a:t>
            </a:r>
            <a:endParaRPr lang="fr-FR" sz="2000" dirty="0" smtClean="0"/>
          </a:p>
          <a:p>
            <a:pPr lvl="1"/>
            <a:r>
              <a:rPr lang="fr-FR" sz="2000" dirty="0" smtClean="0"/>
              <a:t>Il est important de s'assurer qu'il n'y a jamais d'île de zone 0  n'importe où dans le réseau de la migration</a:t>
            </a:r>
            <a:endParaRPr lang="fr-FR" sz="2000" dirty="0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7E36E-C687-4CCB-BE5C-195CFFC04BBB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Zones OSPF: Migration</a:t>
            </a:r>
          </a:p>
        </p:txBody>
      </p:sp>
      <p:sp>
        <p:nvSpPr>
          <p:cNvPr id="43011" name="Rectangle 32"/>
          <p:cNvSpPr>
            <a:spLocks noGrp="1" noChangeArrowheads="1"/>
          </p:cNvSpPr>
          <p:nvPr>
            <p:ph idx="1"/>
          </p:nvPr>
        </p:nvSpPr>
        <p:spPr>
          <a:xfrm>
            <a:off x="655638" y="4800600"/>
            <a:ext cx="7940675" cy="1752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400" dirty="0" err="1" smtClean="0"/>
              <a:t>Migrer</a:t>
            </a:r>
            <a:r>
              <a:rPr lang="en-GB" sz="2400" dirty="0" smtClean="0"/>
              <a:t> des petites parties </a:t>
            </a:r>
            <a:r>
              <a:rPr lang="en-GB" sz="2400" dirty="0" err="1" smtClean="0"/>
              <a:t>du</a:t>
            </a:r>
            <a:r>
              <a:rPr lang="en-GB" sz="2400" dirty="0" smtClean="0"/>
              <a:t> </a:t>
            </a:r>
            <a:r>
              <a:rPr lang="en-GB" sz="2400" dirty="0" err="1" smtClean="0"/>
              <a:t>réseau</a:t>
            </a:r>
            <a:r>
              <a:rPr lang="en-GB" sz="2400" dirty="0" smtClean="0"/>
              <a:t>, </a:t>
            </a:r>
            <a:r>
              <a:rPr lang="en-GB" sz="2400" dirty="0" err="1" smtClean="0"/>
              <a:t>une</a:t>
            </a:r>
            <a:r>
              <a:rPr lang="en-GB" sz="2400" dirty="0" smtClean="0"/>
              <a:t> zone </a:t>
            </a:r>
            <a:r>
              <a:rPr lang="en-GB" sz="2400" dirty="0" err="1" smtClean="0"/>
              <a:t>à</a:t>
            </a:r>
            <a:r>
              <a:rPr lang="en-GB" sz="2400" dirty="0" smtClean="0"/>
              <a:t> la </a:t>
            </a:r>
            <a:r>
              <a:rPr lang="en-GB" sz="2400" dirty="0" err="1" smtClean="0"/>
              <a:t>fois</a:t>
            </a:r>
            <a:endParaRPr lang="en-GB" sz="2400" dirty="0" smtClean="0"/>
          </a:p>
          <a:p>
            <a:pPr lvl="1">
              <a:lnSpc>
                <a:spcPct val="90000"/>
              </a:lnSpc>
            </a:pPr>
            <a:r>
              <a:rPr lang="en-GB" sz="2000" dirty="0" err="1" smtClean="0"/>
              <a:t>N'oubliez</a:t>
            </a:r>
            <a:r>
              <a:rPr lang="en-GB" sz="2000" dirty="0" smtClean="0"/>
              <a:t> pas </a:t>
            </a:r>
            <a:r>
              <a:rPr lang="en-GB" sz="2000" dirty="0" err="1" smtClean="0"/>
              <a:t>d'introduire</a:t>
            </a:r>
            <a:r>
              <a:rPr lang="en-GB" sz="2000" dirty="0" smtClean="0"/>
              <a:t> la </a:t>
            </a:r>
            <a:r>
              <a:rPr lang="en-GB" sz="2000" dirty="0" smtClean="0"/>
              <a:t>résumé </a:t>
            </a:r>
            <a:r>
              <a:rPr lang="en-GB" sz="2000" dirty="0" err="1" smtClean="0"/>
              <a:t>lorsque</a:t>
            </a:r>
            <a:r>
              <a:rPr lang="en-GB" sz="2000" dirty="0" smtClean="0"/>
              <a:t> </a:t>
            </a:r>
            <a:r>
              <a:rPr lang="en-GB" sz="2000" dirty="0" err="1" smtClean="0"/>
              <a:t>cela</a:t>
            </a:r>
            <a:r>
              <a:rPr lang="en-GB" sz="2000" dirty="0" smtClean="0"/>
              <a:t> </a:t>
            </a:r>
            <a:r>
              <a:rPr lang="en-GB" sz="2000" dirty="0" err="1" smtClean="0"/>
              <a:t>est</a:t>
            </a:r>
            <a:r>
              <a:rPr lang="en-GB" sz="2000" dirty="0" smtClean="0"/>
              <a:t> possible</a:t>
            </a:r>
          </a:p>
          <a:p>
            <a:pPr>
              <a:lnSpc>
                <a:spcPct val="90000"/>
              </a:lnSpc>
            </a:pPr>
            <a:r>
              <a:rPr lang="en-GB" sz="2400" dirty="0" smtClean="0"/>
              <a:t>Avec </a:t>
            </a:r>
            <a:r>
              <a:rPr lang="en-GB" sz="2400" dirty="0" err="1" smtClean="0"/>
              <a:t>une</a:t>
            </a:r>
            <a:r>
              <a:rPr lang="en-GB" sz="2400" dirty="0" smtClean="0"/>
              <a:t> </a:t>
            </a:r>
            <a:r>
              <a:rPr lang="en-GB" sz="2400" dirty="0" err="1" smtClean="0"/>
              <a:t>planification</a:t>
            </a:r>
            <a:r>
              <a:rPr lang="en-GB" sz="2400" dirty="0" smtClean="0"/>
              <a:t> </a:t>
            </a:r>
            <a:r>
              <a:rPr lang="en-GB" sz="2400" dirty="0" err="1" smtClean="0"/>
              <a:t>soigneuse</a:t>
            </a:r>
            <a:r>
              <a:rPr lang="en-GB" sz="2400" dirty="0" smtClean="0"/>
              <a:t>, la migration </a:t>
            </a:r>
            <a:r>
              <a:rPr lang="en-GB" sz="2400" dirty="0" err="1" smtClean="0"/>
              <a:t>peut</a:t>
            </a:r>
            <a:r>
              <a:rPr lang="en-GB" sz="2400" dirty="0" smtClean="0"/>
              <a:t> </a:t>
            </a:r>
            <a:r>
              <a:rPr lang="en-GB" sz="2400" dirty="0" err="1" smtClean="0"/>
              <a:t>être</a:t>
            </a:r>
            <a:r>
              <a:rPr lang="en-GB" sz="2400" dirty="0" smtClean="0"/>
              <a:t> fait avec un minimum </a:t>
            </a:r>
            <a:r>
              <a:rPr lang="en-GB" sz="2400" dirty="0" err="1" smtClean="0"/>
              <a:t>d'indisponibilité</a:t>
            </a:r>
            <a:r>
              <a:rPr lang="en-GB" sz="2400" dirty="0" smtClean="0"/>
              <a:t> </a:t>
            </a:r>
            <a:r>
              <a:rPr lang="en-GB" sz="2400" dirty="0" err="1" smtClean="0"/>
              <a:t>du</a:t>
            </a:r>
            <a:r>
              <a:rPr lang="en-GB" sz="2400" dirty="0" smtClean="0"/>
              <a:t> </a:t>
            </a:r>
            <a:r>
              <a:rPr lang="en-GB" sz="2400" dirty="0" err="1" smtClean="0"/>
              <a:t>réseau</a:t>
            </a:r>
            <a:endParaRPr lang="en-GB" sz="2400" dirty="0" smtClean="0"/>
          </a:p>
        </p:txBody>
      </p:sp>
      <p:sp>
        <p:nvSpPr>
          <p:cNvPr id="3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BAB12-56CC-4C63-A860-433BADFDAB56}" type="slidenum">
              <a:rPr lang="en-US"/>
              <a:pPr/>
              <a:t>14</a:t>
            </a:fld>
            <a:endParaRPr lang="en-US"/>
          </a:p>
        </p:txBody>
      </p:sp>
      <p:pic>
        <p:nvPicPr>
          <p:cNvPr id="43013" name="Picture 2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5588" y="1773238"/>
            <a:ext cx="5942012" cy="260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4" name="Oval 30"/>
          <p:cNvSpPr>
            <a:spLocks noChangeArrowheads="1"/>
          </p:cNvSpPr>
          <p:nvPr/>
        </p:nvSpPr>
        <p:spPr bwMode="auto">
          <a:xfrm>
            <a:off x="3124200" y="3352800"/>
            <a:ext cx="3500438" cy="1184275"/>
          </a:xfrm>
          <a:prstGeom prst="ellipse">
            <a:avLst/>
          </a:prstGeom>
          <a:solidFill>
            <a:srgbClr val="99CCFF"/>
          </a:solidFill>
          <a:ln w="12700">
            <a:solidFill>
              <a:srgbClr val="99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b="1">
              <a:solidFill>
                <a:schemeClr val="tx2"/>
              </a:solidFill>
            </a:endParaRPr>
          </a:p>
        </p:txBody>
      </p:sp>
      <p:sp>
        <p:nvSpPr>
          <p:cNvPr id="458786" name="Line 34"/>
          <p:cNvSpPr>
            <a:spLocks noChangeShapeType="1"/>
          </p:cNvSpPr>
          <p:nvPr/>
        </p:nvSpPr>
        <p:spPr bwMode="auto">
          <a:xfrm flipH="1">
            <a:off x="5105400" y="4038600"/>
            <a:ext cx="685800" cy="152400"/>
          </a:xfrm>
          <a:prstGeom prst="line">
            <a:avLst/>
          </a:prstGeom>
          <a:noFill/>
          <a:ln w="25400">
            <a:solidFill>
              <a:srgbClr val="FFA380"/>
            </a:solidFill>
            <a:round/>
            <a:headEnd type="none" w="sm" len="sm"/>
            <a:tailEnd type="none" w="sm" len="sm"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lIns="0" tIns="0" rIns="0" bIns="0" anchor="ctr" anchorCtr="1">
            <a:spAutoFit/>
          </a:bodyPr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458785" name="Line 33"/>
          <p:cNvSpPr>
            <a:spLocks noChangeShapeType="1"/>
          </p:cNvSpPr>
          <p:nvPr/>
        </p:nvSpPr>
        <p:spPr bwMode="auto">
          <a:xfrm>
            <a:off x="4038600" y="3962400"/>
            <a:ext cx="533400" cy="228600"/>
          </a:xfrm>
          <a:prstGeom prst="line">
            <a:avLst/>
          </a:prstGeom>
          <a:noFill/>
          <a:ln w="25400">
            <a:solidFill>
              <a:srgbClr val="FFA380"/>
            </a:solidFill>
            <a:round/>
            <a:headEnd type="none" w="sm" len="sm"/>
            <a:tailEnd type="none" w="sm" len="sm"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lIns="0" tIns="0" rIns="0" bIns="0" anchor="ctr" anchorCtr="1">
            <a:spAutoFit/>
          </a:bodyPr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458757" name="Line 5"/>
          <p:cNvSpPr>
            <a:spLocks noChangeShapeType="1"/>
          </p:cNvSpPr>
          <p:nvPr/>
        </p:nvSpPr>
        <p:spPr bwMode="auto">
          <a:xfrm flipV="1">
            <a:off x="4849813" y="1906588"/>
            <a:ext cx="1587" cy="1530350"/>
          </a:xfrm>
          <a:prstGeom prst="line">
            <a:avLst/>
          </a:prstGeom>
          <a:noFill/>
          <a:ln w="25400">
            <a:solidFill>
              <a:srgbClr val="FFA380"/>
            </a:solidFill>
            <a:round/>
            <a:headEnd type="none" w="sm" len="sm"/>
            <a:tailEnd type="none" w="sm" len="sm"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lIns="0" tIns="0" rIns="0" bIns="0" anchor="ctr" anchorCtr="1">
            <a:spAutoFit/>
          </a:bodyPr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458758" name="Line 6"/>
          <p:cNvSpPr>
            <a:spLocks noChangeShapeType="1"/>
          </p:cNvSpPr>
          <p:nvPr/>
        </p:nvSpPr>
        <p:spPr bwMode="auto">
          <a:xfrm>
            <a:off x="3608388" y="2701925"/>
            <a:ext cx="2400300" cy="1588"/>
          </a:xfrm>
          <a:prstGeom prst="line">
            <a:avLst/>
          </a:prstGeom>
          <a:noFill/>
          <a:ln w="25400">
            <a:solidFill>
              <a:srgbClr val="FFA380"/>
            </a:solidFill>
            <a:round/>
            <a:headEnd type="none" w="sm" len="sm"/>
            <a:tailEnd type="none" w="sm" len="sm"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lIns="0" tIns="0" rIns="0" bIns="0" anchor="ctr" anchorCtr="1">
            <a:spAutoFit/>
          </a:bodyPr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458760" name="Freeform 8"/>
          <p:cNvSpPr>
            <a:spLocks/>
          </p:cNvSpPr>
          <p:nvPr/>
        </p:nvSpPr>
        <p:spPr bwMode="auto">
          <a:xfrm>
            <a:off x="3908425" y="1966913"/>
            <a:ext cx="1801813" cy="1471612"/>
          </a:xfrm>
          <a:custGeom>
            <a:avLst/>
            <a:gdLst>
              <a:gd name="T0" fmla="*/ 505 w 1010"/>
              <a:gd name="T1" fmla="*/ 0 h 824"/>
              <a:gd name="T2" fmla="*/ 0 w 1010"/>
              <a:gd name="T3" fmla="*/ 411 h 824"/>
              <a:gd name="T4" fmla="*/ 505 w 1010"/>
              <a:gd name="T5" fmla="*/ 823 h 824"/>
              <a:gd name="T6" fmla="*/ 1009 w 1010"/>
              <a:gd name="T7" fmla="*/ 411 h 824"/>
              <a:gd name="T8" fmla="*/ 505 w 1010"/>
              <a:gd name="T9" fmla="*/ 0 h 8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10"/>
              <a:gd name="T16" fmla="*/ 0 h 824"/>
              <a:gd name="T17" fmla="*/ 1010 w 1010"/>
              <a:gd name="T18" fmla="*/ 824 h 82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10" h="824">
                <a:moveTo>
                  <a:pt x="505" y="0"/>
                </a:moveTo>
                <a:lnTo>
                  <a:pt x="0" y="411"/>
                </a:lnTo>
                <a:lnTo>
                  <a:pt x="505" y="823"/>
                </a:lnTo>
                <a:lnTo>
                  <a:pt x="1009" y="411"/>
                </a:lnTo>
                <a:lnTo>
                  <a:pt x="505" y="0"/>
                </a:lnTo>
              </a:path>
            </a:pathLst>
          </a:custGeom>
          <a:noFill/>
          <a:ln w="25400" cap="rnd">
            <a:solidFill>
              <a:srgbClr val="FFA380"/>
            </a:solidFill>
            <a:round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lIns="0" tIns="0" rIns="0" bIns="0" anchor="ctr" anchorCtr="1">
            <a:spAutoFit/>
          </a:bodyPr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43020" name="Rectangle 10"/>
          <p:cNvSpPr>
            <a:spLocks noChangeArrowheads="1"/>
          </p:cNvSpPr>
          <p:nvPr/>
        </p:nvSpPr>
        <p:spPr bwMode="auto">
          <a:xfrm>
            <a:off x="2286000" y="2895600"/>
            <a:ext cx="15319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 anchorCtr="1">
            <a:spAutoFit/>
          </a:bodyPr>
          <a:lstStyle/>
          <a:p>
            <a:pPr algn="ctr" defTabSz="546100">
              <a:spcBef>
                <a:spcPct val="50000"/>
              </a:spcBef>
            </a:pPr>
            <a:r>
              <a:rPr lang="en-GB" sz="2400" b="1"/>
              <a:t>Zone 0</a:t>
            </a:r>
          </a:p>
        </p:txBody>
      </p:sp>
      <p:sp>
        <p:nvSpPr>
          <p:cNvPr id="458763" name="Line 11"/>
          <p:cNvSpPr>
            <a:spLocks noChangeShapeType="1"/>
          </p:cNvSpPr>
          <p:nvPr/>
        </p:nvSpPr>
        <p:spPr bwMode="auto">
          <a:xfrm flipV="1">
            <a:off x="3832225" y="3436938"/>
            <a:ext cx="976313" cy="488950"/>
          </a:xfrm>
          <a:prstGeom prst="line">
            <a:avLst/>
          </a:prstGeom>
          <a:noFill/>
          <a:ln w="25400">
            <a:solidFill>
              <a:srgbClr val="FFA380"/>
            </a:solidFill>
            <a:round/>
            <a:headEnd type="none" w="sm" len="sm"/>
            <a:tailEnd type="none" w="sm" len="sm"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lIns="0" tIns="0" rIns="0" bIns="0" anchor="ctr" anchorCtr="1">
            <a:spAutoFit/>
          </a:bodyPr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458764" name="Line 12"/>
          <p:cNvSpPr>
            <a:spLocks noChangeShapeType="1"/>
          </p:cNvSpPr>
          <p:nvPr/>
        </p:nvSpPr>
        <p:spPr bwMode="auto">
          <a:xfrm>
            <a:off x="4808538" y="3436938"/>
            <a:ext cx="1274762" cy="549275"/>
          </a:xfrm>
          <a:prstGeom prst="line">
            <a:avLst/>
          </a:prstGeom>
          <a:noFill/>
          <a:ln w="25400">
            <a:solidFill>
              <a:srgbClr val="FFA380"/>
            </a:solidFill>
            <a:round/>
            <a:headEnd type="none" w="sm" len="sm"/>
            <a:tailEnd type="none" w="sm" len="sm"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lIns="0" tIns="0" rIns="0" bIns="0" anchor="ctr" anchorCtr="1">
            <a:spAutoFit/>
          </a:bodyPr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458765" name="Line 13"/>
          <p:cNvSpPr>
            <a:spLocks noChangeShapeType="1"/>
          </p:cNvSpPr>
          <p:nvPr/>
        </p:nvSpPr>
        <p:spPr bwMode="auto">
          <a:xfrm flipV="1">
            <a:off x="4849813" y="3473450"/>
            <a:ext cx="1587" cy="604838"/>
          </a:xfrm>
          <a:prstGeom prst="line">
            <a:avLst/>
          </a:prstGeom>
          <a:noFill/>
          <a:ln w="25400">
            <a:solidFill>
              <a:srgbClr val="FFA380"/>
            </a:solidFill>
            <a:round/>
            <a:headEnd type="none" w="sm" len="sm"/>
            <a:tailEnd type="none" w="sm" len="sm"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lIns="0" tIns="0" rIns="0" bIns="0" anchor="ctr" anchorCtr="1">
            <a:spAutoFit/>
          </a:bodyPr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pic>
        <p:nvPicPr>
          <p:cNvPr id="43024" name="Picture 16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00413" y="2535238"/>
            <a:ext cx="812800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25" name="Picture 17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45000" y="1703388"/>
            <a:ext cx="812800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8770" name="Rectangle 18"/>
          <p:cNvSpPr>
            <a:spLocks noChangeArrowheads="1"/>
          </p:cNvSpPr>
          <p:nvPr/>
        </p:nvSpPr>
        <p:spPr bwMode="auto">
          <a:xfrm>
            <a:off x="4672013" y="1831975"/>
            <a:ext cx="357187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 anchorCtr="1">
            <a:spAutoFit/>
          </a:bodyPr>
          <a:lstStyle/>
          <a:p>
            <a:pPr algn="ctr" defTabSz="546100">
              <a:spcBef>
                <a:spcPct val="50000"/>
              </a:spcBef>
            </a:pPr>
            <a:r>
              <a:rPr lang="en-GB" sz="19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</a:t>
            </a:r>
            <a:endParaRPr lang="en-GB" sz="19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58771" name="Rectangle 19"/>
          <p:cNvSpPr>
            <a:spLocks noChangeArrowheads="1"/>
          </p:cNvSpPr>
          <p:nvPr/>
        </p:nvSpPr>
        <p:spPr bwMode="auto">
          <a:xfrm>
            <a:off x="3527425" y="2652713"/>
            <a:ext cx="3587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 anchorCtr="1">
            <a:spAutoFit/>
          </a:bodyPr>
          <a:lstStyle/>
          <a:p>
            <a:pPr algn="ctr" defTabSz="546100">
              <a:spcBef>
                <a:spcPct val="50000"/>
              </a:spcBef>
            </a:pPr>
            <a:r>
              <a:rPr lang="en-GB" sz="19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</a:t>
            </a:r>
            <a:endParaRPr lang="en-GB" sz="19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43028" name="Picture 20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5150" y="3895725"/>
            <a:ext cx="8112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8773" name="Rectangle 21"/>
          <p:cNvSpPr>
            <a:spLocks noChangeArrowheads="1"/>
          </p:cNvSpPr>
          <p:nvPr/>
        </p:nvSpPr>
        <p:spPr bwMode="auto">
          <a:xfrm>
            <a:off x="5872163" y="4017963"/>
            <a:ext cx="3587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 anchorCtr="1">
            <a:spAutoFit/>
          </a:bodyPr>
          <a:lstStyle/>
          <a:p>
            <a:pPr algn="ctr" defTabSz="546100">
              <a:spcBef>
                <a:spcPct val="50000"/>
              </a:spcBef>
            </a:pPr>
            <a:r>
              <a:rPr lang="en-GB" sz="19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</a:t>
            </a:r>
            <a:endParaRPr lang="en-GB" sz="19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43030" name="Picture 22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45000" y="4021138"/>
            <a:ext cx="812800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8775" name="Rectangle 23"/>
          <p:cNvSpPr>
            <a:spLocks noChangeArrowheads="1"/>
          </p:cNvSpPr>
          <p:nvPr/>
        </p:nvSpPr>
        <p:spPr bwMode="auto">
          <a:xfrm>
            <a:off x="4672013" y="4140200"/>
            <a:ext cx="3587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 anchorCtr="1">
            <a:spAutoFit/>
          </a:bodyPr>
          <a:lstStyle/>
          <a:p>
            <a:pPr algn="ctr" defTabSz="546100">
              <a:spcBef>
                <a:spcPct val="50000"/>
              </a:spcBef>
            </a:pPr>
            <a:r>
              <a:rPr lang="en-GB" sz="19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</a:t>
            </a:r>
            <a:endParaRPr lang="en-GB" sz="19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43032" name="Picture 24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00413" y="3835400"/>
            <a:ext cx="812800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8777" name="Rectangle 25"/>
          <p:cNvSpPr>
            <a:spLocks noChangeArrowheads="1"/>
          </p:cNvSpPr>
          <p:nvPr/>
        </p:nvSpPr>
        <p:spPr bwMode="auto">
          <a:xfrm>
            <a:off x="3527425" y="3981450"/>
            <a:ext cx="3587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 anchorCtr="1">
            <a:spAutoFit/>
          </a:bodyPr>
          <a:lstStyle/>
          <a:p>
            <a:pPr algn="ctr" defTabSz="546100">
              <a:spcBef>
                <a:spcPct val="50000"/>
              </a:spcBef>
            </a:pPr>
            <a:r>
              <a:rPr lang="en-GB" sz="19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</a:t>
            </a:r>
            <a:endParaRPr lang="en-GB" sz="19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43034" name="Picture 26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45000" y="3278188"/>
            <a:ext cx="812800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8779" name="Rectangle 27"/>
          <p:cNvSpPr>
            <a:spLocks noChangeArrowheads="1"/>
          </p:cNvSpPr>
          <p:nvPr/>
        </p:nvSpPr>
        <p:spPr bwMode="auto">
          <a:xfrm>
            <a:off x="4672013" y="3395663"/>
            <a:ext cx="3587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 anchorCtr="1">
            <a:spAutoFit/>
          </a:bodyPr>
          <a:lstStyle/>
          <a:p>
            <a:pPr algn="ctr" defTabSz="546100">
              <a:spcBef>
                <a:spcPct val="50000"/>
              </a:spcBef>
            </a:pPr>
            <a:r>
              <a:rPr lang="en-GB" sz="19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</a:t>
            </a:r>
            <a:endParaRPr lang="en-GB" sz="19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43036" name="Picture 28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87975" y="2535238"/>
            <a:ext cx="812800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8781" name="Rectangle 29"/>
          <p:cNvSpPr>
            <a:spLocks noChangeArrowheads="1"/>
          </p:cNvSpPr>
          <p:nvPr/>
        </p:nvSpPr>
        <p:spPr bwMode="auto">
          <a:xfrm>
            <a:off x="5614988" y="2652713"/>
            <a:ext cx="3587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 anchorCtr="1">
            <a:spAutoFit/>
          </a:bodyPr>
          <a:lstStyle/>
          <a:p>
            <a:pPr algn="ctr" defTabSz="546100">
              <a:spcBef>
                <a:spcPct val="50000"/>
              </a:spcBef>
            </a:pPr>
            <a:r>
              <a:rPr lang="en-GB" sz="19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</a:t>
            </a:r>
            <a:endParaRPr lang="en-GB" sz="19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3038" name="Rectangle 35"/>
          <p:cNvSpPr>
            <a:spLocks noChangeArrowheads="1"/>
          </p:cNvSpPr>
          <p:nvPr/>
        </p:nvSpPr>
        <p:spPr bwMode="auto">
          <a:xfrm>
            <a:off x="4114800" y="3733800"/>
            <a:ext cx="15319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 anchorCtr="1">
            <a:spAutoFit/>
          </a:bodyPr>
          <a:lstStyle/>
          <a:p>
            <a:pPr algn="ctr" defTabSz="546100">
              <a:spcBef>
                <a:spcPct val="50000"/>
              </a:spcBef>
            </a:pPr>
            <a:r>
              <a:rPr lang="en-GB" sz="1600" b="1"/>
              <a:t>Zone 10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smtClean="0"/>
              <a:t>OSPF pour les fournisseurs de services</a:t>
            </a:r>
          </a:p>
        </p:txBody>
      </p:sp>
      <p:sp>
        <p:nvSpPr>
          <p:cNvPr id="4505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Wingdings" pitchFamily="-65" charset="2"/>
              <a:buNone/>
              <a:defRPr/>
            </a:pPr>
            <a:r>
              <a:rPr lang="en-GB" smtClean="0">
                <a:ea typeface="+mn-ea"/>
              </a:rPr>
              <a:t>Configuration d'OSPF &amp; Ajout des Réseaux  </a:t>
            </a:r>
          </a:p>
        </p:txBody>
      </p:sp>
      <p:sp>
        <p:nvSpPr>
          <p:cNvPr id="4" name="Rectangle 103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D9DBFA61-18EB-4E27-8C9C-E0FBA8AA1071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OSPF: Configuration </a:t>
            </a:r>
          </a:p>
        </p:txBody>
      </p:sp>
      <p:sp>
        <p:nvSpPr>
          <p:cNvPr id="47107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z="2400" smtClean="0"/>
              <a:t>Démarrer l'OSPF dans l'IOS de Cisco</a:t>
            </a:r>
          </a:p>
          <a:p>
            <a:pPr lvl="1">
              <a:buFont typeface="Wingdings" pitchFamily="2" charset="2"/>
              <a:buNone/>
            </a:pPr>
            <a:r>
              <a:rPr lang="en-US" sz="2000" b="1" smtClean="0">
                <a:latin typeface="Courier New" pitchFamily="49" charset="0"/>
              </a:rPr>
              <a:t>  routeur ospf 100</a:t>
            </a:r>
            <a:endParaRPr lang="en-GB" sz="2000" b="1" smtClean="0">
              <a:latin typeface="Courier New" pitchFamily="49" charset="0"/>
            </a:endParaRPr>
          </a:p>
          <a:p>
            <a:pPr lvl="1"/>
            <a:r>
              <a:rPr lang="en-GB" sz="2000" smtClean="0"/>
              <a:t>Où "100" est le processus ID</a:t>
            </a:r>
          </a:p>
          <a:p>
            <a:r>
              <a:rPr lang="en-GB" sz="2400" smtClean="0"/>
              <a:t>Le processus ID est unique au routeur</a:t>
            </a:r>
          </a:p>
          <a:p>
            <a:pPr lvl="1"/>
            <a:r>
              <a:rPr lang="en-GB" sz="2000" smtClean="0"/>
              <a:t>Donne la possibilité d'exécuter plusieurs instances d'OSPF sur un routeur</a:t>
            </a:r>
          </a:p>
          <a:p>
            <a:pPr lvl="1"/>
            <a:r>
              <a:rPr lang="en-GB" sz="2000" smtClean="0"/>
              <a:t>Le processus ID n'est pas passé entre les routeurs dans un AS</a:t>
            </a:r>
          </a:p>
          <a:p>
            <a:pPr lvl="1"/>
            <a:r>
              <a:rPr lang="en-GB" sz="2000" smtClean="0">
                <a:solidFill>
                  <a:srgbClr val="FF0000"/>
                </a:solidFill>
              </a:rPr>
              <a:t>De nombreux ISP configurent  le processus ID pour qe ça soit le même que leur numéro de système autonome BGP</a:t>
            </a:r>
          </a:p>
          <a:p>
            <a:pPr lvl="1"/>
            <a:endParaRPr lang="en-GB" sz="2000" b="1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71A56-B060-4268-B4F2-E53E0C19F9A6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OSPF: établir de l'adjacences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Cisco IOS OSPFv2 </a:t>
            </a:r>
            <a:r>
              <a:rPr lang="en-GB" sz="2400" dirty="0" err="1" smtClean="0"/>
              <a:t>tente</a:t>
            </a:r>
            <a:r>
              <a:rPr lang="en-GB" sz="2400" dirty="0" smtClean="0"/>
              <a:t> </a:t>
            </a:r>
            <a:r>
              <a:rPr lang="en-GB" sz="2400" dirty="0" err="1" smtClean="0"/>
              <a:t>automatiquement</a:t>
            </a:r>
            <a:r>
              <a:rPr lang="en-GB" sz="2400" dirty="0" smtClean="0"/>
              <a:t> </a:t>
            </a:r>
            <a:r>
              <a:rPr lang="en-GB" sz="2400" dirty="0" err="1" smtClean="0"/>
              <a:t>d'établir</a:t>
            </a:r>
            <a:r>
              <a:rPr lang="en-GB" sz="2400" dirty="0" smtClean="0"/>
              <a:t> des </a:t>
            </a:r>
            <a:r>
              <a:rPr lang="en-GB" sz="2400" dirty="0" err="1" smtClean="0"/>
              <a:t>adjacences</a:t>
            </a:r>
            <a:r>
              <a:rPr lang="en-GB" sz="2400" dirty="0" smtClean="0"/>
              <a:t> </a:t>
            </a:r>
            <a:r>
              <a:rPr lang="en-GB" sz="2400" dirty="0" err="1" smtClean="0"/>
              <a:t>sur</a:t>
            </a:r>
            <a:r>
              <a:rPr lang="en-GB" sz="2400" dirty="0" smtClean="0"/>
              <a:t> </a:t>
            </a:r>
            <a:r>
              <a:rPr lang="en-GB" sz="2400" dirty="0" err="1" smtClean="0"/>
              <a:t>toutes</a:t>
            </a:r>
            <a:r>
              <a:rPr lang="en-GB" sz="2400" dirty="0" smtClean="0"/>
              <a:t> les interfaces </a:t>
            </a:r>
            <a:r>
              <a:rPr lang="en-GB" sz="2400" dirty="0" err="1" smtClean="0"/>
              <a:t>définies</a:t>
            </a:r>
            <a:r>
              <a:rPr lang="en-GB" sz="2400" dirty="0" smtClean="0"/>
              <a:t> (</a:t>
            </a:r>
            <a:r>
              <a:rPr lang="en-GB" sz="2400" dirty="0" err="1" smtClean="0"/>
              <a:t>ou</a:t>
            </a:r>
            <a:r>
              <a:rPr lang="en-GB" sz="2400" dirty="0" smtClean="0"/>
              <a:t> subnets)</a:t>
            </a:r>
          </a:p>
          <a:p>
            <a:r>
              <a:rPr lang="en-GB" sz="2400" dirty="0" smtClean="0"/>
              <a:t>La </a:t>
            </a:r>
            <a:r>
              <a:rPr lang="en-GB" sz="2400" dirty="0" err="1" smtClean="0"/>
              <a:t>meilleure</a:t>
            </a:r>
            <a:r>
              <a:rPr lang="en-GB" sz="2400" dirty="0" smtClean="0"/>
              <a:t> </a:t>
            </a:r>
            <a:r>
              <a:rPr lang="en-GB" sz="2400" dirty="0" err="1" smtClean="0"/>
              <a:t>pratique</a:t>
            </a:r>
            <a:r>
              <a:rPr lang="en-GB" sz="2400" dirty="0" smtClean="0"/>
              <a:t> </a:t>
            </a:r>
            <a:r>
              <a:rPr lang="en-GB" sz="2400" dirty="0" err="1" smtClean="0"/>
              <a:t>consiste</a:t>
            </a:r>
            <a:r>
              <a:rPr lang="en-GB" sz="2400" dirty="0" smtClean="0"/>
              <a:t> </a:t>
            </a:r>
            <a:r>
              <a:rPr lang="en-GB" sz="2400" dirty="0" err="1" smtClean="0"/>
              <a:t>à</a:t>
            </a:r>
            <a:r>
              <a:rPr lang="en-GB" sz="2400" dirty="0" smtClean="0"/>
              <a:t> </a:t>
            </a:r>
            <a:r>
              <a:rPr lang="en-GB" sz="2400" dirty="0" err="1" smtClean="0"/>
              <a:t>désactiver</a:t>
            </a:r>
            <a:endParaRPr lang="en-GB" sz="2400" dirty="0" smtClean="0"/>
          </a:p>
          <a:p>
            <a:pPr lvl="1"/>
            <a:r>
              <a:rPr lang="en-GB" sz="2000" dirty="0" err="1" smtClean="0"/>
              <a:t>Risque</a:t>
            </a:r>
            <a:r>
              <a:rPr lang="en-GB" sz="2000" dirty="0" smtClean="0"/>
              <a:t> </a:t>
            </a:r>
            <a:r>
              <a:rPr lang="en-GB" sz="2000" dirty="0" err="1" smtClean="0"/>
              <a:t>potentiel</a:t>
            </a:r>
            <a:r>
              <a:rPr lang="en-GB" sz="2000" dirty="0" smtClean="0"/>
              <a:t> pour la </a:t>
            </a:r>
            <a:r>
              <a:rPr lang="en-GB" sz="2000" dirty="0" err="1" smtClean="0"/>
              <a:t>sécurité</a:t>
            </a:r>
            <a:r>
              <a:rPr lang="en-GB" sz="2000" dirty="0" smtClean="0"/>
              <a:t>: </a:t>
            </a:r>
            <a:r>
              <a:rPr lang="en-GB" sz="2000" dirty="0" err="1" smtClean="0"/>
              <a:t>l'envoi</a:t>
            </a:r>
            <a:r>
              <a:rPr lang="en-GB" sz="2000" dirty="0" smtClean="0"/>
              <a:t> de </a:t>
            </a:r>
            <a:r>
              <a:rPr lang="en-GB" sz="2000" dirty="0" smtClean="0"/>
              <a:t>OSPF </a:t>
            </a:r>
            <a:r>
              <a:rPr lang="en-GB" sz="2000" dirty="0" smtClean="0"/>
              <a:t>Hellos </a:t>
            </a:r>
            <a:r>
              <a:rPr lang="en-GB" sz="2000" dirty="0" err="1" smtClean="0"/>
              <a:t>à</a:t>
            </a:r>
            <a:r>
              <a:rPr lang="en-GB" sz="2000" dirty="0" smtClean="0"/>
              <a:t> </a:t>
            </a:r>
            <a:r>
              <a:rPr lang="en-GB" sz="2000" dirty="0" err="1" smtClean="0"/>
              <a:t>l'extérieur</a:t>
            </a:r>
            <a:r>
              <a:rPr lang="en-GB" sz="2000" dirty="0" smtClean="0"/>
              <a:t> </a:t>
            </a:r>
            <a:r>
              <a:rPr lang="en-GB" sz="2000" dirty="0" err="1" smtClean="0"/>
              <a:t>du</a:t>
            </a:r>
            <a:r>
              <a:rPr lang="en-GB" sz="2000" dirty="0" smtClean="0"/>
              <a:t> </a:t>
            </a:r>
            <a:r>
              <a:rPr lang="en-GB" sz="2000" dirty="0" err="1" smtClean="0"/>
              <a:t>système</a:t>
            </a:r>
            <a:r>
              <a:rPr lang="en-GB" sz="2000" dirty="0" smtClean="0"/>
              <a:t> </a:t>
            </a:r>
            <a:r>
              <a:rPr lang="en-GB" sz="2000" dirty="0" err="1" smtClean="0"/>
              <a:t>autonome</a:t>
            </a:r>
            <a:r>
              <a:rPr lang="en-GB" sz="2000" dirty="0" smtClean="0"/>
              <a:t>, et de </a:t>
            </a:r>
            <a:r>
              <a:rPr lang="en-GB" sz="2000" dirty="0" err="1" smtClean="0"/>
              <a:t>risquer</a:t>
            </a:r>
            <a:r>
              <a:rPr lang="en-GB" sz="2000" dirty="0" smtClean="0"/>
              <a:t> de la formation </a:t>
            </a:r>
            <a:r>
              <a:rPr lang="en-GB" sz="2000" dirty="0" err="1" smtClean="0"/>
              <a:t>d'adjacences</a:t>
            </a:r>
            <a:r>
              <a:rPr lang="en-GB" sz="2000" dirty="0" smtClean="0"/>
              <a:t> avec les </a:t>
            </a:r>
            <a:r>
              <a:rPr lang="en-GB" sz="2000" dirty="0" err="1" smtClean="0"/>
              <a:t>réseaux</a:t>
            </a:r>
            <a:r>
              <a:rPr lang="en-GB" sz="2000" dirty="0" smtClean="0"/>
              <a:t> </a:t>
            </a:r>
            <a:r>
              <a:rPr lang="en-GB" sz="2000" dirty="0" err="1" smtClean="0"/>
              <a:t>externes</a:t>
            </a:r>
            <a:endParaRPr lang="en-GB" sz="2000" dirty="0" smtClean="0"/>
          </a:p>
          <a:p>
            <a:pPr lvl="1"/>
            <a:r>
              <a:rPr lang="en-GB" sz="2000" dirty="0" err="1" smtClean="0"/>
              <a:t>Exemple</a:t>
            </a:r>
            <a:r>
              <a:rPr lang="en-GB" sz="2000" dirty="0" smtClean="0"/>
              <a:t>: </a:t>
            </a:r>
            <a:r>
              <a:rPr lang="en-GB" sz="2000" dirty="0" err="1" smtClean="0"/>
              <a:t>Seulement</a:t>
            </a:r>
            <a:r>
              <a:rPr lang="en-GB" sz="2000" dirty="0" smtClean="0"/>
              <a:t> </a:t>
            </a:r>
            <a:r>
              <a:rPr lang="en-GB" sz="2000" dirty="0" err="1" smtClean="0"/>
              <a:t>l'interface</a:t>
            </a:r>
            <a:r>
              <a:rPr lang="en-GB" sz="2000" dirty="0" smtClean="0"/>
              <a:t> POS4 / 0  </a:t>
            </a:r>
            <a:r>
              <a:rPr lang="en-GB" sz="2000" dirty="0" err="1" smtClean="0"/>
              <a:t>tentera</a:t>
            </a:r>
            <a:r>
              <a:rPr lang="en-GB" sz="2000" dirty="0" smtClean="0"/>
              <a:t> de former </a:t>
            </a:r>
            <a:r>
              <a:rPr lang="en-GB" sz="2000" dirty="0" err="1" smtClean="0"/>
              <a:t>une</a:t>
            </a:r>
            <a:r>
              <a:rPr lang="en-GB" sz="2000" dirty="0" smtClean="0"/>
              <a:t> </a:t>
            </a:r>
            <a:r>
              <a:rPr lang="en-GB" sz="2000" dirty="0" err="1" smtClean="0"/>
              <a:t>adjacence</a:t>
            </a:r>
            <a:r>
              <a:rPr lang="en-GB" sz="2000" dirty="0" smtClean="0"/>
              <a:t> OSPF</a:t>
            </a:r>
            <a:endParaRPr lang="en-GB" sz="2000" b="1" dirty="0" smtClean="0">
              <a:latin typeface="Courier New" pitchFamily="49" charset="0"/>
            </a:endParaRPr>
          </a:p>
          <a:p>
            <a:pPr lvl="2"/>
            <a:endParaRPr lang="en-GB" sz="1800" dirty="0" smtClean="0"/>
          </a:p>
          <a:p>
            <a:pPr lvl="1">
              <a:buFont typeface="Wingdings" pitchFamily="2" charset="2"/>
              <a:buNone/>
            </a:pPr>
            <a:r>
              <a:rPr lang="en-GB" sz="2000" b="1" dirty="0" smtClean="0">
                <a:latin typeface="Courier New" pitchFamily="49" charset="0"/>
              </a:rPr>
              <a:t>  </a:t>
            </a:r>
            <a:r>
              <a:rPr lang="en-GB" sz="2000" b="1" dirty="0" err="1" smtClean="0">
                <a:latin typeface="Courier New" pitchFamily="49" charset="0"/>
              </a:rPr>
              <a:t>routeur</a:t>
            </a:r>
            <a:r>
              <a:rPr lang="en-GB" sz="2000" b="1" dirty="0" smtClean="0">
                <a:latin typeface="Courier New" pitchFamily="49" charset="0"/>
              </a:rPr>
              <a:t> </a:t>
            </a:r>
            <a:r>
              <a:rPr lang="en-GB" sz="2000" b="1" dirty="0" err="1" smtClean="0">
                <a:latin typeface="Courier New" pitchFamily="49" charset="0"/>
              </a:rPr>
              <a:t>ospf</a:t>
            </a:r>
            <a:r>
              <a:rPr lang="en-GB" sz="2000" b="1" dirty="0" smtClean="0">
                <a:latin typeface="Courier New" pitchFamily="49" charset="0"/>
              </a:rPr>
              <a:t> 100</a:t>
            </a:r>
          </a:p>
          <a:p>
            <a:pPr lvl="1">
              <a:buFont typeface="Wingdings" pitchFamily="2" charset="2"/>
              <a:buNone/>
            </a:pPr>
            <a:r>
              <a:rPr lang="en-GB" sz="2000" b="1" dirty="0" smtClean="0">
                <a:latin typeface="Courier New" pitchFamily="49" charset="0"/>
              </a:rPr>
              <a:t>   passive-interface default</a:t>
            </a:r>
          </a:p>
          <a:p>
            <a:pPr lvl="1">
              <a:buFont typeface="Wingdings" pitchFamily="2" charset="2"/>
              <a:buNone/>
            </a:pPr>
            <a:r>
              <a:rPr lang="en-GB" sz="2000" b="1" dirty="0" smtClean="0">
                <a:latin typeface="Courier New" pitchFamily="49" charset="0"/>
              </a:rPr>
              <a:t>   no passive-interface POS4/0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EF74C-71F1-4889-BDC7-A59222C2446B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6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>
                <a:ea typeface="+mj-ea"/>
              </a:rPr>
              <a:t>OSPF: Ajouter des réseaux</a:t>
            </a:r>
            <a:br>
              <a:rPr lang="en-US" smtClean="0">
                <a:ea typeface="+mj-ea"/>
              </a:rPr>
            </a:br>
            <a:r>
              <a:rPr lang="en-US" smtClean="0">
                <a:ea typeface="+mj-ea"/>
              </a:rPr>
              <a:t>Première  Option</a:t>
            </a:r>
          </a:p>
        </p:txBody>
      </p:sp>
      <p:sp>
        <p:nvSpPr>
          <p:cNvPr id="51203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sz="2400" dirty="0" smtClean="0"/>
              <a:t>Redistribution:</a:t>
            </a:r>
          </a:p>
          <a:p>
            <a:pPr lvl="1"/>
            <a:r>
              <a:rPr lang="fr-FR" sz="2000" dirty="0" smtClean="0"/>
              <a:t>S'applique à toutes les interfaces connectées sur le routeur mais envoie des réseaux comme de type-2 externes - qui ne sont pas résumées</a:t>
            </a:r>
          </a:p>
          <a:p>
            <a:pPr lvl="1">
              <a:buFont typeface="Wingdings" pitchFamily="2" charset="2"/>
              <a:buNone/>
            </a:pPr>
            <a:r>
              <a:rPr lang="fr-FR" sz="2000" b="1" dirty="0" smtClean="0">
                <a:latin typeface="Courier New" pitchFamily="49" charset="0"/>
              </a:rPr>
              <a:t>  routeur </a:t>
            </a:r>
            <a:r>
              <a:rPr lang="fr-FR" sz="2000" b="1" dirty="0" err="1" smtClean="0">
                <a:latin typeface="Courier New" pitchFamily="49" charset="0"/>
              </a:rPr>
              <a:t>ospf</a:t>
            </a:r>
            <a:r>
              <a:rPr lang="fr-FR" sz="2000" b="1" dirty="0" smtClean="0">
                <a:latin typeface="Courier New" pitchFamily="49" charset="0"/>
              </a:rPr>
              <a:t> 100</a:t>
            </a:r>
          </a:p>
          <a:p>
            <a:pPr lvl="1">
              <a:buFont typeface="Wingdings" pitchFamily="2" charset="2"/>
              <a:buNone/>
            </a:pPr>
            <a:r>
              <a:rPr lang="fr-FR" sz="2000" b="1" dirty="0" smtClean="0">
                <a:latin typeface="Courier New" pitchFamily="49" charset="0"/>
              </a:rPr>
              <a:t>   redistribuer </a:t>
            </a:r>
            <a:r>
              <a:rPr lang="fr-FR" sz="2000" b="1" dirty="0" err="1" smtClean="0">
                <a:latin typeface="Courier New" pitchFamily="49" charset="0"/>
              </a:rPr>
              <a:t>subnets</a:t>
            </a:r>
            <a:r>
              <a:rPr lang="fr-FR" sz="2000" b="1" dirty="0" smtClean="0">
                <a:latin typeface="Courier New" pitchFamily="49" charset="0"/>
              </a:rPr>
              <a:t> connectés</a:t>
            </a:r>
          </a:p>
          <a:p>
            <a:pPr lvl="1">
              <a:buFont typeface="Wingdings" pitchFamily="2" charset="2"/>
              <a:buNone/>
            </a:pPr>
            <a:endParaRPr lang="fr-FR" sz="2000" b="1" dirty="0" smtClean="0">
              <a:latin typeface="Courier New" pitchFamily="49" charset="0"/>
            </a:endParaRPr>
          </a:p>
          <a:p>
            <a:r>
              <a:rPr lang="fr-FR" sz="2400" b="1" dirty="0" smtClean="0">
                <a:solidFill>
                  <a:srgbClr val="FF0000"/>
                </a:solidFill>
              </a:rPr>
              <a:t>A ne pas faire!</a:t>
            </a:r>
            <a:r>
              <a:rPr lang="fr-FR" sz="2400" dirty="0" smtClean="0"/>
              <a:t> parce que:</a:t>
            </a:r>
          </a:p>
          <a:p>
            <a:pPr lvl="1"/>
            <a:r>
              <a:rPr lang="fr-FR" sz="2000" dirty="0" smtClean="0"/>
              <a:t>Type-2 </a:t>
            </a:r>
            <a:r>
              <a:rPr lang="fr-FR" sz="2000" dirty="0" err="1" smtClean="0"/>
              <a:t>LSAs</a:t>
            </a:r>
            <a:r>
              <a:rPr lang="fr-FR" sz="2000" dirty="0" smtClean="0"/>
              <a:t> inonde à travers l'ensemble du réseau</a:t>
            </a:r>
          </a:p>
          <a:p>
            <a:pPr lvl="1"/>
            <a:r>
              <a:rPr lang="fr-FR" sz="2000" dirty="0" smtClean="0"/>
              <a:t>Ces LSA sont pas tous utiles pour déterminer les chemins à travers le </a:t>
            </a:r>
            <a:r>
              <a:rPr lang="fr-FR" sz="2000" dirty="0" err="1" smtClean="0"/>
              <a:t>backbone</a:t>
            </a:r>
            <a:r>
              <a:rPr lang="fr-FR" sz="2000" dirty="0" smtClean="0"/>
              <a:t>; ils prennent tout simplement un espace précieux</a:t>
            </a:r>
            <a:endParaRPr lang="fr-FR" sz="2000" dirty="0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086BB-AF25-4DE9-8F39-07319277567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4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>
                <a:ea typeface="+mj-ea"/>
              </a:rPr>
              <a:t>OSPF: Ajout de réseaux </a:t>
            </a:r>
            <a:br>
              <a:rPr lang="en-US" smtClean="0">
                <a:ea typeface="+mj-ea"/>
              </a:rPr>
            </a:br>
            <a:r>
              <a:rPr lang="en-US" smtClean="0">
                <a:ea typeface="+mj-ea"/>
              </a:rPr>
              <a:t> Deuxième option</a:t>
            </a:r>
          </a:p>
        </p:txBody>
      </p:sp>
      <p:sp>
        <p:nvSpPr>
          <p:cNvPr id="53251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sz="2400" dirty="0" smtClean="0"/>
              <a:t>Par configuration de lien- à partir de IOS 12.4 et au </a:t>
            </a:r>
            <a:r>
              <a:rPr lang="fr-FR" sz="2400" dirty="0" err="1" smtClean="0"/>
              <a:t>delas</a:t>
            </a:r>
            <a:r>
              <a:rPr lang="fr-FR" sz="2400" dirty="0" smtClean="0"/>
              <a:t> </a:t>
            </a:r>
          </a:p>
          <a:p>
            <a:pPr lvl="1"/>
            <a:r>
              <a:rPr lang="fr-FR" sz="2000" dirty="0" smtClean="0"/>
              <a:t>OSPF est configuré sur chaque interface (comme ISIS)</a:t>
            </a:r>
          </a:p>
          <a:p>
            <a:pPr lvl="1"/>
            <a:r>
              <a:rPr lang="fr-FR" sz="2000" dirty="0" smtClean="0"/>
              <a:t>Utile pour plusieurs </a:t>
            </a:r>
            <a:r>
              <a:rPr lang="fr-FR" sz="2000" dirty="0" err="1" smtClean="0"/>
              <a:t>subnets</a:t>
            </a:r>
            <a:r>
              <a:rPr lang="fr-FR" sz="2000" dirty="0" smtClean="0"/>
              <a:t> par interface</a:t>
            </a:r>
          </a:p>
          <a:p>
            <a:pPr lvl="1"/>
            <a:endParaRPr lang="fr-FR" sz="2000" dirty="0" smtClean="0"/>
          </a:p>
          <a:p>
            <a:pPr lvl="1">
              <a:buFont typeface="Wingdings" pitchFamily="2" charset="2"/>
              <a:buNone/>
            </a:pPr>
            <a:r>
              <a:rPr lang="fr-FR" sz="2000" b="1" dirty="0" smtClean="0">
                <a:latin typeface="Courier New" pitchFamily="49" charset="0"/>
              </a:rPr>
              <a:t>interface POS 4/0</a:t>
            </a:r>
          </a:p>
          <a:p>
            <a:pPr lvl="1">
              <a:buFont typeface="Wingdings" pitchFamily="2" charset="2"/>
              <a:buNone/>
            </a:pPr>
            <a:r>
              <a:rPr lang="fr-FR" sz="2000" b="1" dirty="0" smtClean="0">
                <a:latin typeface="Courier New" pitchFamily="49" charset="0"/>
              </a:rPr>
              <a:t> </a:t>
            </a:r>
            <a:r>
              <a:rPr lang="fr-FR" sz="2000" b="1" dirty="0" err="1" smtClean="0">
                <a:latin typeface="Courier New" pitchFamily="49" charset="0"/>
              </a:rPr>
              <a:t>ip</a:t>
            </a:r>
            <a:r>
              <a:rPr lang="fr-FR" sz="2000" b="1" dirty="0" smtClean="0">
                <a:latin typeface="Courier New" pitchFamily="49" charset="0"/>
              </a:rPr>
              <a:t> </a:t>
            </a:r>
            <a:r>
              <a:rPr lang="fr-FR" sz="2000" b="1" dirty="0" err="1" smtClean="0">
                <a:latin typeface="Courier New" pitchFamily="49" charset="0"/>
              </a:rPr>
              <a:t>address</a:t>
            </a:r>
            <a:r>
              <a:rPr lang="fr-FR" sz="2000" b="1" dirty="0" smtClean="0">
                <a:latin typeface="Courier New" pitchFamily="49" charset="0"/>
              </a:rPr>
              <a:t> 192.168.1.0 255.255.255.0</a:t>
            </a:r>
          </a:p>
          <a:p>
            <a:pPr lvl="1">
              <a:buFont typeface="Wingdings" pitchFamily="2" charset="2"/>
              <a:buNone/>
            </a:pPr>
            <a:r>
              <a:rPr lang="fr-FR" sz="2000" b="1" dirty="0" smtClean="0">
                <a:latin typeface="Courier New" pitchFamily="49" charset="0"/>
              </a:rPr>
              <a:t> </a:t>
            </a:r>
            <a:r>
              <a:rPr lang="fr-FR" sz="2000" b="1" dirty="0" err="1" smtClean="0">
                <a:latin typeface="Courier New" pitchFamily="49" charset="0"/>
              </a:rPr>
              <a:t>ip</a:t>
            </a:r>
            <a:r>
              <a:rPr lang="fr-FR" sz="2000" b="1" dirty="0" smtClean="0">
                <a:latin typeface="Courier New" pitchFamily="49" charset="0"/>
              </a:rPr>
              <a:t> </a:t>
            </a:r>
            <a:r>
              <a:rPr lang="fr-FR" sz="2000" b="1" dirty="0" err="1" smtClean="0">
                <a:latin typeface="Courier New" pitchFamily="49" charset="0"/>
              </a:rPr>
              <a:t>address</a:t>
            </a:r>
            <a:r>
              <a:rPr lang="fr-FR" sz="2000" b="1" dirty="0" smtClean="0">
                <a:latin typeface="Courier New" pitchFamily="49" charset="0"/>
              </a:rPr>
              <a:t> 172.16.1.0 255.255.255.224 secondaire</a:t>
            </a:r>
          </a:p>
          <a:p>
            <a:pPr lvl="1">
              <a:buFont typeface="Wingdings" pitchFamily="2" charset="2"/>
              <a:buNone/>
            </a:pPr>
            <a:r>
              <a:rPr lang="fr-FR" sz="2000" b="1" dirty="0" smtClean="0">
                <a:latin typeface="Courier New" pitchFamily="49" charset="0"/>
              </a:rPr>
              <a:t> </a:t>
            </a:r>
            <a:r>
              <a:rPr lang="fr-FR" sz="2000" b="1" dirty="0" err="1" smtClean="0">
                <a:latin typeface="Courier New" pitchFamily="49" charset="0"/>
              </a:rPr>
              <a:t>ip</a:t>
            </a:r>
            <a:r>
              <a:rPr lang="fr-FR" sz="2000" b="1" dirty="0" smtClean="0">
                <a:latin typeface="Courier New" pitchFamily="49" charset="0"/>
              </a:rPr>
              <a:t> </a:t>
            </a:r>
            <a:r>
              <a:rPr lang="fr-FR" sz="2000" b="1" dirty="0" err="1" smtClean="0">
                <a:latin typeface="Courier New" pitchFamily="49" charset="0"/>
              </a:rPr>
              <a:t>ospf</a:t>
            </a:r>
            <a:r>
              <a:rPr lang="fr-FR" sz="2000" b="1" dirty="0" smtClean="0">
                <a:latin typeface="Courier New" pitchFamily="49" charset="0"/>
              </a:rPr>
              <a:t> 100 zone 0</a:t>
            </a:r>
          </a:p>
          <a:p>
            <a:pPr lvl="1">
              <a:buFont typeface="Wingdings" pitchFamily="2" charset="2"/>
              <a:buNone/>
            </a:pPr>
            <a:r>
              <a:rPr lang="fr-FR" sz="2000" b="1" dirty="0" smtClean="0">
                <a:latin typeface="Courier New" pitchFamily="49" charset="0"/>
              </a:rPr>
              <a:t>!</a:t>
            </a:r>
          </a:p>
          <a:p>
            <a:pPr lvl="1">
              <a:buFont typeface="Wingdings" pitchFamily="2" charset="2"/>
              <a:buNone/>
            </a:pPr>
            <a:r>
              <a:rPr lang="fr-FR" sz="2000" b="1" dirty="0" smtClean="0">
                <a:latin typeface="Courier New" pitchFamily="49" charset="0"/>
              </a:rPr>
              <a:t>routeur </a:t>
            </a:r>
            <a:r>
              <a:rPr lang="fr-FR" sz="2000" b="1" dirty="0" err="1" smtClean="0">
                <a:latin typeface="Courier New" pitchFamily="49" charset="0"/>
              </a:rPr>
              <a:t>ospf</a:t>
            </a:r>
            <a:r>
              <a:rPr lang="fr-FR" sz="2000" b="1" dirty="0" smtClean="0">
                <a:latin typeface="Courier New" pitchFamily="49" charset="0"/>
              </a:rPr>
              <a:t> 100</a:t>
            </a:r>
          </a:p>
          <a:p>
            <a:pPr lvl="1">
              <a:buFont typeface="Wingdings" pitchFamily="2" charset="2"/>
              <a:buNone/>
            </a:pPr>
            <a:r>
              <a:rPr lang="fr-FR" sz="2000" b="1" dirty="0" smtClean="0">
                <a:latin typeface="Courier New" pitchFamily="49" charset="0"/>
              </a:rPr>
              <a:t> passive-interface default</a:t>
            </a:r>
          </a:p>
          <a:p>
            <a:pPr lvl="1">
              <a:buFont typeface="Wingdings" pitchFamily="2" charset="2"/>
              <a:buNone/>
            </a:pPr>
            <a:r>
              <a:rPr lang="fr-FR" sz="2000" b="1" dirty="0" smtClean="0">
                <a:latin typeface="Courier New" pitchFamily="49" charset="0"/>
              </a:rPr>
              <a:t> pas de  passive-interface POS 4/0</a:t>
            </a:r>
            <a:endParaRPr lang="fr-FR" sz="2000" b="1" dirty="0" smtClean="0">
              <a:latin typeface="Courier New" pitchFamily="49" charset="0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7E8F-D8F6-4477-85B1-35718885396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Ordre du jour</a:t>
            </a:r>
          </a:p>
        </p:txBody>
      </p:sp>
      <p:sp>
        <p:nvSpPr>
          <p:cNvPr id="1843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Conception OSPF </a:t>
            </a:r>
            <a:r>
              <a:rPr lang="en-GB" dirty="0" err="1" smtClean="0"/>
              <a:t>dans</a:t>
            </a:r>
            <a:r>
              <a:rPr lang="en-GB" dirty="0" smtClean="0"/>
              <a:t> les </a:t>
            </a:r>
            <a:r>
              <a:rPr lang="en-GB" dirty="0" err="1" smtClean="0"/>
              <a:t>réseaux</a:t>
            </a:r>
            <a:r>
              <a:rPr lang="en-GB" dirty="0" smtClean="0"/>
              <a:t> SP</a:t>
            </a:r>
          </a:p>
          <a:p>
            <a:r>
              <a:rPr lang="en-GB" dirty="0" err="1" smtClean="0"/>
              <a:t>Ajouter</a:t>
            </a:r>
            <a:r>
              <a:rPr lang="en-GB" dirty="0" smtClean="0"/>
              <a:t> des </a:t>
            </a:r>
            <a:r>
              <a:rPr lang="en-GB" dirty="0" err="1" smtClean="0"/>
              <a:t>réseaux</a:t>
            </a:r>
            <a:r>
              <a:rPr lang="en-GB" dirty="0" smtClean="0"/>
              <a:t> </a:t>
            </a:r>
            <a:r>
              <a:rPr lang="en-GB" dirty="0" err="1" smtClean="0"/>
              <a:t>dans</a:t>
            </a:r>
            <a:r>
              <a:rPr lang="en-GB" dirty="0" smtClean="0"/>
              <a:t> </a:t>
            </a:r>
            <a:r>
              <a:rPr lang="en-GB" dirty="0" smtClean="0"/>
              <a:t>OSPF</a:t>
            </a:r>
            <a:endParaRPr lang="en-GB" dirty="0" smtClean="0"/>
          </a:p>
          <a:p>
            <a:r>
              <a:rPr lang="en-GB" dirty="0" smtClean="0"/>
              <a:t>OSPF </a:t>
            </a:r>
            <a:r>
              <a:rPr lang="en-GB" dirty="0" err="1" smtClean="0"/>
              <a:t>dans</a:t>
            </a:r>
            <a:r>
              <a:rPr lang="en-GB" dirty="0" smtClean="0"/>
              <a:t> </a:t>
            </a:r>
            <a:r>
              <a:rPr lang="en-GB" dirty="0" smtClean="0"/>
              <a:t>IOS de Cisco</a:t>
            </a:r>
            <a:endParaRPr lang="en-GB" dirty="0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22764-2EAB-4EC2-9D92-4D1744AA05EC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6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mtClean="0">
                <a:ea typeface="+mj-ea"/>
              </a:rPr>
              <a:t>OSPF: Ajouter des réseaux </a:t>
            </a:r>
            <a:br>
              <a:rPr lang="en-GB" smtClean="0">
                <a:ea typeface="+mj-ea"/>
              </a:rPr>
            </a:br>
            <a:r>
              <a:rPr lang="en-GB" smtClean="0">
                <a:ea typeface="+mj-ea"/>
              </a:rPr>
              <a:t> la troisième option</a:t>
            </a:r>
          </a:p>
        </p:txBody>
      </p:sp>
      <p:sp>
        <p:nvSpPr>
          <p:cNvPr id="55299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sz="2400" dirty="0" smtClean="0"/>
              <a:t>Références de réseau spécifique </a:t>
            </a:r>
          </a:p>
          <a:p>
            <a:pPr lvl="1"/>
            <a:r>
              <a:rPr lang="fr-FR" sz="2000" dirty="0" smtClean="0"/>
              <a:t>Chaque interface active avec une adresse IP configurée a besoin d'une référence de réseau OSPF</a:t>
            </a:r>
          </a:p>
          <a:p>
            <a:pPr lvl="1"/>
            <a:r>
              <a:rPr lang="fr-FR" sz="2000" dirty="0" smtClean="0"/>
              <a:t>Les interfaces qui n'auront aucun besoin de voisins OSPF passive-interface pour désactiver  OSPF </a:t>
            </a:r>
            <a:r>
              <a:rPr lang="fr-FR" sz="2000" dirty="0" err="1" smtClean="0"/>
              <a:t>Hello’s</a:t>
            </a:r>
            <a:endParaRPr lang="fr-FR" sz="2000" dirty="0" smtClean="0"/>
          </a:p>
          <a:p>
            <a:pPr lvl="2"/>
            <a:r>
              <a:rPr lang="fr-FR" sz="1800" dirty="0" smtClean="0"/>
              <a:t>C'est à dire: toutes les interfaces se connectant aux dispositifs externes du </a:t>
            </a:r>
            <a:r>
              <a:rPr lang="fr-FR" sz="1800" dirty="0" err="1" smtClean="0"/>
              <a:t>backbone</a:t>
            </a:r>
            <a:r>
              <a:rPr lang="fr-FR" sz="1800" dirty="0" smtClean="0"/>
              <a:t> ISP (clients, </a:t>
            </a:r>
            <a:r>
              <a:rPr lang="fr-FR" sz="1800" dirty="0" err="1" smtClean="0"/>
              <a:t>peers</a:t>
            </a:r>
            <a:r>
              <a:rPr lang="fr-FR" sz="1800" dirty="0" smtClean="0"/>
              <a:t>, </a:t>
            </a:r>
            <a:r>
              <a:rPr lang="fr-FR" sz="1800" dirty="0" err="1" smtClean="0"/>
              <a:t>etc</a:t>
            </a:r>
            <a:r>
              <a:rPr lang="fr-FR" sz="1800" dirty="0" smtClean="0"/>
              <a:t>)</a:t>
            </a:r>
          </a:p>
          <a:p>
            <a:pPr lvl="2"/>
            <a:endParaRPr lang="fr-FR" sz="1800" dirty="0" smtClean="0"/>
          </a:p>
          <a:p>
            <a:pPr lvl="1">
              <a:buFont typeface="Wingdings" pitchFamily="2" charset="2"/>
              <a:buNone/>
            </a:pPr>
            <a:r>
              <a:rPr lang="fr-FR" sz="2000" b="1" dirty="0" smtClean="0">
                <a:latin typeface="Courier New" pitchFamily="49" charset="0"/>
                <a:cs typeface="Courier New" pitchFamily="49" charset="0"/>
              </a:rPr>
              <a:t>routeur </a:t>
            </a:r>
            <a:r>
              <a:rPr lang="fr-FR" sz="2000" b="1" dirty="0" err="1" smtClean="0">
                <a:latin typeface="Courier New" pitchFamily="49" charset="0"/>
                <a:cs typeface="Courier New" pitchFamily="49" charset="0"/>
              </a:rPr>
              <a:t>ospf</a:t>
            </a:r>
            <a:r>
              <a:rPr lang="fr-FR" sz="2000" b="1" dirty="0" smtClean="0">
                <a:latin typeface="Courier New" pitchFamily="49" charset="0"/>
                <a:cs typeface="Courier New" pitchFamily="49" charset="0"/>
              </a:rPr>
              <a:t> 100</a:t>
            </a:r>
          </a:p>
          <a:p>
            <a:pPr lvl="1">
              <a:buFont typeface="Wingdings" pitchFamily="2" charset="2"/>
              <a:buNone/>
            </a:pPr>
            <a:r>
              <a:rPr lang="fr-FR" sz="2000" b="1" dirty="0" smtClean="0">
                <a:latin typeface="Courier New" pitchFamily="49" charset="0"/>
                <a:cs typeface="Courier New" pitchFamily="49" charset="0"/>
              </a:rPr>
              <a:t> réseau 192.168.1.0 0.0.0.3 zone 51</a:t>
            </a:r>
          </a:p>
          <a:p>
            <a:pPr lvl="1">
              <a:buFont typeface="Wingdings" pitchFamily="2" charset="2"/>
              <a:buNone/>
            </a:pPr>
            <a:r>
              <a:rPr lang="fr-FR" sz="2000" b="1" dirty="0" smtClean="0">
                <a:latin typeface="Courier New" pitchFamily="49" charset="0"/>
                <a:cs typeface="Courier New" pitchFamily="49" charset="0"/>
              </a:rPr>
              <a:t> réseau 192.168.1.4 0.0.0.3 zone 51</a:t>
            </a:r>
          </a:p>
          <a:p>
            <a:pPr lvl="1">
              <a:buFont typeface="Wingdings" pitchFamily="2" charset="2"/>
              <a:buNone/>
            </a:pPr>
            <a:r>
              <a:rPr lang="fr-FR" sz="2000" b="1" dirty="0" smtClean="0">
                <a:latin typeface="Courier New" pitchFamily="49" charset="0"/>
                <a:cs typeface="Courier New" pitchFamily="49" charset="0"/>
              </a:rPr>
              <a:t> passive-interface Serial 1/0</a:t>
            </a:r>
            <a:endParaRPr lang="fr-FR" sz="2000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8C213-88CA-4D20-92B4-391F4ED5C25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6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>
                <a:ea typeface="+mj-ea"/>
              </a:rPr>
              <a:t>OSPF: Ajouter des réseaux </a:t>
            </a:r>
            <a:br>
              <a:rPr lang="en-US" smtClean="0">
                <a:ea typeface="+mj-ea"/>
              </a:rPr>
            </a:br>
            <a:r>
              <a:rPr lang="en-US" smtClean="0">
                <a:ea typeface="+mj-ea"/>
              </a:rPr>
              <a:t> Quatrième Option  </a:t>
            </a:r>
          </a:p>
        </p:txBody>
      </p:sp>
      <p:sp>
        <p:nvSpPr>
          <p:cNvPr id="57347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sz="2400" dirty="0" smtClean="0"/>
              <a:t>Références de réseau – </a:t>
            </a:r>
            <a:r>
              <a:rPr lang="fr-FR" sz="2400" dirty="0" err="1" smtClean="0"/>
              <a:t>wildcard</a:t>
            </a:r>
            <a:r>
              <a:rPr lang="fr-FR" sz="2400" dirty="0" smtClean="0"/>
              <a:t> </a:t>
            </a:r>
            <a:r>
              <a:rPr lang="fr-FR" sz="2400" dirty="0" err="1" smtClean="0"/>
              <a:t>mask</a:t>
            </a:r>
            <a:endParaRPr lang="fr-FR" sz="2400" dirty="0" smtClean="0"/>
          </a:p>
          <a:p>
            <a:pPr lvl="1"/>
            <a:r>
              <a:rPr lang="fr-FR" sz="2000" dirty="0" smtClean="0"/>
              <a:t>Chaque interface active avec l'adresse IP configurée couverte par un </a:t>
            </a:r>
            <a:r>
              <a:rPr lang="fr-FR" sz="2000" dirty="0" err="1" smtClean="0"/>
              <a:t>wildcard</a:t>
            </a:r>
            <a:r>
              <a:rPr lang="fr-FR" sz="2000" dirty="0" smtClean="0"/>
              <a:t> </a:t>
            </a:r>
            <a:r>
              <a:rPr lang="fr-FR" sz="2000" dirty="0" err="1" smtClean="0"/>
              <a:t>mask</a:t>
            </a:r>
            <a:r>
              <a:rPr lang="fr-FR" sz="2000" dirty="0" smtClean="0"/>
              <a:t> utilisé dans la référence de réseau OSPF</a:t>
            </a:r>
          </a:p>
          <a:p>
            <a:pPr lvl="1"/>
            <a:r>
              <a:rPr lang="fr-FR" sz="2000" dirty="0" smtClean="0"/>
              <a:t>Interfaces couvertes par un  </a:t>
            </a:r>
            <a:r>
              <a:rPr lang="fr-FR" sz="2000" dirty="0" err="1" smtClean="0"/>
              <a:t>wildcard</a:t>
            </a:r>
            <a:r>
              <a:rPr lang="fr-FR" sz="2000" dirty="0" smtClean="0"/>
              <a:t> </a:t>
            </a:r>
            <a:r>
              <a:rPr lang="fr-FR" sz="2000" dirty="0" err="1" smtClean="0"/>
              <a:t>mask</a:t>
            </a:r>
            <a:r>
              <a:rPr lang="fr-FR" sz="2000" dirty="0" smtClean="0"/>
              <a:t> , mais n'ayant pas de voisins OSPF nécessitent de passive-interface  (ou utilisez passive-interface par défaut, puis activer les interfaces qui auront des voisins OSPF)</a:t>
            </a:r>
          </a:p>
          <a:p>
            <a:pPr lvl="2"/>
            <a:endParaRPr lang="en-US" sz="1800" dirty="0" smtClean="0"/>
          </a:p>
          <a:p>
            <a:pPr lvl="1">
              <a:buFont typeface="Wingdings" pitchFamily="2" charset="2"/>
              <a:buNone/>
            </a:pPr>
            <a:r>
              <a:rPr lang="en-US" sz="2000" b="1" dirty="0" smtClean="0">
                <a:latin typeface="Courier New" pitchFamily="49" charset="0"/>
              </a:rPr>
              <a:t>  </a:t>
            </a:r>
            <a:r>
              <a:rPr lang="en-US" sz="2000" b="1" dirty="0" err="1" smtClean="0">
                <a:latin typeface="Courier New" pitchFamily="49" charset="0"/>
              </a:rPr>
              <a:t>routeur</a:t>
            </a:r>
            <a:r>
              <a:rPr lang="en-US" sz="2000" b="1" dirty="0" smtClean="0">
                <a:latin typeface="Courier New" pitchFamily="49" charset="0"/>
              </a:rPr>
              <a:t> </a:t>
            </a:r>
            <a:r>
              <a:rPr lang="en-US" sz="2000" b="1" dirty="0" err="1" smtClean="0">
                <a:latin typeface="Courier New" pitchFamily="49" charset="0"/>
              </a:rPr>
              <a:t>ospf</a:t>
            </a:r>
            <a:r>
              <a:rPr lang="en-US" sz="2000" b="1" dirty="0" smtClean="0">
                <a:latin typeface="Courier New" pitchFamily="49" charset="0"/>
              </a:rPr>
              <a:t> 100</a:t>
            </a:r>
          </a:p>
          <a:p>
            <a:pPr lvl="1">
              <a:buFont typeface="Wingdings" pitchFamily="2" charset="2"/>
              <a:buNone/>
            </a:pPr>
            <a:r>
              <a:rPr lang="en-US" sz="2000" b="1" dirty="0" smtClean="0">
                <a:latin typeface="Courier New" pitchFamily="49" charset="0"/>
              </a:rPr>
              <a:t>   </a:t>
            </a:r>
            <a:r>
              <a:rPr lang="en-US" sz="2000" b="1" dirty="0" err="1" smtClean="0">
                <a:latin typeface="Courier New" pitchFamily="49" charset="0"/>
              </a:rPr>
              <a:t>réseau</a:t>
            </a:r>
            <a:r>
              <a:rPr lang="en-US" sz="2000" b="1" dirty="0" smtClean="0">
                <a:latin typeface="Courier New" pitchFamily="49" charset="0"/>
              </a:rPr>
              <a:t> 192.168.1.0 0.0.0.255 zone 51</a:t>
            </a:r>
          </a:p>
          <a:p>
            <a:pPr lvl="1">
              <a:buFont typeface="Wingdings" pitchFamily="2" charset="2"/>
              <a:buNone/>
            </a:pPr>
            <a:r>
              <a:rPr lang="en-US" sz="2000" b="1" dirty="0" smtClean="0">
                <a:latin typeface="Courier New" pitchFamily="49" charset="0"/>
              </a:rPr>
              <a:t>   passive-interface default</a:t>
            </a:r>
          </a:p>
          <a:p>
            <a:pPr lvl="1">
              <a:buFont typeface="Wingdings" pitchFamily="2" charset="2"/>
              <a:buNone/>
            </a:pPr>
            <a:r>
              <a:rPr lang="en-US" sz="2000" b="1" dirty="0" smtClean="0">
                <a:latin typeface="Courier New" pitchFamily="49" charset="0"/>
              </a:rPr>
              <a:t>   no passive interface POS 4/0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07BB-67DF-4AEE-A055-C2A6B026AB0B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6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mtClean="0">
                <a:ea typeface="+mj-ea"/>
              </a:rPr>
              <a:t>OSPF: Ajouter des réseaux</a:t>
            </a:r>
            <a:br>
              <a:rPr lang="en-GB" smtClean="0">
                <a:ea typeface="+mj-ea"/>
              </a:rPr>
            </a:br>
            <a:r>
              <a:rPr lang="en-GB" smtClean="0">
                <a:ea typeface="+mj-ea"/>
              </a:rPr>
              <a:t>Recommendations</a:t>
            </a:r>
          </a:p>
        </p:txBody>
      </p:sp>
      <p:sp>
        <p:nvSpPr>
          <p:cNvPr id="59395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err="1" smtClean="0">
                <a:solidFill>
                  <a:srgbClr val="FF0000"/>
                </a:solidFill>
              </a:rPr>
              <a:t>Ne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</a:rPr>
              <a:t>jamais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</a:rPr>
              <a:t>utiliser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</a:rPr>
              <a:t>l'option</a:t>
            </a:r>
            <a:r>
              <a:rPr lang="en-GB" sz="2400" dirty="0" smtClean="0">
                <a:solidFill>
                  <a:srgbClr val="FF0000"/>
                </a:solidFill>
              </a:rPr>
              <a:t> 1</a:t>
            </a:r>
          </a:p>
          <a:p>
            <a:r>
              <a:rPr lang="en-GB" sz="2400" dirty="0" err="1" smtClean="0">
                <a:solidFill>
                  <a:srgbClr val="FF0000"/>
                </a:solidFill>
              </a:rPr>
              <a:t>Utiliser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</a:rPr>
              <a:t>l'option</a:t>
            </a:r>
            <a:r>
              <a:rPr lang="en-GB" sz="2400" dirty="0" smtClean="0">
                <a:solidFill>
                  <a:srgbClr val="FF0000"/>
                </a:solidFill>
              </a:rPr>
              <a:t> 2 </a:t>
            </a:r>
            <a:r>
              <a:rPr lang="en-GB" sz="2400" dirty="0" err="1" smtClean="0">
                <a:solidFill>
                  <a:srgbClr val="FF0000"/>
                </a:solidFill>
              </a:rPr>
              <a:t>si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</a:rPr>
              <a:t>elles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</a:rPr>
              <a:t>sont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</a:rPr>
              <a:t>soutenues</a:t>
            </a:r>
            <a:r>
              <a:rPr lang="en-GB" sz="2400" dirty="0" smtClean="0"/>
              <a:t>; </a:t>
            </a:r>
            <a:r>
              <a:rPr lang="en-GB" sz="2400" dirty="0" err="1" smtClean="0"/>
              <a:t>autrement</a:t>
            </a:r>
            <a:r>
              <a:rPr lang="en-GB" sz="2400" dirty="0" smtClean="0"/>
              <a:t>:</a:t>
            </a:r>
          </a:p>
          <a:p>
            <a:r>
              <a:rPr lang="en-GB" sz="2400" dirty="0" err="1" smtClean="0">
                <a:sym typeface="Symbol" pitchFamily="18" charset="2"/>
              </a:rPr>
              <a:t>L'option</a:t>
            </a:r>
            <a:r>
              <a:rPr lang="en-GB" sz="2400" dirty="0" smtClean="0">
                <a:sym typeface="Symbol" pitchFamily="18" charset="2"/>
              </a:rPr>
              <a:t> 3 </a:t>
            </a:r>
            <a:r>
              <a:rPr lang="en-GB" sz="2400" dirty="0" err="1" smtClean="0">
                <a:sym typeface="Symbol" pitchFamily="18" charset="2"/>
              </a:rPr>
              <a:t>est</a:t>
            </a:r>
            <a:r>
              <a:rPr lang="en-GB" sz="2400" dirty="0" smtClean="0">
                <a:sym typeface="Symbol" pitchFamily="18" charset="2"/>
              </a:rPr>
              <a:t> </a:t>
            </a:r>
            <a:r>
              <a:rPr lang="en-GB" sz="2400" dirty="0" err="1" smtClean="0">
                <a:sym typeface="Symbol" pitchFamily="18" charset="2"/>
              </a:rPr>
              <a:t>très</a:t>
            </a:r>
            <a:r>
              <a:rPr lang="en-GB" sz="2400" dirty="0" smtClean="0">
                <a:sym typeface="Symbol" pitchFamily="18" charset="2"/>
              </a:rPr>
              <a:t> </a:t>
            </a:r>
            <a:r>
              <a:rPr lang="en-GB" sz="2400" dirty="0" err="1" smtClean="0">
                <a:sym typeface="Symbol" pitchFamily="18" charset="2"/>
              </a:rPr>
              <a:t>bien</a:t>
            </a:r>
            <a:r>
              <a:rPr lang="en-GB" sz="2400" dirty="0" smtClean="0">
                <a:sym typeface="Symbol" pitchFamily="18" charset="2"/>
              </a:rPr>
              <a:t> pour les </a:t>
            </a:r>
            <a:r>
              <a:rPr lang="en-GB" sz="2400" dirty="0" err="1" smtClean="0">
                <a:sym typeface="Symbol" pitchFamily="18" charset="2"/>
              </a:rPr>
              <a:t>routeurs</a:t>
            </a:r>
            <a:r>
              <a:rPr lang="en-GB" sz="2400" dirty="0" smtClean="0">
                <a:sym typeface="Symbol" pitchFamily="18" charset="2"/>
              </a:rPr>
              <a:t> core/ infrastructure</a:t>
            </a:r>
          </a:p>
          <a:p>
            <a:pPr lvl="1"/>
            <a:r>
              <a:rPr lang="en-GB" sz="2000" dirty="0" err="1" smtClean="0"/>
              <a:t>Ne</a:t>
            </a:r>
            <a:r>
              <a:rPr lang="en-GB" sz="2000" dirty="0" smtClean="0"/>
              <a:t> </a:t>
            </a:r>
            <a:r>
              <a:rPr lang="en-GB" sz="2000" dirty="0" err="1" smtClean="0"/>
              <a:t>s'ajuste</a:t>
            </a:r>
            <a:r>
              <a:rPr lang="en-GB" sz="2000" dirty="0" smtClean="0"/>
              <a:t> pas trop </a:t>
            </a:r>
            <a:r>
              <a:rPr lang="en-GB" sz="2000" dirty="0" err="1" smtClean="0"/>
              <a:t>bien</a:t>
            </a:r>
            <a:r>
              <a:rPr lang="en-GB" sz="2000" dirty="0" smtClean="0"/>
              <a:t> </a:t>
            </a:r>
            <a:r>
              <a:rPr lang="en-GB" sz="2000" dirty="0" err="1" smtClean="0"/>
              <a:t>quand</a:t>
            </a:r>
            <a:r>
              <a:rPr lang="en-GB" sz="2000" dirty="0" smtClean="0"/>
              <a:t> le </a:t>
            </a:r>
            <a:r>
              <a:rPr lang="en-GB" sz="2000" dirty="0" err="1" smtClean="0"/>
              <a:t>routeur</a:t>
            </a:r>
            <a:r>
              <a:rPr lang="en-GB" sz="2000" dirty="0" smtClean="0"/>
              <a:t> dispose d'un grand </a:t>
            </a:r>
            <a:r>
              <a:rPr lang="en-GB" sz="2000" dirty="0" err="1" smtClean="0"/>
              <a:t>nombre</a:t>
            </a:r>
            <a:r>
              <a:rPr lang="en-GB" sz="2000" dirty="0" smtClean="0"/>
              <a:t> </a:t>
            </a:r>
            <a:r>
              <a:rPr lang="en-GB" sz="2000" dirty="0" err="1" smtClean="0"/>
              <a:t>d'interfaces</a:t>
            </a:r>
            <a:r>
              <a:rPr lang="en-GB" sz="2000" dirty="0" smtClean="0"/>
              <a:t>, </a:t>
            </a:r>
            <a:r>
              <a:rPr lang="en-GB" sz="2000" dirty="0" err="1" smtClean="0"/>
              <a:t>mais</a:t>
            </a:r>
            <a:r>
              <a:rPr lang="en-GB" sz="2000" dirty="0" smtClean="0"/>
              <a:t> </a:t>
            </a:r>
            <a:r>
              <a:rPr lang="en-GB" sz="2000" dirty="0" err="1" smtClean="0"/>
              <a:t>seulement</a:t>
            </a:r>
            <a:r>
              <a:rPr lang="en-GB" sz="2000" dirty="0" smtClean="0"/>
              <a:t> </a:t>
            </a:r>
            <a:r>
              <a:rPr lang="en-GB" sz="2000" dirty="0" err="1" smtClean="0"/>
              <a:t>quelques-uns</a:t>
            </a:r>
            <a:r>
              <a:rPr lang="en-GB" sz="2000" dirty="0" smtClean="0"/>
              <a:t> avec des </a:t>
            </a:r>
            <a:r>
              <a:rPr lang="en-GB" sz="2000" dirty="0" err="1" smtClean="0"/>
              <a:t>voisins</a:t>
            </a:r>
            <a:r>
              <a:rPr lang="en-GB" sz="2000" dirty="0" smtClean="0"/>
              <a:t> OSPF</a:t>
            </a:r>
          </a:p>
          <a:p>
            <a:pPr lvl="1"/>
            <a:r>
              <a:rPr lang="en-GB" sz="2000" dirty="0" smtClean="0">
                <a:sym typeface="Symbol" pitchFamily="18" charset="2"/>
              </a:rPr>
              <a:t> La solution </a:t>
            </a:r>
            <a:r>
              <a:rPr lang="en-GB" sz="2000" dirty="0" err="1" smtClean="0">
                <a:sym typeface="Symbol" pitchFamily="18" charset="2"/>
              </a:rPr>
              <a:t>consiste</a:t>
            </a:r>
            <a:r>
              <a:rPr lang="en-GB" sz="2000" dirty="0" smtClean="0">
                <a:sym typeface="Symbol" pitchFamily="18" charset="2"/>
              </a:rPr>
              <a:t> </a:t>
            </a:r>
            <a:r>
              <a:rPr lang="en-GB" sz="2000" dirty="0" err="1" smtClean="0">
                <a:sym typeface="Symbol" pitchFamily="18" charset="2"/>
              </a:rPr>
              <a:t>à</a:t>
            </a:r>
            <a:r>
              <a:rPr lang="en-GB" sz="2000" dirty="0" smtClean="0">
                <a:sym typeface="Symbol" pitchFamily="18" charset="2"/>
              </a:rPr>
              <a:t> </a:t>
            </a:r>
            <a:r>
              <a:rPr lang="en-GB" sz="2000" dirty="0" err="1" smtClean="0">
                <a:sym typeface="Symbol" pitchFamily="18" charset="2"/>
              </a:rPr>
              <a:t>utiliser</a:t>
            </a:r>
            <a:r>
              <a:rPr lang="en-GB" sz="2000" dirty="0" smtClean="0">
                <a:sym typeface="Symbol" pitchFamily="18" charset="2"/>
              </a:rPr>
              <a:t> </a:t>
            </a:r>
            <a:r>
              <a:rPr lang="en-GB" sz="2000" dirty="0" err="1" smtClean="0">
                <a:sym typeface="Symbol" pitchFamily="18" charset="2"/>
              </a:rPr>
              <a:t>l'option</a:t>
            </a:r>
            <a:r>
              <a:rPr lang="en-GB" sz="2000" dirty="0" smtClean="0">
                <a:sym typeface="Symbol" pitchFamily="18" charset="2"/>
              </a:rPr>
              <a:t> 3 </a:t>
            </a:r>
            <a:r>
              <a:rPr lang="en-GB" sz="2000" dirty="0" smtClean="0">
                <a:sym typeface="Symbol" pitchFamily="18" charset="2"/>
              </a:rPr>
              <a:t>«no passive» </a:t>
            </a:r>
            <a:r>
              <a:rPr lang="en-GB" sz="2000" dirty="0" err="1" smtClean="0">
                <a:sym typeface="Symbol" pitchFamily="18" charset="2"/>
              </a:rPr>
              <a:t>sur</a:t>
            </a:r>
            <a:r>
              <a:rPr lang="en-GB" sz="2000" dirty="0" smtClean="0">
                <a:sym typeface="Symbol" pitchFamily="18" charset="2"/>
              </a:rPr>
              <a:t> les interfaces avec les </a:t>
            </a:r>
            <a:r>
              <a:rPr lang="en-GB" sz="2000" dirty="0" err="1" smtClean="0">
                <a:sym typeface="Symbol" pitchFamily="18" charset="2"/>
              </a:rPr>
              <a:t>voisins</a:t>
            </a:r>
            <a:r>
              <a:rPr lang="en-GB" sz="2000" dirty="0" smtClean="0">
                <a:sym typeface="Symbol" pitchFamily="18" charset="2"/>
              </a:rPr>
              <a:t> OSPF</a:t>
            </a:r>
          </a:p>
          <a:p>
            <a:r>
              <a:rPr lang="en-GB" sz="2400" dirty="0" err="1" smtClean="0">
                <a:sym typeface="Symbol" pitchFamily="18" charset="2"/>
              </a:rPr>
              <a:t>L'option</a:t>
            </a:r>
            <a:r>
              <a:rPr lang="en-GB" sz="2400" dirty="0" smtClean="0">
                <a:sym typeface="Symbol" pitchFamily="18" charset="2"/>
              </a:rPr>
              <a:t> 4 </a:t>
            </a:r>
            <a:r>
              <a:rPr lang="en-GB" sz="2400" dirty="0" err="1" smtClean="0">
                <a:sym typeface="Symbol" pitchFamily="18" charset="2"/>
              </a:rPr>
              <a:t>est</a:t>
            </a:r>
            <a:r>
              <a:rPr lang="en-GB" sz="2400" dirty="0" smtClean="0">
                <a:sym typeface="Symbol" pitchFamily="18" charset="2"/>
              </a:rPr>
              <a:t> </a:t>
            </a:r>
            <a:r>
              <a:rPr lang="en-GB" sz="2400" dirty="0" err="1" smtClean="0">
                <a:sym typeface="Symbol" pitchFamily="18" charset="2"/>
              </a:rPr>
              <a:t>préféré</a:t>
            </a:r>
            <a:r>
              <a:rPr lang="en-GB" sz="2400" dirty="0" smtClean="0">
                <a:sym typeface="Symbol" pitchFamily="18" charset="2"/>
              </a:rPr>
              <a:t> pour les </a:t>
            </a:r>
            <a:r>
              <a:rPr lang="en-GB" sz="2400" dirty="0" err="1" smtClean="0">
                <a:sym typeface="Symbol" pitchFamily="18" charset="2"/>
              </a:rPr>
              <a:t>routeurs</a:t>
            </a:r>
            <a:r>
              <a:rPr lang="en-GB" sz="2400" dirty="0" smtClean="0">
                <a:sym typeface="Symbol" pitchFamily="18" charset="2"/>
              </a:rPr>
              <a:t> </a:t>
            </a:r>
            <a:r>
              <a:rPr lang="en-GB" sz="2400" dirty="0" err="1" smtClean="0">
                <a:sym typeface="Symbol" pitchFamily="18" charset="2"/>
              </a:rPr>
              <a:t>d'agrégation</a:t>
            </a:r>
            <a:endParaRPr lang="en-GB" sz="2400" dirty="0" smtClean="0">
              <a:sym typeface="Symbol" pitchFamily="18" charset="2"/>
            </a:endParaRPr>
          </a:p>
          <a:p>
            <a:pPr lvl="1"/>
            <a:r>
              <a:rPr lang="en-GB" sz="2000" dirty="0" err="1" smtClean="0">
                <a:sym typeface="Symbol" pitchFamily="18" charset="2"/>
              </a:rPr>
              <a:t>Ou</a:t>
            </a:r>
            <a:r>
              <a:rPr lang="en-GB" sz="2000" dirty="0" smtClean="0">
                <a:sym typeface="Symbol" pitchFamily="18" charset="2"/>
              </a:rPr>
              <a:t> </a:t>
            </a:r>
            <a:r>
              <a:rPr lang="en-GB" sz="2000" dirty="0" err="1" smtClean="0">
                <a:sym typeface="Symbol" pitchFamily="18" charset="2"/>
              </a:rPr>
              <a:t>utilisez</a:t>
            </a:r>
            <a:r>
              <a:rPr lang="en-GB" sz="2000" dirty="0" smtClean="0">
                <a:sym typeface="Symbol" pitchFamily="18" charset="2"/>
              </a:rPr>
              <a:t> </a:t>
            </a:r>
            <a:r>
              <a:rPr lang="en-GB" sz="2000" dirty="0" err="1" smtClean="0">
                <a:sym typeface="Symbol" pitchFamily="18" charset="2"/>
              </a:rPr>
              <a:t>iBGP</a:t>
            </a:r>
            <a:r>
              <a:rPr lang="en-GB" sz="2000" dirty="0" smtClean="0">
                <a:sym typeface="Symbol" pitchFamily="18" charset="2"/>
              </a:rPr>
              <a:t> next-hop-self</a:t>
            </a:r>
          </a:p>
          <a:p>
            <a:pPr lvl="1"/>
            <a:r>
              <a:rPr lang="en-GB" sz="2000" dirty="0" err="1" smtClean="0">
                <a:sym typeface="Symbol" pitchFamily="18" charset="2"/>
              </a:rPr>
              <a:t>Ou</a:t>
            </a:r>
            <a:r>
              <a:rPr lang="en-GB" sz="2000" dirty="0" smtClean="0">
                <a:sym typeface="Symbol" pitchFamily="18" charset="2"/>
              </a:rPr>
              <a:t> </a:t>
            </a:r>
            <a:r>
              <a:rPr lang="en-GB" sz="2000" dirty="0" err="1" smtClean="0">
                <a:sym typeface="Symbol" pitchFamily="18" charset="2"/>
              </a:rPr>
              <a:t>même</a:t>
            </a:r>
            <a:r>
              <a:rPr lang="en-GB" sz="2000" dirty="0" smtClean="0">
                <a:sym typeface="Symbol" pitchFamily="18" charset="2"/>
              </a:rPr>
              <a:t> IP non </a:t>
            </a:r>
            <a:r>
              <a:rPr lang="en-GB" sz="2000" dirty="0" err="1" smtClean="0">
                <a:sym typeface="Symbol" pitchFamily="18" charset="2"/>
              </a:rPr>
              <a:t>numéroté</a:t>
            </a:r>
            <a:r>
              <a:rPr lang="en-GB" sz="2000" dirty="0" smtClean="0">
                <a:sym typeface="Symbol" pitchFamily="18" charset="2"/>
              </a:rPr>
              <a:t>  </a:t>
            </a:r>
            <a:r>
              <a:rPr lang="en-GB" sz="2000" dirty="0" err="1" smtClean="0">
                <a:sym typeface="Symbol" pitchFamily="18" charset="2"/>
              </a:rPr>
              <a:t>sur</a:t>
            </a:r>
            <a:r>
              <a:rPr lang="en-GB" sz="2000" dirty="0" smtClean="0">
                <a:sym typeface="Symbol" pitchFamily="18" charset="2"/>
              </a:rPr>
              <a:t> liens point-to-point </a:t>
            </a:r>
            <a:r>
              <a:rPr lang="en-GB" sz="2000" dirty="0" err="1" smtClean="0">
                <a:sym typeface="Symbol" pitchFamily="18" charset="2"/>
              </a:rPr>
              <a:t>externes</a:t>
            </a:r>
            <a:endParaRPr lang="en-GB" sz="2000" dirty="0" smtClean="0">
              <a:sym typeface="Symbol" pitchFamily="18" charset="2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B5CDA-6DDA-4329-8CBF-B83F2B041860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 smtClean="0"/>
              <a:t>OSPF: Ajouter des réseaux </a:t>
            </a:r>
            <a:br>
              <a:rPr lang="en-GB" sz="4000" smtClean="0"/>
            </a:br>
            <a:r>
              <a:rPr lang="en-GB" sz="4000" smtClean="0"/>
              <a:t> Exemple 1 (Cisco IOS ≥ 12,4)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>
          <a:xfrm>
            <a:off x="655638" y="1781175"/>
            <a:ext cx="7940675" cy="5076825"/>
          </a:xfrm>
        </p:spPr>
        <p:txBody>
          <a:bodyPr/>
          <a:lstStyle/>
          <a:p>
            <a:r>
              <a:rPr lang="en-GB" sz="2400" smtClean="0"/>
              <a:t>Routeur d'agrégation avec un grand nombre de clients de lignes louées (leased line) et  seulement deux liens vers le core réseau:</a:t>
            </a:r>
          </a:p>
          <a:p>
            <a:pPr lvl="1">
              <a:spcBef>
                <a:spcPct val="0"/>
              </a:spcBef>
              <a:buFontTx/>
              <a:buNone/>
            </a:pPr>
            <a:endParaRPr lang="en-US" sz="1500" b="1" smtClean="0">
              <a:latin typeface="Courier New" pitchFamily="49" charset="0"/>
              <a:cs typeface="Courier New" pitchFamily="49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smtClean="0">
                <a:latin typeface="Courier New" pitchFamily="49" charset="0"/>
                <a:cs typeface="Courier New" pitchFamily="49" charset="0"/>
              </a:rPr>
              <a:t>interface loopback 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smtClean="0">
                <a:latin typeface="Courier New" pitchFamily="49" charset="0"/>
                <a:cs typeface="Courier New" pitchFamily="49" charset="0"/>
              </a:rPr>
              <a:t> addresse ip  192.168.255.1 255.255.255.255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smtClean="0">
                <a:latin typeface="Courier New" pitchFamily="49" charset="0"/>
                <a:cs typeface="Courier New" pitchFamily="49" charset="0"/>
              </a:rPr>
              <a:t> ip ospf 100 zone 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smtClean="0">
                <a:latin typeface="Courier New" pitchFamily="49" charset="0"/>
                <a:cs typeface="Courier New" pitchFamily="49" charset="0"/>
              </a:rPr>
              <a:t>interface POS 0/0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ip address 192.168.10.1 255.255.255.252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ip ospf 100 zone 0</a:t>
            </a:r>
            <a:endParaRPr lang="en-US" sz="1500" b="1" smtClean="0">
              <a:solidFill>
                <a:schemeClr val="accent2"/>
              </a:solidFill>
              <a:latin typeface="Courier New" pitchFamily="49" charset="0"/>
              <a:cs typeface="Courier New" pitchFamily="49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smtClean="0">
                <a:latin typeface="Courier New" pitchFamily="49" charset="0"/>
                <a:cs typeface="Courier New" pitchFamily="49" charset="0"/>
              </a:rPr>
              <a:t>interface POS 1/0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ip address 192.168.10.5 255.255.255.252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ip ospf 100 zone 0</a:t>
            </a:r>
            <a:endParaRPr lang="en-US" sz="1500" b="1" smtClean="0">
              <a:solidFill>
                <a:srgbClr val="23B002"/>
              </a:solidFill>
              <a:latin typeface="Courier New" pitchFamily="49" charset="0"/>
              <a:cs typeface="Courier New" pitchFamily="49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smtClean="0">
                <a:latin typeface="Courier New" pitchFamily="49" charset="0"/>
                <a:cs typeface="Courier New" pitchFamily="49" charset="0"/>
              </a:rPr>
              <a:t>interface serial 2/0:0 ...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smtClean="0">
                <a:latin typeface="Courier New" pitchFamily="49" charset="0"/>
                <a:cs typeface="Courier New" pitchFamily="49" charset="0"/>
              </a:rPr>
              <a:t> ip unnumbered loopback 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smtClean="0">
                <a:latin typeface="Courier New" pitchFamily="49" charset="0"/>
                <a:cs typeface="Courier New" pitchFamily="49" charset="0"/>
              </a:rPr>
              <a:t>! Clients à se connecter ici^^^^^^^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smtClean="0">
                <a:latin typeface="Courier New" pitchFamily="49" charset="0"/>
                <a:cs typeface="Courier New" pitchFamily="49" charset="0"/>
              </a:rPr>
              <a:t>routeur ospf 100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smtClean="0">
                <a:latin typeface="Courier New" pitchFamily="49" charset="0"/>
                <a:cs typeface="Courier New" pitchFamily="49" charset="0"/>
              </a:rPr>
              <a:t> passive-interface default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no passive interface POS 0/0</a:t>
            </a:r>
            <a:endParaRPr lang="en-US" sz="1500" b="1" smtClean="0">
              <a:latin typeface="Courier New" pitchFamily="49" charset="0"/>
              <a:cs typeface="Courier New" pitchFamily="49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no passive interface POS 1/0</a:t>
            </a:r>
            <a:endParaRPr lang="en-GB" sz="1500" b="1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3DC45-BAB5-4F07-99FB-BDC10343E2F8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5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mtClean="0">
                <a:ea typeface="+mj-ea"/>
              </a:rPr>
              <a:t>OSPF: Ajouter des réseaux </a:t>
            </a:r>
            <a:br>
              <a:rPr lang="en-GB" smtClean="0">
                <a:ea typeface="+mj-ea"/>
              </a:rPr>
            </a:br>
            <a:r>
              <a:rPr lang="en-GB" smtClean="0">
                <a:ea typeface="+mj-ea"/>
              </a:rPr>
              <a:t> Exemple 1  (Cisco IOS &lt; 12.4)</a:t>
            </a:r>
          </a:p>
        </p:txBody>
      </p:sp>
      <p:sp>
        <p:nvSpPr>
          <p:cNvPr id="63491" name="Rectangle 6"/>
          <p:cNvSpPr>
            <a:spLocks noGrp="1" noChangeArrowheads="1"/>
          </p:cNvSpPr>
          <p:nvPr>
            <p:ph idx="1"/>
          </p:nvPr>
        </p:nvSpPr>
        <p:spPr>
          <a:xfrm>
            <a:off x="655638" y="1781175"/>
            <a:ext cx="7940675" cy="50768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400" smtClean="0"/>
              <a:t>Routeur d'agrégation avec un grand nombre de clients de lignes louées (leased line) et  seulement deux liens vers le core réseau:</a:t>
            </a:r>
          </a:p>
          <a:p>
            <a:pPr lvl="1">
              <a:spcBef>
                <a:spcPct val="0"/>
              </a:spcBef>
              <a:buFontTx/>
              <a:buChar char="•"/>
            </a:pPr>
            <a:endParaRPr lang="en-US" sz="1800" b="1" smtClean="0">
              <a:latin typeface="Courier New" pitchFamily="49" charset="0"/>
              <a:cs typeface="Courier New" pitchFamily="49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smtClean="0">
                <a:latin typeface="Courier New" pitchFamily="49" charset="0"/>
                <a:cs typeface="Courier New" pitchFamily="49" charset="0"/>
              </a:rPr>
              <a:t>interface loopback 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smtClean="0">
                <a:latin typeface="Courier New" pitchFamily="49" charset="0"/>
                <a:cs typeface="Courier New" pitchFamily="49" charset="0"/>
              </a:rPr>
              <a:t> addresse ip  192.168.255.1 255.255.255.255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smtClean="0">
                <a:latin typeface="Courier New" pitchFamily="49" charset="0"/>
                <a:cs typeface="Courier New" pitchFamily="49" charset="0"/>
              </a:rPr>
              <a:t>interface POS 0/0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ip address 192.168.10.1 255.255.255.252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smtClean="0">
                <a:latin typeface="Courier New" pitchFamily="49" charset="0"/>
                <a:cs typeface="Courier New" pitchFamily="49" charset="0"/>
              </a:rPr>
              <a:t>interface POS 1/0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ip address 192.168.10.5 255.255.255.252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smtClean="0">
                <a:latin typeface="Courier New" pitchFamily="49" charset="0"/>
                <a:cs typeface="Courier New" pitchFamily="49" charset="0"/>
              </a:rPr>
              <a:t>interface serial 2/0:0 ...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smtClean="0">
                <a:latin typeface="Courier New" pitchFamily="49" charset="0"/>
                <a:cs typeface="Courier New" pitchFamily="49" charset="0"/>
              </a:rPr>
              <a:t> ip unnumbered loopback 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smtClean="0">
                <a:latin typeface="Courier New" pitchFamily="49" charset="0"/>
                <a:cs typeface="Courier New" pitchFamily="49" charset="0"/>
              </a:rPr>
              <a:t>! Clients à se connecter ici^^^^^^^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smtClean="0">
                <a:latin typeface="Courier New" pitchFamily="49" charset="0"/>
                <a:cs typeface="Courier New" pitchFamily="49" charset="0"/>
              </a:rPr>
              <a:t>routeur ospf 100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smtClean="0">
                <a:latin typeface="Courier New" pitchFamily="49" charset="0"/>
                <a:cs typeface="Courier New" pitchFamily="49" charset="0"/>
              </a:rPr>
              <a:t> réseau 192.168.255.1 0.0.0.0 area 51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network 192.168.10.0 0.0.0.3 area 51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réseau 192.168.10.4 0.0.0.3 area 51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smtClean="0">
                <a:latin typeface="Courier New" pitchFamily="49" charset="0"/>
                <a:cs typeface="Courier New" pitchFamily="49" charset="0"/>
              </a:rPr>
              <a:t> passive-interface default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smtClean="0">
                <a:latin typeface="Courier New" pitchFamily="49" charset="0"/>
                <a:cs typeface="Courier New" pitchFamily="49" charset="0"/>
              </a:rPr>
              <a:t> no passive interface POS 0/0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smtClean="0">
                <a:latin typeface="Courier New" pitchFamily="49" charset="0"/>
                <a:cs typeface="Courier New" pitchFamily="49" charset="0"/>
              </a:rPr>
              <a:t> no passive interface POS 1/0</a:t>
            </a:r>
            <a:endParaRPr lang="en-GB" sz="1500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C3D98-EE89-46D8-9987-E2FC180722A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 smtClean="0"/>
              <a:t>OSPF: Ajouter des réseaux </a:t>
            </a:r>
            <a:br>
              <a:rPr lang="en-GB" sz="4000" smtClean="0"/>
            </a:br>
            <a:r>
              <a:rPr lang="en-GB" sz="4000" smtClean="0"/>
              <a:t> Exemple 2 (Cisco IOS ≥ 12.4)</a:t>
            </a:r>
          </a:p>
        </p:txBody>
      </p:sp>
      <p:sp>
        <p:nvSpPr>
          <p:cNvPr id="65539" name="Rectangle 4"/>
          <p:cNvSpPr>
            <a:spLocks noGrp="1" noChangeArrowheads="1"/>
          </p:cNvSpPr>
          <p:nvPr>
            <p:ph idx="1"/>
          </p:nvPr>
        </p:nvSpPr>
        <p:spPr>
          <a:xfrm>
            <a:off x="655638" y="1781175"/>
            <a:ext cx="7940675" cy="49244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400" dirty="0" err="1" smtClean="0"/>
              <a:t>Routeur</a:t>
            </a:r>
            <a:r>
              <a:rPr lang="en-GB" sz="2400" dirty="0" smtClean="0"/>
              <a:t> de base avec </a:t>
            </a:r>
            <a:r>
              <a:rPr lang="en-GB" sz="2400" dirty="0" err="1" smtClean="0"/>
              <a:t>uniquement</a:t>
            </a:r>
            <a:r>
              <a:rPr lang="en-GB" sz="2400" dirty="0" smtClean="0"/>
              <a:t> des liens </a:t>
            </a:r>
            <a:r>
              <a:rPr lang="en-GB" sz="2400" dirty="0" err="1" smtClean="0"/>
              <a:t>vers</a:t>
            </a:r>
            <a:r>
              <a:rPr lang="en-GB" sz="2400" dirty="0" smtClean="0"/>
              <a:t> </a:t>
            </a:r>
            <a:r>
              <a:rPr lang="en-GB" sz="2400" dirty="0" err="1" smtClean="0"/>
              <a:t>d'autres</a:t>
            </a:r>
            <a:r>
              <a:rPr lang="en-GB" sz="2400" dirty="0" smtClean="0"/>
              <a:t> </a:t>
            </a:r>
            <a:r>
              <a:rPr lang="en-GB" sz="2400" dirty="0" smtClean="0"/>
              <a:t>core </a:t>
            </a:r>
            <a:r>
              <a:rPr lang="en-GB" sz="2400" dirty="0" err="1" smtClean="0"/>
              <a:t>routeurs</a:t>
            </a:r>
            <a:r>
              <a:rPr lang="en-GB" sz="2400" dirty="0" smtClean="0"/>
              <a:t> </a:t>
            </a:r>
            <a:r>
              <a:rPr lang="en-GB" sz="2400" dirty="0" smtClean="0"/>
              <a:t>:</a:t>
            </a:r>
            <a:endParaRPr lang="en-GB" sz="2400" dirty="0" smtClean="0"/>
          </a:p>
          <a:p>
            <a:pPr lvl="1">
              <a:spcBef>
                <a:spcPct val="0"/>
              </a:spcBef>
              <a:buFontTx/>
              <a:buChar char="•"/>
            </a:pP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interface loopback 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latin typeface="Courier New" pitchFamily="49" charset="0"/>
                <a:cs typeface="Courier New" pitchFamily="49" charset="0"/>
              </a:rPr>
              <a:t>addresse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 192.168.255.1 255.255.255.255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latin typeface="Courier New" pitchFamily="49" charset="0"/>
                <a:cs typeface="Courier New" pitchFamily="49" charset="0"/>
              </a:rPr>
              <a:t>ospf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100 zone 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interface POS 0/0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5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address 192.168.10.129 255.255.255.252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5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ospf</a:t>
            </a:r>
            <a:r>
              <a:rPr lang="en-US" sz="15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100 zone 0</a:t>
            </a:r>
            <a:endParaRPr lang="en-US" sz="1500" b="1" dirty="0" smtClean="0">
              <a:solidFill>
                <a:schemeClr val="accent2"/>
              </a:solidFill>
              <a:latin typeface="Courier New" pitchFamily="49" charset="0"/>
              <a:cs typeface="Courier New" pitchFamily="49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interface POS 1/0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5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address 192.168.10.133 255.255.255.252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5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ospf</a:t>
            </a:r>
            <a:r>
              <a:rPr lang="en-US" sz="15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100 zone 0</a:t>
            </a:r>
            <a:endParaRPr lang="en-US" sz="1500" b="1" dirty="0" smtClean="0">
              <a:solidFill>
                <a:srgbClr val="23B002"/>
              </a:solidFill>
              <a:latin typeface="Courier New" pitchFamily="49" charset="0"/>
              <a:cs typeface="Courier New" pitchFamily="49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interface POS 2/0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500" b="1" dirty="0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 address 192.168.10.137 255.255.255.252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500" b="1" dirty="0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ospf</a:t>
            </a:r>
            <a:r>
              <a:rPr lang="en-US" sz="1500" b="1" dirty="0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 100 zone 0</a:t>
            </a:r>
            <a:endParaRPr lang="en-US" sz="1500" b="1" dirty="0" smtClean="0">
              <a:solidFill>
                <a:schemeClr val="accent1"/>
              </a:solidFill>
              <a:latin typeface="Courier New" pitchFamily="49" charset="0"/>
              <a:cs typeface="Courier New" pitchFamily="49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interface POS 2/1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address 192.168.10.141 255.255.255.252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latin typeface="Courier New" pitchFamily="49" charset="0"/>
                <a:cs typeface="Courier New" pitchFamily="49" charset="0"/>
              </a:rPr>
              <a:t>ospf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100 zone 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err="1" smtClean="0">
                <a:latin typeface="Courier New" pitchFamily="49" charset="0"/>
                <a:cs typeface="Courier New" pitchFamily="49" charset="0"/>
              </a:rPr>
              <a:t>routeur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latin typeface="Courier New" pitchFamily="49" charset="0"/>
                <a:cs typeface="Courier New" pitchFamily="49" charset="0"/>
              </a:rPr>
              <a:t>ospf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100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passive interface loopback 0</a:t>
            </a:r>
            <a:endParaRPr lang="en-GB" sz="1500" dirty="0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2CA2-C1CD-4A2D-BDF5-B8BE0D73C8FF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5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mtClean="0">
                <a:ea typeface="+mj-ea"/>
              </a:rPr>
              <a:t>OSPF: Ajouter des réseaux </a:t>
            </a:r>
            <a:br>
              <a:rPr lang="en-GB" smtClean="0">
                <a:ea typeface="+mj-ea"/>
              </a:rPr>
            </a:br>
            <a:r>
              <a:rPr lang="en-GB" smtClean="0">
                <a:ea typeface="+mj-ea"/>
              </a:rPr>
              <a:t> Exemple2  (Cisco IOS &lt; 12.4)</a:t>
            </a:r>
          </a:p>
        </p:txBody>
      </p:sp>
      <p:sp>
        <p:nvSpPr>
          <p:cNvPr id="67587" name="Rectangle 6"/>
          <p:cNvSpPr>
            <a:spLocks noGrp="1" noChangeArrowheads="1"/>
          </p:cNvSpPr>
          <p:nvPr>
            <p:ph idx="1"/>
          </p:nvPr>
        </p:nvSpPr>
        <p:spPr>
          <a:xfrm>
            <a:off x="655638" y="1781175"/>
            <a:ext cx="7940675" cy="5076825"/>
          </a:xfrm>
        </p:spPr>
        <p:txBody>
          <a:bodyPr/>
          <a:lstStyle/>
          <a:p>
            <a:r>
              <a:rPr lang="en-GB" sz="2400" dirty="0" err="1" smtClean="0"/>
              <a:t>Routeur</a:t>
            </a:r>
            <a:r>
              <a:rPr lang="en-GB" sz="2400" dirty="0" smtClean="0"/>
              <a:t> de base avec </a:t>
            </a:r>
            <a:r>
              <a:rPr lang="en-GB" sz="2400" dirty="0" err="1" smtClean="0"/>
              <a:t>uniquement</a:t>
            </a:r>
            <a:r>
              <a:rPr lang="en-GB" sz="2400" dirty="0" smtClean="0"/>
              <a:t> des liens </a:t>
            </a:r>
            <a:r>
              <a:rPr lang="en-GB" sz="2400" dirty="0" err="1" smtClean="0"/>
              <a:t>vers</a:t>
            </a:r>
            <a:r>
              <a:rPr lang="en-GB" sz="2400" dirty="0" smtClean="0"/>
              <a:t> </a:t>
            </a:r>
            <a:r>
              <a:rPr lang="en-GB" sz="2400" dirty="0" err="1" smtClean="0"/>
              <a:t>d'autres</a:t>
            </a:r>
            <a:r>
              <a:rPr lang="en-GB" sz="2400" dirty="0" smtClean="0"/>
              <a:t> </a:t>
            </a:r>
            <a:r>
              <a:rPr lang="en-GB" sz="2400" dirty="0" smtClean="0"/>
              <a:t>core </a:t>
            </a:r>
            <a:r>
              <a:rPr lang="en-GB" sz="2400" dirty="0" err="1" smtClean="0"/>
              <a:t>routeurs</a:t>
            </a:r>
            <a:r>
              <a:rPr lang="en-GB" sz="2400" dirty="0" smtClean="0"/>
              <a:t> </a:t>
            </a:r>
            <a:r>
              <a:rPr lang="en-GB" sz="2400" dirty="0" smtClean="0"/>
              <a:t>:</a:t>
            </a:r>
            <a:endParaRPr lang="en-GB" dirty="0" smtClean="0"/>
          </a:p>
          <a:p>
            <a:pPr lvl="1">
              <a:spcBef>
                <a:spcPct val="0"/>
              </a:spcBef>
              <a:buFontTx/>
              <a:buChar char="•"/>
            </a:pP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interface loopback 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latin typeface="Courier New" pitchFamily="49" charset="0"/>
                <a:cs typeface="Courier New" pitchFamily="49" charset="0"/>
              </a:rPr>
              <a:t>addresse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 192.168.255.1 255.255.255.255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interface POS 0/0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5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address 192.168.10.129 255.255.255.252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interface POS 1/0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5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address 192.168.10.133 255.255.255.252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interface POS 2/0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500" b="1" dirty="0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 address 192.168.10.137 255.255.255.252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interface POS 2/1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address 192.168.10.141 255.255.255.252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err="1" smtClean="0">
                <a:latin typeface="Courier New" pitchFamily="49" charset="0"/>
                <a:cs typeface="Courier New" pitchFamily="49" charset="0"/>
              </a:rPr>
              <a:t>routeur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latin typeface="Courier New" pitchFamily="49" charset="0"/>
                <a:cs typeface="Courier New" pitchFamily="49" charset="0"/>
              </a:rPr>
              <a:t>ospf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100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latin typeface="Courier New" pitchFamily="49" charset="0"/>
                <a:cs typeface="Courier New" pitchFamily="49" charset="0"/>
              </a:rPr>
              <a:t>réseau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192.168.255.1 0.0.0.0 zone 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réseau</a:t>
            </a:r>
            <a:r>
              <a:rPr lang="en-US" sz="15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192.168.10.128 0.0.0.3 zone 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réseau</a:t>
            </a:r>
            <a:r>
              <a:rPr lang="en-US" sz="15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192.168.10.132 0.0.0.3 zone 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réseau</a:t>
            </a:r>
            <a:r>
              <a:rPr lang="en-US" sz="1500" b="1" dirty="0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 192.168.10.136 0.0.0.3 zone 0</a:t>
            </a:r>
            <a:endParaRPr lang="en-US" sz="1500" b="1" dirty="0" smtClean="0">
              <a:solidFill>
                <a:schemeClr val="accent1"/>
              </a:solidFill>
              <a:latin typeface="Courier New" pitchFamily="49" charset="0"/>
              <a:cs typeface="Courier New" pitchFamily="49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latin typeface="Courier New" pitchFamily="49" charset="0"/>
                <a:cs typeface="Courier New" pitchFamily="49" charset="0"/>
              </a:rPr>
              <a:t>réseau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192.168.10.140 0.0.0.3 zone 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passive interface loopback 0</a:t>
            </a:r>
            <a:endParaRPr lang="en-GB" sz="1500" dirty="0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4FD5C-CBAF-4D47-B2C8-E8804695888F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4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>
                <a:ea typeface="+mj-ea"/>
              </a:rPr>
              <a:t>OSPF: Ajouter des réseaux </a:t>
            </a:r>
            <a:br>
              <a:rPr lang="en-US" smtClean="0">
                <a:ea typeface="+mj-ea"/>
              </a:rPr>
            </a:br>
            <a:r>
              <a:rPr lang="en-US" smtClean="0">
                <a:ea typeface="+mj-ea"/>
              </a:rPr>
              <a:t> Sommaire</a:t>
            </a:r>
          </a:p>
        </p:txBody>
      </p:sp>
      <p:sp>
        <p:nvSpPr>
          <p:cNvPr id="6963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Thème</a:t>
            </a:r>
            <a:r>
              <a:rPr lang="en-US" dirty="0" smtClean="0"/>
              <a:t> </a:t>
            </a:r>
            <a:r>
              <a:rPr lang="en-US" dirty="0" err="1" smtClean="0"/>
              <a:t>clé</a:t>
            </a:r>
            <a:r>
              <a:rPr lang="en-US" dirty="0" smtClean="0"/>
              <a:t> </a:t>
            </a:r>
            <a:r>
              <a:rPr lang="en-US" dirty="0" err="1" smtClean="0"/>
              <a:t>lors</a:t>
            </a:r>
            <a:r>
              <a:rPr lang="en-US" dirty="0" smtClean="0"/>
              <a:t> de la </a:t>
            </a:r>
            <a:r>
              <a:rPr lang="en-US" dirty="0" err="1" smtClean="0"/>
              <a:t>sélection</a:t>
            </a:r>
            <a:r>
              <a:rPr lang="en-US" dirty="0" smtClean="0"/>
              <a:t> </a:t>
            </a:r>
            <a:r>
              <a:rPr lang="en-US" dirty="0" err="1" smtClean="0"/>
              <a:t>d'une</a:t>
            </a:r>
            <a:r>
              <a:rPr lang="en-US" dirty="0" smtClean="0"/>
              <a:t> technique: 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Gardez</a:t>
            </a:r>
            <a:r>
              <a:rPr lang="en-US" dirty="0" smtClean="0">
                <a:solidFill>
                  <a:srgbClr val="FF0000"/>
                </a:solidFill>
              </a:rPr>
              <a:t> la Link State Database </a:t>
            </a:r>
            <a:r>
              <a:rPr lang="en-US" dirty="0" smtClean="0">
                <a:solidFill>
                  <a:srgbClr val="FF0000"/>
                </a:solidFill>
              </a:rPr>
              <a:t>lean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 err="1" smtClean="0"/>
              <a:t>Augmente</a:t>
            </a:r>
            <a:r>
              <a:rPr lang="en-US" dirty="0" smtClean="0"/>
              <a:t> la </a:t>
            </a:r>
            <a:r>
              <a:rPr lang="en-US" dirty="0" err="1" smtClean="0"/>
              <a:t>stabilité</a:t>
            </a:r>
            <a:endParaRPr lang="en-US" dirty="0" smtClean="0"/>
          </a:p>
          <a:p>
            <a:pPr lvl="1"/>
            <a:r>
              <a:rPr lang="en-US" dirty="0" err="1" smtClean="0"/>
              <a:t>Réduit</a:t>
            </a:r>
            <a:r>
              <a:rPr lang="en-US" dirty="0" smtClean="0"/>
              <a:t> la </a:t>
            </a:r>
            <a:r>
              <a:rPr lang="en-US" dirty="0" err="1" smtClean="0"/>
              <a:t>quantité</a:t>
            </a:r>
            <a:r>
              <a:rPr lang="en-US" dirty="0" smtClean="0"/>
              <a:t> </a:t>
            </a:r>
            <a:r>
              <a:rPr lang="en-US" dirty="0" err="1" smtClean="0"/>
              <a:t>d'informations</a:t>
            </a:r>
            <a:r>
              <a:rPr lang="en-US" dirty="0" smtClean="0"/>
              <a:t> </a:t>
            </a:r>
            <a:r>
              <a:rPr lang="en-US" dirty="0" err="1" smtClean="0"/>
              <a:t>dans</a:t>
            </a:r>
            <a:r>
              <a:rPr lang="en-US" dirty="0" smtClean="0"/>
              <a:t> le Link State Advertisements (LSAs)</a:t>
            </a:r>
          </a:p>
          <a:p>
            <a:pPr lvl="1"/>
            <a:r>
              <a:rPr lang="fr-FR" dirty="0" smtClean="0"/>
              <a:t>Accélère le t</a:t>
            </a:r>
            <a:r>
              <a:rPr lang="en-US" dirty="0" err="1" smtClean="0"/>
              <a:t>emps</a:t>
            </a:r>
            <a:r>
              <a:rPr lang="en-US" dirty="0" smtClean="0"/>
              <a:t> </a:t>
            </a:r>
            <a:r>
              <a:rPr lang="en-US" dirty="0" smtClean="0"/>
              <a:t>de </a:t>
            </a:r>
            <a:r>
              <a:rPr lang="en-US" dirty="0" smtClean="0"/>
              <a:t>convergence</a:t>
            </a: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CA428-D063-4155-B414-772A8EAEBEBA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smtClean="0"/>
              <a:t>OSPF dans Cisco IOS</a:t>
            </a:r>
          </a:p>
        </p:txBody>
      </p:sp>
      <p:sp>
        <p:nvSpPr>
          <p:cNvPr id="7168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Wingdings" pitchFamily="-65" charset="2"/>
              <a:buNone/>
              <a:defRPr/>
            </a:pPr>
            <a:r>
              <a:rPr lang="en-GB" smtClean="0">
                <a:ea typeface="+mn-ea"/>
              </a:rPr>
              <a:t>Fonctionnalités utiles pour les ISPs</a:t>
            </a:r>
          </a:p>
        </p:txBody>
      </p:sp>
      <p:sp>
        <p:nvSpPr>
          <p:cNvPr id="4" name="Rectangle 103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61B2D006-9285-495B-B0DA-7AA0F6F4B207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4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Zones</a:t>
            </a:r>
          </a:p>
        </p:txBody>
      </p:sp>
      <p:sp>
        <p:nvSpPr>
          <p:cNvPr id="73731" name="Rectangle 44"/>
          <p:cNvSpPr>
            <a:spLocks noGrp="1" noChangeArrowheads="1"/>
          </p:cNvSpPr>
          <p:nvPr>
            <p:ph type="body" sz="half" idx="1"/>
          </p:nvPr>
        </p:nvSpPr>
        <p:spPr>
          <a:xfrm>
            <a:off x="655638" y="1781175"/>
            <a:ext cx="3763962" cy="4162425"/>
          </a:xfrm>
        </p:spPr>
        <p:txBody>
          <a:bodyPr/>
          <a:lstStyle/>
          <a:p>
            <a:r>
              <a:rPr lang="fr-FR" sz="2400" dirty="0" smtClean="0"/>
              <a:t>Une zone est stockée comme un champ 32-bit:</a:t>
            </a:r>
          </a:p>
          <a:p>
            <a:pPr lvl="1"/>
            <a:r>
              <a:rPr lang="fr-FR" sz="2000" dirty="0" smtClean="0"/>
              <a:t>Défini au format d’</a:t>
            </a:r>
            <a:r>
              <a:rPr lang="fr-FR" sz="2000" dirty="0" smtClean="0"/>
              <a:t>adresse IPv4 (</a:t>
            </a:r>
            <a:r>
              <a:rPr lang="fr-FR" sz="2000" dirty="0" smtClean="0"/>
              <a:t>i.e. Area 0.0.0.0) </a:t>
            </a:r>
          </a:p>
          <a:p>
            <a:pPr lvl="1"/>
            <a:r>
              <a:rPr lang="fr-FR" sz="2000" dirty="0" smtClean="0"/>
              <a:t>Peut aussi être définie en utilisant la valeur décimale unique (c.-à-Zone 0) </a:t>
            </a:r>
          </a:p>
          <a:p>
            <a:r>
              <a:rPr lang="fr-FR" sz="2400" dirty="0" smtClean="0"/>
              <a:t>0.0.0.0 </a:t>
            </a:r>
            <a:r>
              <a:rPr lang="fr-FR" sz="2400" dirty="0" err="1" smtClean="0"/>
              <a:t>reservé</a:t>
            </a:r>
            <a:r>
              <a:rPr lang="fr-FR" sz="2400" dirty="0" smtClean="0"/>
              <a:t> pour la zone </a:t>
            </a:r>
            <a:r>
              <a:rPr lang="fr-FR" sz="2400" dirty="0" err="1" smtClean="0"/>
              <a:t>backbone</a:t>
            </a:r>
            <a:endParaRPr lang="fr-FR" sz="2400" dirty="0" smtClean="0"/>
          </a:p>
        </p:txBody>
      </p:sp>
      <p:sp>
        <p:nvSpPr>
          <p:cNvPr id="4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D152-909F-4FA5-B957-6DE29CF366AF}" type="slidenum">
              <a:rPr lang="en-US"/>
              <a:pPr/>
              <a:t>29</a:t>
            </a:fld>
            <a:endParaRPr lang="en-US"/>
          </a:p>
        </p:txBody>
      </p:sp>
      <p:sp>
        <p:nvSpPr>
          <p:cNvPr id="361476" name="Line 4"/>
          <p:cNvSpPr>
            <a:spLocks noChangeShapeType="1"/>
          </p:cNvSpPr>
          <p:nvPr/>
        </p:nvSpPr>
        <p:spPr bwMode="auto">
          <a:xfrm flipV="1">
            <a:off x="7029450" y="3335338"/>
            <a:ext cx="1588" cy="504825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361477" name="Line 5"/>
          <p:cNvSpPr>
            <a:spLocks noChangeShapeType="1"/>
          </p:cNvSpPr>
          <p:nvPr/>
        </p:nvSpPr>
        <p:spPr bwMode="auto">
          <a:xfrm>
            <a:off x="6353175" y="3116263"/>
            <a:ext cx="0" cy="201612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/>
          </a:ln>
          <a:effectLst>
            <a:outerShdw blurRad="63500" dist="29783" dir="3885598" algn="ctr" rotWithShape="0">
              <a:schemeClr val="tx1">
                <a:alpha val="74998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361478" name="Freeform 6"/>
          <p:cNvSpPr>
            <a:spLocks/>
          </p:cNvSpPr>
          <p:nvPr/>
        </p:nvSpPr>
        <p:spPr bwMode="auto">
          <a:xfrm>
            <a:off x="6629400" y="3886200"/>
            <a:ext cx="2133600" cy="1616075"/>
          </a:xfrm>
          <a:custGeom>
            <a:avLst/>
            <a:gdLst/>
            <a:ahLst/>
            <a:cxnLst>
              <a:cxn ang="0">
                <a:pos x="2" y="564"/>
              </a:cxn>
              <a:cxn ang="0">
                <a:pos x="21" y="474"/>
              </a:cxn>
              <a:cxn ang="0">
                <a:pos x="57" y="387"/>
              </a:cxn>
              <a:cxn ang="0">
                <a:pos x="110" y="305"/>
              </a:cxn>
              <a:cxn ang="0">
                <a:pos x="180" y="230"/>
              </a:cxn>
              <a:cxn ang="0">
                <a:pos x="265" y="163"/>
              </a:cxn>
              <a:cxn ang="0">
                <a:pos x="361" y="106"/>
              </a:cxn>
              <a:cxn ang="0">
                <a:pos x="468" y="61"/>
              </a:cxn>
              <a:cxn ang="0">
                <a:pos x="583" y="27"/>
              </a:cxn>
              <a:cxn ang="0">
                <a:pos x="703" y="7"/>
              </a:cxn>
              <a:cxn ang="0">
                <a:pos x="826" y="0"/>
              </a:cxn>
              <a:cxn ang="0">
                <a:pos x="949" y="7"/>
              </a:cxn>
              <a:cxn ang="0">
                <a:pos x="1070" y="27"/>
              </a:cxn>
              <a:cxn ang="0">
                <a:pos x="1185" y="61"/>
              </a:cxn>
              <a:cxn ang="0">
                <a:pos x="1293" y="106"/>
              </a:cxn>
              <a:cxn ang="0">
                <a:pos x="1389" y="163"/>
              </a:cxn>
              <a:cxn ang="0">
                <a:pos x="1473" y="230"/>
              </a:cxn>
              <a:cxn ang="0">
                <a:pos x="1542" y="305"/>
              </a:cxn>
              <a:cxn ang="0">
                <a:pos x="1596" y="387"/>
              </a:cxn>
              <a:cxn ang="0">
                <a:pos x="1633" y="474"/>
              </a:cxn>
              <a:cxn ang="0">
                <a:pos x="1651" y="564"/>
              </a:cxn>
              <a:cxn ang="0">
                <a:pos x="1651" y="654"/>
              </a:cxn>
              <a:cxn ang="0">
                <a:pos x="1633" y="745"/>
              </a:cxn>
              <a:cxn ang="0">
                <a:pos x="1596" y="832"/>
              </a:cxn>
              <a:cxn ang="0">
                <a:pos x="1542" y="914"/>
              </a:cxn>
              <a:cxn ang="0">
                <a:pos x="1473" y="988"/>
              </a:cxn>
              <a:cxn ang="0">
                <a:pos x="1389" y="1056"/>
              </a:cxn>
              <a:cxn ang="0">
                <a:pos x="1293" y="1113"/>
              </a:cxn>
              <a:cxn ang="0">
                <a:pos x="1185" y="1158"/>
              </a:cxn>
              <a:cxn ang="0">
                <a:pos x="1070" y="1191"/>
              </a:cxn>
              <a:cxn ang="0">
                <a:pos x="949" y="1211"/>
              </a:cxn>
              <a:cxn ang="0">
                <a:pos x="826" y="1218"/>
              </a:cxn>
              <a:cxn ang="0">
                <a:pos x="703" y="1211"/>
              </a:cxn>
              <a:cxn ang="0">
                <a:pos x="583" y="1191"/>
              </a:cxn>
              <a:cxn ang="0">
                <a:pos x="468" y="1158"/>
              </a:cxn>
              <a:cxn ang="0">
                <a:pos x="361" y="1113"/>
              </a:cxn>
              <a:cxn ang="0">
                <a:pos x="265" y="1056"/>
              </a:cxn>
              <a:cxn ang="0">
                <a:pos x="180" y="988"/>
              </a:cxn>
              <a:cxn ang="0">
                <a:pos x="110" y="914"/>
              </a:cxn>
              <a:cxn ang="0">
                <a:pos x="57" y="832"/>
              </a:cxn>
              <a:cxn ang="0">
                <a:pos x="21" y="745"/>
              </a:cxn>
              <a:cxn ang="0">
                <a:pos x="2" y="654"/>
              </a:cxn>
            </a:cxnLst>
            <a:rect l="0" t="0" r="r" b="b"/>
            <a:pathLst>
              <a:path w="1654" h="1218">
                <a:moveTo>
                  <a:pt x="0" y="609"/>
                </a:moveTo>
                <a:lnTo>
                  <a:pt x="2" y="564"/>
                </a:lnTo>
                <a:lnTo>
                  <a:pt x="9" y="519"/>
                </a:lnTo>
                <a:lnTo>
                  <a:pt x="21" y="474"/>
                </a:lnTo>
                <a:lnTo>
                  <a:pt x="36" y="429"/>
                </a:lnTo>
                <a:lnTo>
                  <a:pt x="57" y="387"/>
                </a:lnTo>
                <a:lnTo>
                  <a:pt x="81" y="345"/>
                </a:lnTo>
                <a:lnTo>
                  <a:pt x="110" y="305"/>
                </a:lnTo>
                <a:lnTo>
                  <a:pt x="143" y="266"/>
                </a:lnTo>
                <a:lnTo>
                  <a:pt x="180" y="230"/>
                </a:lnTo>
                <a:lnTo>
                  <a:pt x="220" y="195"/>
                </a:lnTo>
                <a:lnTo>
                  <a:pt x="265" y="163"/>
                </a:lnTo>
                <a:lnTo>
                  <a:pt x="311" y="134"/>
                </a:lnTo>
                <a:lnTo>
                  <a:pt x="361" y="106"/>
                </a:lnTo>
                <a:lnTo>
                  <a:pt x="413" y="82"/>
                </a:lnTo>
                <a:lnTo>
                  <a:pt x="468" y="61"/>
                </a:lnTo>
                <a:lnTo>
                  <a:pt x="525" y="42"/>
                </a:lnTo>
                <a:lnTo>
                  <a:pt x="583" y="27"/>
                </a:lnTo>
                <a:lnTo>
                  <a:pt x="643" y="15"/>
                </a:lnTo>
                <a:lnTo>
                  <a:pt x="703" y="7"/>
                </a:lnTo>
                <a:lnTo>
                  <a:pt x="765" y="2"/>
                </a:lnTo>
                <a:lnTo>
                  <a:pt x="826" y="0"/>
                </a:lnTo>
                <a:lnTo>
                  <a:pt x="888" y="2"/>
                </a:lnTo>
                <a:lnTo>
                  <a:pt x="949" y="7"/>
                </a:lnTo>
                <a:lnTo>
                  <a:pt x="1011" y="15"/>
                </a:lnTo>
                <a:lnTo>
                  <a:pt x="1070" y="27"/>
                </a:lnTo>
                <a:lnTo>
                  <a:pt x="1128" y="42"/>
                </a:lnTo>
                <a:lnTo>
                  <a:pt x="1185" y="61"/>
                </a:lnTo>
                <a:lnTo>
                  <a:pt x="1239" y="82"/>
                </a:lnTo>
                <a:lnTo>
                  <a:pt x="1293" y="106"/>
                </a:lnTo>
                <a:lnTo>
                  <a:pt x="1342" y="134"/>
                </a:lnTo>
                <a:lnTo>
                  <a:pt x="1389" y="163"/>
                </a:lnTo>
                <a:lnTo>
                  <a:pt x="1432" y="195"/>
                </a:lnTo>
                <a:lnTo>
                  <a:pt x="1473" y="230"/>
                </a:lnTo>
                <a:lnTo>
                  <a:pt x="1510" y="266"/>
                </a:lnTo>
                <a:lnTo>
                  <a:pt x="1542" y="305"/>
                </a:lnTo>
                <a:lnTo>
                  <a:pt x="1571" y="345"/>
                </a:lnTo>
                <a:lnTo>
                  <a:pt x="1596" y="387"/>
                </a:lnTo>
                <a:lnTo>
                  <a:pt x="1617" y="429"/>
                </a:lnTo>
                <a:lnTo>
                  <a:pt x="1633" y="474"/>
                </a:lnTo>
                <a:lnTo>
                  <a:pt x="1644" y="519"/>
                </a:lnTo>
                <a:lnTo>
                  <a:pt x="1651" y="564"/>
                </a:lnTo>
                <a:lnTo>
                  <a:pt x="1654" y="609"/>
                </a:lnTo>
                <a:lnTo>
                  <a:pt x="1651" y="654"/>
                </a:lnTo>
                <a:lnTo>
                  <a:pt x="1644" y="700"/>
                </a:lnTo>
                <a:lnTo>
                  <a:pt x="1633" y="745"/>
                </a:lnTo>
                <a:lnTo>
                  <a:pt x="1617" y="789"/>
                </a:lnTo>
                <a:lnTo>
                  <a:pt x="1596" y="832"/>
                </a:lnTo>
                <a:lnTo>
                  <a:pt x="1571" y="874"/>
                </a:lnTo>
                <a:lnTo>
                  <a:pt x="1542" y="914"/>
                </a:lnTo>
                <a:lnTo>
                  <a:pt x="1510" y="953"/>
                </a:lnTo>
                <a:lnTo>
                  <a:pt x="1473" y="988"/>
                </a:lnTo>
                <a:lnTo>
                  <a:pt x="1432" y="1023"/>
                </a:lnTo>
                <a:lnTo>
                  <a:pt x="1389" y="1056"/>
                </a:lnTo>
                <a:lnTo>
                  <a:pt x="1342" y="1085"/>
                </a:lnTo>
                <a:lnTo>
                  <a:pt x="1293" y="1113"/>
                </a:lnTo>
                <a:lnTo>
                  <a:pt x="1239" y="1137"/>
                </a:lnTo>
                <a:lnTo>
                  <a:pt x="1185" y="1158"/>
                </a:lnTo>
                <a:lnTo>
                  <a:pt x="1128" y="1176"/>
                </a:lnTo>
                <a:lnTo>
                  <a:pt x="1070" y="1191"/>
                </a:lnTo>
                <a:lnTo>
                  <a:pt x="1011" y="1203"/>
                </a:lnTo>
                <a:lnTo>
                  <a:pt x="949" y="1211"/>
                </a:lnTo>
                <a:lnTo>
                  <a:pt x="888" y="1217"/>
                </a:lnTo>
                <a:lnTo>
                  <a:pt x="826" y="1218"/>
                </a:lnTo>
                <a:lnTo>
                  <a:pt x="765" y="1217"/>
                </a:lnTo>
                <a:lnTo>
                  <a:pt x="703" y="1211"/>
                </a:lnTo>
                <a:lnTo>
                  <a:pt x="643" y="1203"/>
                </a:lnTo>
                <a:lnTo>
                  <a:pt x="583" y="1191"/>
                </a:lnTo>
                <a:lnTo>
                  <a:pt x="525" y="1176"/>
                </a:lnTo>
                <a:lnTo>
                  <a:pt x="468" y="1158"/>
                </a:lnTo>
                <a:lnTo>
                  <a:pt x="413" y="1137"/>
                </a:lnTo>
                <a:lnTo>
                  <a:pt x="361" y="1113"/>
                </a:lnTo>
                <a:lnTo>
                  <a:pt x="311" y="1085"/>
                </a:lnTo>
                <a:lnTo>
                  <a:pt x="265" y="1056"/>
                </a:lnTo>
                <a:lnTo>
                  <a:pt x="220" y="1023"/>
                </a:lnTo>
                <a:lnTo>
                  <a:pt x="180" y="988"/>
                </a:lnTo>
                <a:lnTo>
                  <a:pt x="143" y="953"/>
                </a:lnTo>
                <a:lnTo>
                  <a:pt x="110" y="914"/>
                </a:lnTo>
                <a:lnTo>
                  <a:pt x="81" y="874"/>
                </a:lnTo>
                <a:lnTo>
                  <a:pt x="57" y="832"/>
                </a:lnTo>
                <a:lnTo>
                  <a:pt x="36" y="789"/>
                </a:lnTo>
                <a:lnTo>
                  <a:pt x="21" y="745"/>
                </a:lnTo>
                <a:lnTo>
                  <a:pt x="9" y="700"/>
                </a:lnTo>
                <a:lnTo>
                  <a:pt x="2" y="654"/>
                </a:lnTo>
                <a:lnTo>
                  <a:pt x="0" y="609"/>
                </a:lnTo>
                <a:close/>
              </a:path>
            </a:pathLst>
          </a:custGeom>
          <a:noFill/>
          <a:ln w="28575" cmpd="sng">
            <a:solidFill>
              <a:srgbClr val="808080"/>
            </a:solidFill>
            <a:prstDash val="solid"/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361479" name="Freeform 7"/>
          <p:cNvSpPr>
            <a:spLocks/>
          </p:cNvSpPr>
          <p:nvPr/>
        </p:nvSpPr>
        <p:spPr bwMode="auto">
          <a:xfrm>
            <a:off x="6157913" y="2770188"/>
            <a:ext cx="2603500" cy="1100137"/>
          </a:xfrm>
          <a:custGeom>
            <a:avLst/>
            <a:gdLst/>
            <a:ahLst/>
            <a:cxnLst>
              <a:cxn ang="0">
                <a:pos x="2" y="534"/>
              </a:cxn>
              <a:cxn ang="0">
                <a:pos x="19" y="474"/>
              </a:cxn>
              <a:cxn ang="0">
                <a:pos x="57" y="414"/>
              </a:cxn>
              <a:cxn ang="0">
                <a:pos x="111" y="356"/>
              </a:cxn>
              <a:cxn ang="0">
                <a:pos x="182" y="300"/>
              </a:cxn>
              <a:cxn ang="0">
                <a:pos x="269" y="248"/>
              </a:cxn>
              <a:cxn ang="0">
                <a:pos x="372" y="199"/>
              </a:cxn>
              <a:cxn ang="0">
                <a:pos x="488" y="155"/>
              </a:cxn>
              <a:cxn ang="0">
                <a:pos x="618" y="115"/>
              </a:cxn>
              <a:cxn ang="0">
                <a:pos x="759" y="81"/>
              </a:cxn>
              <a:cxn ang="0">
                <a:pos x="908" y="52"/>
              </a:cxn>
              <a:cxn ang="0">
                <a:pos x="1066" y="30"/>
              </a:cxn>
              <a:cxn ang="0">
                <a:pos x="1229" y="13"/>
              </a:cxn>
              <a:cxn ang="0">
                <a:pos x="1397" y="3"/>
              </a:cxn>
              <a:cxn ang="0">
                <a:pos x="1566" y="0"/>
              </a:cxn>
              <a:cxn ang="0">
                <a:pos x="1736" y="3"/>
              </a:cxn>
              <a:cxn ang="0">
                <a:pos x="1903" y="13"/>
              </a:cxn>
              <a:cxn ang="0">
                <a:pos x="2067" y="30"/>
              </a:cxn>
              <a:cxn ang="0">
                <a:pos x="2224" y="52"/>
              </a:cxn>
              <a:cxn ang="0">
                <a:pos x="2374" y="81"/>
              </a:cxn>
              <a:cxn ang="0">
                <a:pos x="2515" y="115"/>
              </a:cxn>
              <a:cxn ang="0">
                <a:pos x="2643" y="155"/>
              </a:cxn>
              <a:cxn ang="0">
                <a:pos x="2761" y="199"/>
              </a:cxn>
              <a:cxn ang="0">
                <a:pos x="2863" y="248"/>
              </a:cxn>
              <a:cxn ang="0">
                <a:pos x="2950" y="300"/>
              </a:cxn>
              <a:cxn ang="0">
                <a:pos x="3022" y="356"/>
              </a:cxn>
              <a:cxn ang="0">
                <a:pos x="3075" y="414"/>
              </a:cxn>
              <a:cxn ang="0">
                <a:pos x="3112" y="474"/>
              </a:cxn>
              <a:cxn ang="0">
                <a:pos x="3131" y="534"/>
              </a:cxn>
              <a:cxn ang="0">
                <a:pos x="3131" y="596"/>
              </a:cxn>
              <a:cxn ang="0">
                <a:pos x="3112" y="656"/>
              </a:cxn>
              <a:cxn ang="0">
                <a:pos x="3075" y="716"/>
              </a:cxn>
              <a:cxn ang="0">
                <a:pos x="3022" y="774"/>
              </a:cxn>
              <a:cxn ang="0">
                <a:pos x="2950" y="830"/>
              </a:cxn>
              <a:cxn ang="0">
                <a:pos x="2863" y="882"/>
              </a:cxn>
              <a:cxn ang="0">
                <a:pos x="2761" y="931"/>
              </a:cxn>
              <a:cxn ang="0">
                <a:pos x="2643" y="975"/>
              </a:cxn>
              <a:cxn ang="0">
                <a:pos x="2515" y="1016"/>
              </a:cxn>
              <a:cxn ang="0">
                <a:pos x="2374" y="1049"/>
              </a:cxn>
              <a:cxn ang="0">
                <a:pos x="2224" y="1078"/>
              </a:cxn>
              <a:cxn ang="0">
                <a:pos x="2067" y="1100"/>
              </a:cxn>
              <a:cxn ang="0">
                <a:pos x="1903" y="1118"/>
              </a:cxn>
              <a:cxn ang="0">
                <a:pos x="1736" y="1127"/>
              </a:cxn>
              <a:cxn ang="0">
                <a:pos x="1566" y="1130"/>
              </a:cxn>
              <a:cxn ang="0">
                <a:pos x="1397" y="1127"/>
              </a:cxn>
              <a:cxn ang="0">
                <a:pos x="1229" y="1118"/>
              </a:cxn>
              <a:cxn ang="0">
                <a:pos x="1066" y="1100"/>
              </a:cxn>
              <a:cxn ang="0">
                <a:pos x="908" y="1078"/>
              </a:cxn>
              <a:cxn ang="0">
                <a:pos x="759" y="1049"/>
              </a:cxn>
              <a:cxn ang="0">
                <a:pos x="618" y="1016"/>
              </a:cxn>
              <a:cxn ang="0">
                <a:pos x="488" y="975"/>
              </a:cxn>
              <a:cxn ang="0">
                <a:pos x="372" y="931"/>
              </a:cxn>
              <a:cxn ang="0">
                <a:pos x="269" y="882"/>
              </a:cxn>
              <a:cxn ang="0">
                <a:pos x="182" y="830"/>
              </a:cxn>
              <a:cxn ang="0">
                <a:pos x="111" y="774"/>
              </a:cxn>
              <a:cxn ang="0">
                <a:pos x="57" y="716"/>
              </a:cxn>
              <a:cxn ang="0">
                <a:pos x="19" y="656"/>
              </a:cxn>
              <a:cxn ang="0">
                <a:pos x="2" y="596"/>
              </a:cxn>
            </a:cxnLst>
            <a:rect l="0" t="0" r="r" b="b"/>
            <a:pathLst>
              <a:path w="3133" h="1130">
                <a:moveTo>
                  <a:pt x="0" y="566"/>
                </a:moveTo>
                <a:lnTo>
                  <a:pt x="2" y="534"/>
                </a:lnTo>
                <a:lnTo>
                  <a:pt x="9" y="504"/>
                </a:lnTo>
                <a:lnTo>
                  <a:pt x="19" y="474"/>
                </a:lnTo>
                <a:lnTo>
                  <a:pt x="36" y="444"/>
                </a:lnTo>
                <a:lnTo>
                  <a:pt x="57" y="414"/>
                </a:lnTo>
                <a:lnTo>
                  <a:pt x="81" y="385"/>
                </a:lnTo>
                <a:lnTo>
                  <a:pt x="111" y="356"/>
                </a:lnTo>
                <a:lnTo>
                  <a:pt x="144" y="328"/>
                </a:lnTo>
                <a:lnTo>
                  <a:pt x="182" y="300"/>
                </a:lnTo>
                <a:lnTo>
                  <a:pt x="224" y="273"/>
                </a:lnTo>
                <a:lnTo>
                  <a:pt x="269" y="248"/>
                </a:lnTo>
                <a:lnTo>
                  <a:pt x="319" y="222"/>
                </a:lnTo>
                <a:lnTo>
                  <a:pt x="372" y="199"/>
                </a:lnTo>
                <a:lnTo>
                  <a:pt x="429" y="176"/>
                </a:lnTo>
                <a:lnTo>
                  <a:pt x="488" y="155"/>
                </a:lnTo>
                <a:lnTo>
                  <a:pt x="552" y="134"/>
                </a:lnTo>
                <a:lnTo>
                  <a:pt x="618" y="115"/>
                </a:lnTo>
                <a:lnTo>
                  <a:pt x="687" y="97"/>
                </a:lnTo>
                <a:lnTo>
                  <a:pt x="759" y="81"/>
                </a:lnTo>
                <a:lnTo>
                  <a:pt x="832" y="66"/>
                </a:lnTo>
                <a:lnTo>
                  <a:pt x="908" y="52"/>
                </a:lnTo>
                <a:lnTo>
                  <a:pt x="986" y="40"/>
                </a:lnTo>
                <a:lnTo>
                  <a:pt x="1066" y="30"/>
                </a:lnTo>
                <a:lnTo>
                  <a:pt x="1147" y="21"/>
                </a:lnTo>
                <a:lnTo>
                  <a:pt x="1229" y="13"/>
                </a:lnTo>
                <a:lnTo>
                  <a:pt x="1312" y="7"/>
                </a:lnTo>
                <a:lnTo>
                  <a:pt x="1397" y="3"/>
                </a:lnTo>
                <a:lnTo>
                  <a:pt x="1482" y="1"/>
                </a:lnTo>
                <a:lnTo>
                  <a:pt x="1566" y="0"/>
                </a:lnTo>
                <a:lnTo>
                  <a:pt x="1651" y="1"/>
                </a:lnTo>
                <a:lnTo>
                  <a:pt x="1736" y="3"/>
                </a:lnTo>
                <a:lnTo>
                  <a:pt x="1819" y="7"/>
                </a:lnTo>
                <a:lnTo>
                  <a:pt x="1903" y="13"/>
                </a:lnTo>
                <a:lnTo>
                  <a:pt x="1985" y="21"/>
                </a:lnTo>
                <a:lnTo>
                  <a:pt x="2067" y="30"/>
                </a:lnTo>
                <a:lnTo>
                  <a:pt x="2145" y="40"/>
                </a:lnTo>
                <a:lnTo>
                  <a:pt x="2224" y="52"/>
                </a:lnTo>
                <a:lnTo>
                  <a:pt x="2300" y="66"/>
                </a:lnTo>
                <a:lnTo>
                  <a:pt x="2374" y="81"/>
                </a:lnTo>
                <a:lnTo>
                  <a:pt x="2445" y="97"/>
                </a:lnTo>
                <a:lnTo>
                  <a:pt x="2515" y="115"/>
                </a:lnTo>
                <a:lnTo>
                  <a:pt x="2581" y="134"/>
                </a:lnTo>
                <a:lnTo>
                  <a:pt x="2643" y="155"/>
                </a:lnTo>
                <a:lnTo>
                  <a:pt x="2704" y="176"/>
                </a:lnTo>
                <a:lnTo>
                  <a:pt x="2761" y="199"/>
                </a:lnTo>
                <a:lnTo>
                  <a:pt x="2813" y="222"/>
                </a:lnTo>
                <a:lnTo>
                  <a:pt x="2863" y="248"/>
                </a:lnTo>
                <a:lnTo>
                  <a:pt x="2908" y="273"/>
                </a:lnTo>
                <a:lnTo>
                  <a:pt x="2950" y="300"/>
                </a:lnTo>
                <a:lnTo>
                  <a:pt x="2988" y="328"/>
                </a:lnTo>
                <a:lnTo>
                  <a:pt x="3022" y="356"/>
                </a:lnTo>
                <a:lnTo>
                  <a:pt x="3051" y="385"/>
                </a:lnTo>
                <a:lnTo>
                  <a:pt x="3075" y="414"/>
                </a:lnTo>
                <a:lnTo>
                  <a:pt x="3096" y="444"/>
                </a:lnTo>
                <a:lnTo>
                  <a:pt x="3112" y="474"/>
                </a:lnTo>
                <a:lnTo>
                  <a:pt x="3124" y="504"/>
                </a:lnTo>
                <a:lnTo>
                  <a:pt x="3131" y="534"/>
                </a:lnTo>
                <a:lnTo>
                  <a:pt x="3133" y="566"/>
                </a:lnTo>
                <a:lnTo>
                  <a:pt x="3131" y="596"/>
                </a:lnTo>
                <a:lnTo>
                  <a:pt x="3124" y="626"/>
                </a:lnTo>
                <a:lnTo>
                  <a:pt x="3112" y="656"/>
                </a:lnTo>
                <a:lnTo>
                  <a:pt x="3096" y="686"/>
                </a:lnTo>
                <a:lnTo>
                  <a:pt x="3075" y="716"/>
                </a:lnTo>
                <a:lnTo>
                  <a:pt x="3051" y="745"/>
                </a:lnTo>
                <a:lnTo>
                  <a:pt x="3022" y="774"/>
                </a:lnTo>
                <a:lnTo>
                  <a:pt x="2988" y="802"/>
                </a:lnTo>
                <a:lnTo>
                  <a:pt x="2950" y="830"/>
                </a:lnTo>
                <a:lnTo>
                  <a:pt x="2908" y="857"/>
                </a:lnTo>
                <a:lnTo>
                  <a:pt x="2863" y="882"/>
                </a:lnTo>
                <a:lnTo>
                  <a:pt x="2813" y="908"/>
                </a:lnTo>
                <a:lnTo>
                  <a:pt x="2761" y="931"/>
                </a:lnTo>
                <a:lnTo>
                  <a:pt x="2704" y="954"/>
                </a:lnTo>
                <a:lnTo>
                  <a:pt x="2643" y="975"/>
                </a:lnTo>
                <a:lnTo>
                  <a:pt x="2581" y="996"/>
                </a:lnTo>
                <a:lnTo>
                  <a:pt x="2515" y="1016"/>
                </a:lnTo>
                <a:lnTo>
                  <a:pt x="2445" y="1033"/>
                </a:lnTo>
                <a:lnTo>
                  <a:pt x="2374" y="1049"/>
                </a:lnTo>
                <a:lnTo>
                  <a:pt x="2300" y="1064"/>
                </a:lnTo>
                <a:lnTo>
                  <a:pt x="2224" y="1078"/>
                </a:lnTo>
                <a:lnTo>
                  <a:pt x="2145" y="1090"/>
                </a:lnTo>
                <a:lnTo>
                  <a:pt x="2067" y="1100"/>
                </a:lnTo>
                <a:lnTo>
                  <a:pt x="1985" y="1110"/>
                </a:lnTo>
                <a:lnTo>
                  <a:pt x="1903" y="1118"/>
                </a:lnTo>
                <a:lnTo>
                  <a:pt x="1819" y="1124"/>
                </a:lnTo>
                <a:lnTo>
                  <a:pt x="1736" y="1127"/>
                </a:lnTo>
                <a:lnTo>
                  <a:pt x="1651" y="1129"/>
                </a:lnTo>
                <a:lnTo>
                  <a:pt x="1566" y="1130"/>
                </a:lnTo>
                <a:lnTo>
                  <a:pt x="1482" y="1129"/>
                </a:lnTo>
                <a:lnTo>
                  <a:pt x="1397" y="1127"/>
                </a:lnTo>
                <a:lnTo>
                  <a:pt x="1312" y="1124"/>
                </a:lnTo>
                <a:lnTo>
                  <a:pt x="1229" y="1118"/>
                </a:lnTo>
                <a:lnTo>
                  <a:pt x="1147" y="1110"/>
                </a:lnTo>
                <a:lnTo>
                  <a:pt x="1066" y="1100"/>
                </a:lnTo>
                <a:lnTo>
                  <a:pt x="986" y="1090"/>
                </a:lnTo>
                <a:lnTo>
                  <a:pt x="908" y="1078"/>
                </a:lnTo>
                <a:lnTo>
                  <a:pt x="832" y="1064"/>
                </a:lnTo>
                <a:lnTo>
                  <a:pt x="759" y="1049"/>
                </a:lnTo>
                <a:lnTo>
                  <a:pt x="687" y="1033"/>
                </a:lnTo>
                <a:lnTo>
                  <a:pt x="618" y="1016"/>
                </a:lnTo>
                <a:lnTo>
                  <a:pt x="552" y="996"/>
                </a:lnTo>
                <a:lnTo>
                  <a:pt x="488" y="975"/>
                </a:lnTo>
                <a:lnTo>
                  <a:pt x="429" y="954"/>
                </a:lnTo>
                <a:lnTo>
                  <a:pt x="372" y="931"/>
                </a:lnTo>
                <a:lnTo>
                  <a:pt x="319" y="908"/>
                </a:lnTo>
                <a:lnTo>
                  <a:pt x="269" y="882"/>
                </a:lnTo>
                <a:lnTo>
                  <a:pt x="224" y="857"/>
                </a:lnTo>
                <a:lnTo>
                  <a:pt x="182" y="830"/>
                </a:lnTo>
                <a:lnTo>
                  <a:pt x="144" y="802"/>
                </a:lnTo>
                <a:lnTo>
                  <a:pt x="111" y="774"/>
                </a:lnTo>
                <a:lnTo>
                  <a:pt x="81" y="745"/>
                </a:lnTo>
                <a:lnTo>
                  <a:pt x="57" y="716"/>
                </a:lnTo>
                <a:lnTo>
                  <a:pt x="36" y="686"/>
                </a:lnTo>
                <a:lnTo>
                  <a:pt x="19" y="656"/>
                </a:lnTo>
                <a:lnTo>
                  <a:pt x="9" y="626"/>
                </a:lnTo>
                <a:lnTo>
                  <a:pt x="2" y="596"/>
                </a:lnTo>
                <a:lnTo>
                  <a:pt x="0" y="566"/>
                </a:lnTo>
                <a:close/>
              </a:path>
            </a:pathLst>
          </a:custGeom>
          <a:noFill/>
          <a:ln w="28575" cmpd="sng">
            <a:solidFill>
              <a:srgbClr val="808080"/>
            </a:solidFill>
            <a:prstDash val="solid"/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361480" name="Freeform 8"/>
          <p:cNvSpPr>
            <a:spLocks/>
          </p:cNvSpPr>
          <p:nvPr/>
        </p:nvSpPr>
        <p:spPr bwMode="auto">
          <a:xfrm>
            <a:off x="4495800" y="3262313"/>
            <a:ext cx="1828800" cy="1008062"/>
          </a:xfrm>
          <a:custGeom>
            <a:avLst/>
            <a:gdLst/>
            <a:ahLst/>
            <a:cxnLst>
              <a:cxn ang="0">
                <a:pos x="0" y="435"/>
              </a:cxn>
              <a:cxn ang="0">
                <a:pos x="2" y="391"/>
              </a:cxn>
              <a:cxn ang="0">
                <a:pos x="8" y="348"/>
              </a:cxn>
              <a:cxn ang="0">
                <a:pos x="20" y="305"/>
              </a:cxn>
              <a:cxn ang="0">
                <a:pos x="35" y="263"/>
              </a:cxn>
              <a:cxn ang="0">
                <a:pos x="54" y="224"/>
              </a:cxn>
              <a:cxn ang="0">
                <a:pos x="78" y="186"/>
              </a:cxn>
              <a:cxn ang="0">
                <a:pos x="104" y="152"/>
              </a:cxn>
              <a:cxn ang="0">
                <a:pos x="134" y="119"/>
              </a:cxn>
              <a:cxn ang="0">
                <a:pos x="168" y="90"/>
              </a:cxn>
              <a:cxn ang="0">
                <a:pos x="204" y="66"/>
              </a:cxn>
              <a:cxn ang="0">
                <a:pos x="244" y="44"/>
              </a:cxn>
              <a:cxn ang="0">
                <a:pos x="283" y="26"/>
              </a:cxn>
              <a:cxn ang="0">
                <a:pos x="326" y="14"/>
              </a:cxn>
              <a:cxn ang="0">
                <a:pos x="369" y="4"/>
              </a:cxn>
              <a:cxn ang="0">
                <a:pos x="413" y="0"/>
              </a:cxn>
              <a:cxn ang="0">
                <a:pos x="457" y="0"/>
              </a:cxn>
              <a:cxn ang="0">
                <a:pos x="500" y="4"/>
              </a:cxn>
              <a:cxn ang="0">
                <a:pos x="544" y="14"/>
              </a:cxn>
              <a:cxn ang="0">
                <a:pos x="586" y="26"/>
              </a:cxn>
              <a:cxn ang="0">
                <a:pos x="627" y="44"/>
              </a:cxn>
              <a:cxn ang="0">
                <a:pos x="665" y="66"/>
              </a:cxn>
              <a:cxn ang="0">
                <a:pos x="701" y="90"/>
              </a:cxn>
              <a:cxn ang="0">
                <a:pos x="734" y="119"/>
              </a:cxn>
              <a:cxn ang="0">
                <a:pos x="765" y="152"/>
              </a:cxn>
              <a:cxn ang="0">
                <a:pos x="791" y="186"/>
              </a:cxn>
              <a:cxn ang="0">
                <a:pos x="816" y="224"/>
              </a:cxn>
              <a:cxn ang="0">
                <a:pos x="834" y="263"/>
              </a:cxn>
              <a:cxn ang="0">
                <a:pos x="849" y="305"/>
              </a:cxn>
              <a:cxn ang="0">
                <a:pos x="861" y="348"/>
              </a:cxn>
              <a:cxn ang="0">
                <a:pos x="868" y="391"/>
              </a:cxn>
              <a:cxn ang="0">
                <a:pos x="870" y="435"/>
              </a:cxn>
              <a:cxn ang="0">
                <a:pos x="868" y="479"/>
              </a:cxn>
              <a:cxn ang="0">
                <a:pos x="861" y="522"/>
              </a:cxn>
              <a:cxn ang="0">
                <a:pos x="849" y="564"/>
              </a:cxn>
              <a:cxn ang="0">
                <a:pos x="834" y="606"/>
              </a:cxn>
              <a:cxn ang="0">
                <a:pos x="816" y="646"/>
              </a:cxn>
              <a:cxn ang="0">
                <a:pos x="791" y="683"/>
              </a:cxn>
              <a:cxn ang="0">
                <a:pos x="765" y="718"/>
              </a:cxn>
              <a:cxn ang="0">
                <a:pos x="734" y="750"/>
              </a:cxn>
              <a:cxn ang="0">
                <a:pos x="701" y="779"/>
              </a:cxn>
              <a:cxn ang="0">
                <a:pos x="665" y="803"/>
              </a:cxn>
              <a:cxn ang="0">
                <a:pos x="627" y="825"/>
              </a:cxn>
              <a:cxn ang="0">
                <a:pos x="586" y="843"/>
              </a:cxn>
              <a:cxn ang="0">
                <a:pos x="544" y="856"/>
              </a:cxn>
              <a:cxn ang="0">
                <a:pos x="500" y="865"/>
              </a:cxn>
              <a:cxn ang="0">
                <a:pos x="457" y="869"/>
              </a:cxn>
              <a:cxn ang="0">
                <a:pos x="413" y="869"/>
              </a:cxn>
              <a:cxn ang="0">
                <a:pos x="369" y="865"/>
              </a:cxn>
              <a:cxn ang="0">
                <a:pos x="326" y="856"/>
              </a:cxn>
              <a:cxn ang="0">
                <a:pos x="283" y="843"/>
              </a:cxn>
              <a:cxn ang="0">
                <a:pos x="244" y="825"/>
              </a:cxn>
              <a:cxn ang="0">
                <a:pos x="204" y="803"/>
              </a:cxn>
              <a:cxn ang="0">
                <a:pos x="168" y="779"/>
              </a:cxn>
              <a:cxn ang="0">
                <a:pos x="134" y="750"/>
              </a:cxn>
              <a:cxn ang="0">
                <a:pos x="104" y="718"/>
              </a:cxn>
              <a:cxn ang="0">
                <a:pos x="78" y="683"/>
              </a:cxn>
              <a:cxn ang="0">
                <a:pos x="54" y="646"/>
              </a:cxn>
              <a:cxn ang="0">
                <a:pos x="35" y="606"/>
              </a:cxn>
              <a:cxn ang="0">
                <a:pos x="20" y="564"/>
              </a:cxn>
              <a:cxn ang="0">
                <a:pos x="8" y="522"/>
              </a:cxn>
              <a:cxn ang="0">
                <a:pos x="2" y="479"/>
              </a:cxn>
              <a:cxn ang="0">
                <a:pos x="0" y="435"/>
              </a:cxn>
            </a:cxnLst>
            <a:rect l="0" t="0" r="r" b="b"/>
            <a:pathLst>
              <a:path w="870" h="869">
                <a:moveTo>
                  <a:pt x="0" y="435"/>
                </a:moveTo>
                <a:lnTo>
                  <a:pt x="2" y="391"/>
                </a:lnTo>
                <a:lnTo>
                  <a:pt x="8" y="348"/>
                </a:lnTo>
                <a:lnTo>
                  <a:pt x="20" y="305"/>
                </a:lnTo>
                <a:lnTo>
                  <a:pt x="35" y="263"/>
                </a:lnTo>
                <a:lnTo>
                  <a:pt x="54" y="224"/>
                </a:lnTo>
                <a:lnTo>
                  <a:pt x="78" y="186"/>
                </a:lnTo>
                <a:lnTo>
                  <a:pt x="104" y="152"/>
                </a:lnTo>
                <a:lnTo>
                  <a:pt x="134" y="119"/>
                </a:lnTo>
                <a:lnTo>
                  <a:pt x="168" y="90"/>
                </a:lnTo>
                <a:lnTo>
                  <a:pt x="204" y="66"/>
                </a:lnTo>
                <a:lnTo>
                  <a:pt x="244" y="44"/>
                </a:lnTo>
                <a:lnTo>
                  <a:pt x="283" y="26"/>
                </a:lnTo>
                <a:lnTo>
                  <a:pt x="326" y="14"/>
                </a:lnTo>
                <a:lnTo>
                  <a:pt x="369" y="4"/>
                </a:lnTo>
                <a:lnTo>
                  <a:pt x="413" y="0"/>
                </a:lnTo>
                <a:lnTo>
                  <a:pt x="457" y="0"/>
                </a:lnTo>
                <a:lnTo>
                  <a:pt x="500" y="4"/>
                </a:lnTo>
                <a:lnTo>
                  <a:pt x="544" y="14"/>
                </a:lnTo>
                <a:lnTo>
                  <a:pt x="586" y="26"/>
                </a:lnTo>
                <a:lnTo>
                  <a:pt x="627" y="44"/>
                </a:lnTo>
                <a:lnTo>
                  <a:pt x="665" y="66"/>
                </a:lnTo>
                <a:lnTo>
                  <a:pt x="701" y="90"/>
                </a:lnTo>
                <a:lnTo>
                  <a:pt x="734" y="119"/>
                </a:lnTo>
                <a:lnTo>
                  <a:pt x="765" y="152"/>
                </a:lnTo>
                <a:lnTo>
                  <a:pt x="791" y="186"/>
                </a:lnTo>
                <a:lnTo>
                  <a:pt x="816" y="224"/>
                </a:lnTo>
                <a:lnTo>
                  <a:pt x="834" y="263"/>
                </a:lnTo>
                <a:lnTo>
                  <a:pt x="849" y="305"/>
                </a:lnTo>
                <a:lnTo>
                  <a:pt x="861" y="348"/>
                </a:lnTo>
                <a:lnTo>
                  <a:pt x="868" y="391"/>
                </a:lnTo>
                <a:lnTo>
                  <a:pt x="870" y="435"/>
                </a:lnTo>
                <a:lnTo>
                  <a:pt x="868" y="479"/>
                </a:lnTo>
                <a:lnTo>
                  <a:pt x="861" y="522"/>
                </a:lnTo>
                <a:lnTo>
                  <a:pt x="849" y="564"/>
                </a:lnTo>
                <a:lnTo>
                  <a:pt x="834" y="606"/>
                </a:lnTo>
                <a:lnTo>
                  <a:pt x="816" y="646"/>
                </a:lnTo>
                <a:lnTo>
                  <a:pt x="791" y="683"/>
                </a:lnTo>
                <a:lnTo>
                  <a:pt x="765" y="718"/>
                </a:lnTo>
                <a:lnTo>
                  <a:pt x="734" y="750"/>
                </a:lnTo>
                <a:lnTo>
                  <a:pt x="701" y="779"/>
                </a:lnTo>
                <a:lnTo>
                  <a:pt x="665" y="803"/>
                </a:lnTo>
                <a:lnTo>
                  <a:pt x="627" y="825"/>
                </a:lnTo>
                <a:lnTo>
                  <a:pt x="586" y="843"/>
                </a:lnTo>
                <a:lnTo>
                  <a:pt x="544" y="856"/>
                </a:lnTo>
                <a:lnTo>
                  <a:pt x="500" y="865"/>
                </a:lnTo>
                <a:lnTo>
                  <a:pt x="457" y="869"/>
                </a:lnTo>
                <a:lnTo>
                  <a:pt x="413" y="869"/>
                </a:lnTo>
                <a:lnTo>
                  <a:pt x="369" y="865"/>
                </a:lnTo>
                <a:lnTo>
                  <a:pt x="326" y="856"/>
                </a:lnTo>
                <a:lnTo>
                  <a:pt x="283" y="843"/>
                </a:lnTo>
                <a:lnTo>
                  <a:pt x="244" y="825"/>
                </a:lnTo>
                <a:lnTo>
                  <a:pt x="204" y="803"/>
                </a:lnTo>
                <a:lnTo>
                  <a:pt x="168" y="779"/>
                </a:lnTo>
                <a:lnTo>
                  <a:pt x="134" y="750"/>
                </a:lnTo>
                <a:lnTo>
                  <a:pt x="104" y="718"/>
                </a:lnTo>
                <a:lnTo>
                  <a:pt x="78" y="683"/>
                </a:lnTo>
                <a:lnTo>
                  <a:pt x="54" y="646"/>
                </a:lnTo>
                <a:lnTo>
                  <a:pt x="35" y="606"/>
                </a:lnTo>
                <a:lnTo>
                  <a:pt x="20" y="564"/>
                </a:lnTo>
                <a:lnTo>
                  <a:pt x="8" y="522"/>
                </a:lnTo>
                <a:lnTo>
                  <a:pt x="2" y="479"/>
                </a:lnTo>
                <a:lnTo>
                  <a:pt x="0" y="435"/>
                </a:lnTo>
                <a:close/>
              </a:path>
            </a:pathLst>
          </a:custGeom>
          <a:noFill/>
          <a:ln w="28575" cmpd="sng">
            <a:solidFill>
              <a:srgbClr val="808080"/>
            </a:solidFill>
            <a:prstDash val="solid"/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361481" name="Freeform 9"/>
          <p:cNvSpPr>
            <a:spLocks/>
          </p:cNvSpPr>
          <p:nvPr/>
        </p:nvSpPr>
        <p:spPr bwMode="auto">
          <a:xfrm rot="1500000">
            <a:off x="4321175" y="2093913"/>
            <a:ext cx="2030413" cy="1025525"/>
          </a:xfrm>
          <a:custGeom>
            <a:avLst/>
            <a:gdLst/>
            <a:ahLst/>
            <a:cxnLst>
              <a:cxn ang="0">
                <a:pos x="0" y="348"/>
              </a:cxn>
              <a:cxn ang="0">
                <a:pos x="2" y="313"/>
              </a:cxn>
              <a:cxn ang="0">
                <a:pos x="8" y="278"/>
              </a:cxn>
              <a:cxn ang="0">
                <a:pos x="20" y="243"/>
              </a:cxn>
              <a:cxn ang="0">
                <a:pos x="35" y="211"/>
              </a:cxn>
              <a:cxn ang="0">
                <a:pos x="54" y="179"/>
              </a:cxn>
              <a:cxn ang="0">
                <a:pos x="78" y="150"/>
              </a:cxn>
              <a:cxn ang="0">
                <a:pos x="104" y="122"/>
              </a:cxn>
              <a:cxn ang="0">
                <a:pos x="135" y="96"/>
              </a:cxn>
              <a:cxn ang="0">
                <a:pos x="168" y="73"/>
              </a:cxn>
              <a:cxn ang="0">
                <a:pos x="204" y="52"/>
              </a:cxn>
              <a:cxn ang="0">
                <a:pos x="244" y="36"/>
              </a:cxn>
              <a:cxn ang="0">
                <a:pos x="283" y="22"/>
              </a:cxn>
              <a:cxn ang="0">
                <a:pos x="326" y="12"/>
              </a:cxn>
              <a:cxn ang="0">
                <a:pos x="369" y="3"/>
              </a:cxn>
              <a:cxn ang="0">
                <a:pos x="413" y="0"/>
              </a:cxn>
              <a:cxn ang="0">
                <a:pos x="457" y="0"/>
              </a:cxn>
              <a:cxn ang="0">
                <a:pos x="500" y="3"/>
              </a:cxn>
              <a:cxn ang="0">
                <a:pos x="544" y="12"/>
              </a:cxn>
              <a:cxn ang="0">
                <a:pos x="586" y="22"/>
              </a:cxn>
              <a:cxn ang="0">
                <a:pos x="627" y="36"/>
              </a:cxn>
              <a:cxn ang="0">
                <a:pos x="665" y="52"/>
              </a:cxn>
              <a:cxn ang="0">
                <a:pos x="701" y="73"/>
              </a:cxn>
              <a:cxn ang="0">
                <a:pos x="735" y="96"/>
              </a:cxn>
              <a:cxn ang="0">
                <a:pos x="765" y="122"/>
              </a:cxn>
              <a:cxn ang="0">
                <a:pos x="791" y="150"/>
              </a:cxn>
              <a:cxn ang="0">
                <a:pos x="816" y="179"/>
              </a:cxn>
              <a:cxn ang="0">
                <a:pos x="834" y="211"/>
              </a:cxn>
              <a:cxn ang="0">
                <a:pos x="849" y="243"/>
              </a:cxn>
              <a:cxn ang="0">
                <a:pos x="861" y="278"/>
              </a:cxn>
              <a:cxn ang="0">
                <a:pos x="868" y="313"/>
              </a:cxn>
              <a:cxn ang="0">
                <a:pos x="870" y="348"/>
              </a:cxn>
              <a:cxn ang="0">
                <a:pos x="868" y="383"/>
              </a:cxn>
              <a:cxn ang="0">
                <a:pos x="861" y="417"/>
              </a:cxn>
              <a:cxn ang="0">
                <a:pos x="849" y="452"/>
              </a:cxn>
              <a:cxn ang="0">
                <a:pos x="834" y="485"/>
              </a:cxn>
              <a:cxn ang="0">
                <a:pos x="816" y="517"/>
              </a:cxn>
              <a:cxn ang="0">
                <a:pos x="791" y="546"/>
              </a:cxn>
              <a:cxn ang="0">
                <a:pos x="765" y="574"/>
              </a:cxn>
              <a:cxn ang="0">
                <a:pos x="735" y="599"/>
              </a:cxn>
              <a:cxn ang="0">
                <a:pos x="701" y="623"/>
              </a:cxn>
              <a:cxn ang="0">
                <a:pos x="665" y="644"/>
              </a:cxn>
              <a:cxn ang="0">
                <a:pos x="627" y="660"/>
              </a:cxn>
              <a:cxn ang="0">
                <a:pos x="586" y="674"/>
              </a:cxn>
              <a:cxn ang="0">
                <a:pos x="544" y="684"/>
              </a:cxn>
              <a:cxn ang="0">
                <a:pos x="500" y="692"/>
              </a:cxn>
              <a:cxn ang="0">
                <a:pos x="457" y="696"/>
              </a:cxn>
              <a:cxn ang="0">
                <a:pos x="413" y="696"/>
              </a:cxn>
              <a:cxn ang="0">
                <a:pos x="369" y="692"/>
              </a:cxn>
              <a:cxn ang="0">
                <a:pos x="326" y="684"/>
              </a:cxn>
              <a:cxn ang="0">
                <a:pos x="283" y="674"/>
              </a:cxn>
              <a:cxn ang="0">
                <a:pos x="244" y="660"/>
              </a:cxn>
              <a:cxn ang="0">
                <a:pos x="204" y="644"/>
              </a:cxn>
              <a:cxn ang="0">
                <a:pos x="168" y="623"/>
              </a:cxn>
              <a:cxn ang="0">
                <a:pos x="135" y="599"/>
              </a:cxn>
              <a:cxn ang="0">
                <a:pos x="104" y="574"/>
              </a:cxn>
              <a:cxn ang="0">
                <a:pos x="78" y="546"/>
              </a:cxn>
              <a:cxn ang="0">
                <a:pos x="54" y="517"/>
              </a:cxn>
              <a:cxn ang="0">
                <a:pos x="35" y="485"/>
              </a:cxn>
              <a:cxn ang="0">
                <a:pos x="20" y="452"/>
              </a:cxn>
              <a:cxn ang="0">
                <a:pos x="8" y="417"/>
              </a:cxn>
              <a:cxn ang="0">
                <a:pos x="2" y="383"/>
              </a:cxn>
              <a:cxn ang="0">
                <a:pos x="0" y="348"/>
              </a:cxn>
            </a:cxnLst>
            <a:rect l="0" t="0" r="r" b="b"/>
            <a:pathLst>
              <a:path w="870" h="696">
                <a:moveTo>
                  <a:pt x="0" y="348"/>
                </a:moveTo>
                <a:lnTo>
                  <a:pt x="2" y="313"/>
                </a:lnTo>
                <a:lnTo>
                  <a:pt x="8" y="278"/>
                </a:lnTo>
                <a:lnTo>
                  <a:pt x="20" y="243"/>
                </a:lnTo>
                <a:lnTo>
                  <a:pt x="35" y="211"/>
                </a:lnTo>
                <a:lnTo>
                  <a:pt x="54" y="179"/>
                </a:lnTo>
                <a:lnTo>
                  <a:pt x="78" y="150"/>
                </a:lnTo>
                <a:lnTo>
                  <a:pt x="104" y="122"/>
                </a:lnTo>
                <a:lnTo>
                  <a:pt x="135" y="96"/>
                </a:lnTo>
                <a:lnTo>
                  <a:pt x="168" y="73"/>
                </a:lnTo>
                <a:lnTo>
                  <a:pt x="204" y="52"/>
                </a:lnTo>
                <a:lnTo>
                  <a:pt x="244" y="36"/>
                </a:lnTo>
                <a:lnTo>
                  <a:pt x="283" y="22"/>
                </a:lnTo>
                <a:lnTo>
                  <a:pt x="326" y="12"/>
                </a:lnTo>
                <a:lnTo>
                  <a:pt x="369" y="3"/>
                </a:lnTo>
                <a:lnTo>
                  <a:pt x="413" y="0"/>
                </a:lnTo>
                <a:lnTo>
                  <a:pt x="457" y="0"/>
                </a:lnTo>
                <a:lnTo>
                  <a:pt x="500" y="3"/>
                </a:lnTo>
                <a:lnTo>
                  <a:pt x="544" y="12"/>
                </a:lnTo>
                <a:lnTo>
                  <a:pt x="586" y="22"/>
                </a:lnTo>
                <a:lnTo>
                  <a:pt x="627" y="36"/>
                </a:lnTo>
                <a:lnTo>
                  <a:pt x="665" y="52"/>
                </a:lnTo>
                <a:lnTo>
                  <a:pt x="701" y="73"/>
                </a:lnTo>
                <a:lnTo>
                  <a:pt x="735" y="96"/>
                </a:lnTo>
                <a:lnTo>
                  <a:pt x="765" y="122"/>
                </a:lnTo>
                <a:lnTo>
                  <a:pt x="791" y="150"/>
                </a:lnTo>
                <a:lnTo>
                  <a:pt x="816" y="179"/>
                </a:lnTo>
                <a:lnTo>
                  <a:pt x="834" y="211"/>
                </a:lnTo>
                <a:lnTo>
                  <a:pt x="849" y="243"/>
                </a:lnTo>
                <a:lnTo>
                  <a:pt x="861" y="278"/>
                </a:lnTo>
                <a:lnTo>
                  <a:pt x="868" y="313"/>
                </a:lnTo>
                <a:lnTo>
                  <a:pt x="870" y="348"/>
                </a:lnTo>
                <a:lnTo>
                  <a:pt x="868" y="383"/>
                </a:lnTo>
                <a:lnTo>
                  <a:pt x="861" y="417"/>
                </a:lnTo>
                <a:lnTo>
                  <a:pt x="849" y="452"/>
                </a:lnTo>
                <a:lnTo>
                  <a:pt x="834" y="485"/>
                </a:lnTo>
                <a:lnTo>
                  <a:pt x="816" y="517"/>
                </a:lnTo>
                <a:lnTo>
                  <a:pt x="791" y="546"/>
                </a:lnTo>
                <a:lnTo>
                  <a:pt x="765" y="574"/>
                </a:lnTo>
                <a:lnTo>
                  <a:pt x="735" y="599"/>
                </a:lnTo>
                <a:lnTo>
                  <a:pt x="701" y="623"/>
                </a:lnTo>
                <a:lnTo>
                  <a:pt x="665" y="644"/>
                </a:lnTo>
                <a:lnTo>
                  <a:pt x="627" y="660"/>
                </a:lnTo>
                <a:lnTo>
                  <a:pt x="586" y="674"/>
                </a:lnTo>
                <a:lnTo>
                  <a:pt x="544" y="684"/>
                </a:lnTo>
                <a:lnTo>
                  <a:pt x="500" y="692"/>
                </a:lnTo>
                <a:lnTo>
                  <a:pt x="457" y="696"/>
                </a:lnTo>
                <a:lnTo>
                  <a:pt x="413" y="696"/>
                </a:lnTo>
                <a:lnTo>
                  <a:pt x="369" y="692"/>
                </a:lnTo>
                <a:lnTo>
                  <a:pt x="326" y="684"/>
                </a:lnTo>
                <a:lnTo>
                  <a:pt x="283" y="674"/>
                </a:lnTo>
                <a:lnTo>
                  <a:pt x="244" y="660"/>
                </a:lnTo>
                <a:lnTo>
                  <a:pt x="204" y="644"/>
                </a:lnTo>
                <a:lnTo>
                  <a:pt x="168" y="623"/>
                </a:lnTo>
                <a:lnTo>
                  <a:pt x="135" y="599"/>
                </a:lnTo>
                <a:lnTo>
                  <a:pt x="104" y="574"/>
                </a:lnTo>
                <a:lnTo>
                  <a:pt x="78" y="546"/>
                </a:lnTo>
                <a:lnTo>
                  <a:pt x="54" y="517"/>
                </a:lnTo>
                <a:lnTo>
                  <a:pt x="35" y="485"/>
                </a:lnTo>
                <a:lnTo>
                  <a:pt x="20" y="452"/>
                </a:lnTo>
                <a:lnTo>
                  <a:pt x="8" y="417"/>
                </a:lnTo>
                <a:lnTo>
                  <a:pt x="2" y="383"/>
                </a:lnTo>
                <a:lnTo>
                  <a:pt x="0" y="348"/>
                </a:lnTo>
                <a:close/>
              </a:path>
            </a:pathLst>
          </a:custGeom>
          <a:noFill/>
          <a:ln w="28575" cmpd="sng">
            <a:solidFill>
              <a:srgbClr val="808080"/>
            </a:solidFill>
            <a:prstDash val="solid"/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361482" name="Line 10"/>
          <p:cNvSpPr>
            <a:spLocks noChangeShapeType="1"/>
          </p:cNvSpPr>
          <p:nvPr/>
        </p:nvSpPr>
        <p:spPr bwMode="auto">
          <a:xfrm>
            <a:off x="5257800" y="3276600"/>
            <a:ext cx="944563" cy="352425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361483" name="Line 11"/>
          <p:cNvSpPr>
            <a:spLocks noChangeShapeType="1"/>
          </p:cNvSpPr>
          <p:nvPr/>
        </p:nvSpPr>
        <p:spPr bwMode="auto">
          <a:xfrm>
            <a:off x="7105650" y="3932238"/>
            <a:ext cx="74613" cy="908050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361484" name="Line 12"/>
          <p:cNvSpPr>
            <a:spLocks noChangeShapeType="1"/>
          </p:cNvSpPr>
          <p:nvPr/>
        </p:nvSpPr>
        <p:spPr bwMode="auto">
          <a:xfrm flipV="1">
            <a:off x="7783513" y="3925888"/>
            <a:ext cx="76200" cy="914400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361485" name="Line 13"/>
          <p:cNvSpPr>
            <a:spLocks noChangeShapeType="1"/>
          </p:cNvSpPr>
          <p:nvPr/>
        </p:nvSpPr>
        <p:spPr bwMode="auto">
          <a:xfrm flipH="1">
            <a:off x="7902575" y="3201988"/>
            <a:ext cx="123825" cy="557212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/>
          </a:ln>
          <a:effectLst>
            <a:outerShdw blurRad="63500" dist="29783" dir="3885598" algn="ctr" rotWithShape="0">
              <a:schemeClr val="tx1">
                <a:alpha val="74998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361486" name="Line 14"/>
          <p:cNvSpPr>
            <a:spLocks noChangeShapeType="1"/>
          </p:cNvSpPr>
          <p:nvPr/>
        </p:nvSpPr>
        <p:spPr bwMode="auto">
          <a:xfrm>
            <a:off x="6164263" y="3335338"/>
            <a:ext cx="1016000" cy="0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361487" name="Line 15"/>
          <p:cNvSpPr>
            <a:spLocks noChangeShapeType="1"/>
          </p:cNvSpPr>
          <p:nvPr/>
        </p:nvSpPr>
        <p:spPr bwMode="auto">
          <a:xfrm>
            <a:off x="7105650" y="3124200"/>
            <a:ext cx="0" cy="203200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361488" name="Line 16"/>
          <p:cNvSpPr>
            <a:spLocks noChangeShapeType="1"/>
          </p:cNvSpPr>
          <p:nvPr/>
        </p:nvSpPr>
        <p:spPr bwMode="auto">
          <a:xfrm flipV="1">
            <a:off x="6278563" y="3335338"/>
            <a:ext cx="0" cy="201612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/>
          </a:ln>
          <a:effectLst>
            <a:outerShdw blurRad="63500" dist="29783" dir="3885598" algn="ctr" rotWithShape="0">
              <a:schemeClr val="tx1">
                <a:alpha val="74998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361489" name="Line 17"/>
          <p:cNvSpPr>
            <a:spLocks noChangeShapeType="1"/>
          </p:cNvSpPr>
          <p:nvPr/>
        </p:nvSpPr>
        <p:spPr bwMode="auto">
          <a:xfrm>
            <a:off x="7708900" y="4884738"/>
            <a:ext cx="0" cy="201612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361490" name="Line 18"/>
          <p:cNvSpPr>
            <a:spLocks noChangeShapeType="1"/>
          </p:cNvSpPr>
          <p:nvPr/>
        </p:nvSpPr>
        <p:spPr bwMode="auto">
          <a:xfrm>
            <a:off x="7180263" y="4884738"/>
            <a:ext cx="1587" cy="201612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361491" name="Line 19"/>
          <p:cNvSpPr>
            <a:spLocks noChangeShapeType="1"/>
          </p:cNvSpPr>
          <p:nvPr/>
        </p:nvSpPr>
        <p:spPr bwMode="auto">
          <a:xfrm flipV="1">
            <a:off x="7518400" y="5086350"/>
            <a:ext cx="1588" cy="152400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73749" name="Rectangle 20"/>
          <p:cNvSpPr>
            <a:spLocks noChangeArrowheads="1"/>
          </p:cNvSpPr>
          <p:nvPr/>
        </p:nvSpPr>
        <p:spPr bwMode="auto">
          <a:xfrm>
            <a:off x="7162800" y="3352800"/>
            <a:ext cx="6985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b="1">
                <a:solidFill>
                  <a:srgbClr val="000000"/>
                </a:solidFill>
              </a:rPr>
              <a:t>Zone 0</a:t>
            </a:r>
            <a:endParaRPr lang="en-US" b="1"/>
          </a:p>
        </p:txBody>
      </p:sp>
      <p:sp>
        <p:nvSpPr>
          <p:cNvPr id="73750" name="Rectangle 21"/>
          <p:cNvSpPr>
            <a:spLocks noChangeArrowheads="1"/>
          </p:cNvSpPr>
          <p:nvPr/>
        </p:nvSpPr>
        <p:spPr bwMode="auto">
          <a:xfrm>
            <a:off x="7924800" y="4495800"/>
            <a:ext cx="6985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b="1">
                <a:solidFill>
                  <a:srgbClr val="000000"/>
                </a:solidFill>
              </a:rPr>
              <a:t>Zone 1</a:t>
            </a:r>
            <a:endParaRPr lang="en-US" b="1"/>
          </a:p>
        </p:txBody>
      </p:sp>
      <p:sp>
        <p:nvSpPr>
          <p:cNvPr id="73751" name="Rectangle 22"/>
          <p:cNvSpPr>
            <a:spLocks noChangeArrowheads="1"/>
          </p:cNvSpPr>
          <p:nvPr/>
        </p:nvSpPr>
        <p:spPr bwMode="auto">
          <a:xfrm>
            <a:off x="5029200" y="3886200"/>
            <a:ext cx="6985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b="1">
                <a:solidFill>
                  <a:srgbClr val="000000"/>
                </a:solidFill>
              </a:rPr>
              <a:t>Zone 2</a:t>
            </a:r>
            <a:endParaRPr lang="en-US" b="1"/>
          </a:p>
        </p:txBody>
      </p:sp>
      <p:sp>
        <p:nvSpPr>
          <p:cNvPr id="73752" name="Rectangle 23"/>
          <p:cNvSpPr>
            <a:spLocks noChangeArrowheads="1"/>
          </p:cNvSpPr>
          <p:nvPr/>
        </p:nvSpPr>
        <p:spPr bwMode="auto">
          <a:xfrm>
            <a:off x="4191000" y="2057400"/>
            <a:ext cx="10255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/>
            <a:r>
              <a:rPr lang="en-US" b="1">
                <a:solidFill>
                  <a:srgbClr val="000000"/>
                </a:solidFill>
              </a:rPr>
              <a:t>Zone 3</a:t>
            </a:r>
            <a:endParaRPr lang="en-US" b="1"/>
          </a:p>
        </p:txBody>
      </p:sp>
      <p:sp>
        <p:nvSpPr>
          <p:cNvPr id="361496" name="Freeform 24"/>
          <p:cNvSpPr>
            <a:spLocks/>
          </p:cNvSpPr>
          <p:nvPr/>
        </p:nvSpPr>
        <p:spPr bwMode="auto">
          <a:xfrm>
            <a:off x="7256463" y="3024188"/>
            <a:ext cx="903287" cy="1000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69" y="3"/>
              </a:cxn>
              <a:cxn ang="0">
                <a:pos x="532" y="61"/>
              </a:cxn>
              <a:cxn ang="0">
                <a:pos x="1045" y="87"/>
              </a:cxn>
              <a:cxn ang="0">
                <a:pos x="475" y="83"/>
              </a:cxn>
              <a:cxn ang="0">
                <a:pos x="513" y="25"/>
              </a:cxn>
              <a:cxn ang="0">
                <a:pos x="0" y="0"/>
              </a:cxn>
            </a:cxnLst>
            <a:rect l="0" t="0" r="r" b="b"/>
            <a:pathLst>
              <a:path w="1045" h="87">
                <a:moveTo>
                  <a:pt x="0" y="0"/>
                </a:moveTo>
                <a:lnTo>
                  <a:pt x="569" y="3"/>
                </a:lnTo>
                <a:lnTo>
                  <a:pt x="532" y="61"/>
                </a:lnTo>
                <a:lnTo>
                  <a:pt x="1045" y="87"/>
                </a:lnTo>
                <a:lnTo>
                  <a:pt x="475" y="83"/>
                </a:lnTo>
                <a:lnTo>
                  <a:pt x="513" y="25"/>
                </a:lnTo>
                <a:lnTo>
                  <a:pt x="0" y="0"/>
                </a:lnTo>
                <a:close/>
              </a:path>
            </a:pathLst>
          </a:custGeom>
          <a:solidFill>
            <a:srgbClr val="808080"/>
          </a:solidFill>
          <a:ln w="3175">
            <a:solidFill>
              <a:srgbClr val="808080"/>
            </a:solidFill>
            <a:prstDash val="solid"/>
            <a:round/>
            <a:headEnd/>
            <a:tailEnd/>
          </a:ln>
          <a:effectLst>
            <a:outerShdw blurRad="63500" dist="17961" dir="2700000" algn="ctr" rotWithShape="0">
              <a:srgbClr val="000000">
                <a:alpha val="74998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361497" name="Line 25"/>
          <p:cNvSpPr>
            <a:spLocks noChangeShapeType="1"/>
          </p:cNvSpPr>
          <p:nvPr/>
        </p:nvSpPr>
        <p:spPr bwMode="auto">
          <a:xfrm>
            <a:off x="7105650" y="5086350"/>
            <a:ext cx="714375" cy="1588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361498" name="Line 26"/>
          <p:cNvSpPr>
            <a:spLocks noChangeShapeType="1"/>
          </p:cNvSpPr>
          <p:nvPr/>
        </p:nvSpPr>
        <p:spPr bwMode="auto">
          <a:xfrm flipH="1" flipV="1">
            <a:off x="5370513" y="2420938"/>
            <a:ext cx="912812" cy="612775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361499" name="Line 27"/>
          <p:cNvSpPr>
            <a:spLocks noChangeShapeType="1"/>
          </p:cNvSpPr>
          <p:nvPr/>
        </p:nvSpPr>
        <p:spPr bwMode="auto">
          <a:xfrm flipH="1">
            <a:off x="5181600" y="2438400"/>
            <a:ext cx="152400" cy="762000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/>
          </a:ln>
          <a:effectLst>
            <a:outerShdw blurRad="63500" dist="29783" dir="3885598" algn="ctr" rotWithShape="0">
              <a:schemeClr val="tx1">
                <a:alpha val="74998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361500" name="Line 28"/>
          <p:cNvSpPr>
            <a:spLocks noChangeShapeType="1"/>
          </p:cNvSpPr>
          <p:nvPr/>
        </p:nvSpPr>
        <p:spPr bwMode="auto">
          <a:xfrm>
            <a:off x="5181600" y="3200400"/>
            <a:ext cx="76200" cy="533400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/>
          </a:ln>
          <a:effectLst>
            <a:outerShdw blurRad="63500" dist="29783" dir="3885598" algn="ctr" rotWithShape="0">
              <a:schemeClr val="tx1">
                <a:alpha val="74998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361501" name="Line 29"/>
          <p:cNvSpPr>
            <a:spLocks noChangeShapeType="1"/>
          </p:cNvSpPr>
          <p:nvPr/>
        </p:nvSpPr>
        <p:spPr bwMode="auto">
          <a:xfrm flipH="1">
            <a:off x="5334000" y="3657600"/>
            <a:ext cx="838200" cy="152400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pic>
        <p:nvPicPr>
          <p:cNvPr id="73759" name="Picture 30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05400" y="2286000"/>
            <a:ext cx="4572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60" name="Picture 31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05400" y="2286000"/>
            <a:ext cx="4572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61" name="Picture 32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3124200"/>
            <a:ext cx="4572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62" name="Picture 33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29200" y="3657600"/>
            <a:ext cx="4572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63" name="Picture 34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9800" y="3505200"/>
            <a:ext cx="4572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64" name="Picture 35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0" y="2895600"/>
            <a:ext cx="4572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65" name="Picture 36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0" y="2895600"/>
            <a:ext cx="4572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66" name="Picture 37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81800" y="3733800"/>
            <a:ext cx="4572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67" name="Picture 38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34200" y="4724400"/>
            <a:ext cx="4572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68" name="Picture 39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43800" y="4724400"/>
            <a:ext cx="4572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69" name="Picture 40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15200" y="5181600"/>
            <a:ext cx="4572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70" name="Picture 41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0" y="3733800"/>
            <a:ext cx="4572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71" name="Picture 42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00" y="3048000"/>
            <a:ext cx="4572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smtClean="0"/>
              <a:t>Conception OSPF</a:t>
            </a:r>
          </a:p>
        </p:txBody>
      </p:sp>
      <p:sp>
        <p:nvSpPr>
          <p:cNvPr id="2048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Wingdings" pitchFamily="-65" charset="2"/>
              <a:buNone/>
              <a:defRPr/>
            </a:pPr>
            <a:r>
              <a:rPr lang="en-GB" smtClean="0">
                <a:ea typeface="+mn-ea"/>
              </a:rPr>
              <a:t>Applicable aux réseaux des fournisseurs de services</a:t>
            </a:r>
          </a:p>
        </p:txBody>
      </p:sp>
      <p:sp>
        <p:nvSpPr>
          <p:cNvPr id="4" name="Rectangle 103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5232AD0B-83C1-4B1C-85C1-FD88AF11B16E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Enregistrer les changements d'adjacence</a:t>
            </a:r>
          </a:p>
        </p:txBody>
      </p:sp>
      <p:sp>
        <p:nvSpPr>
          <p:cNvPr id="75779" name="Rectangle 5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GB" dirty="0" smtClean="0">
                <a:ea typeface="+mn-ea"/>
              </a:rPr>
              <a:t>Le </a:t>
            </a:r>
            <a:r>
              <a:rPr lang="en-GB" dirty="0" err="1" smtClean="0">
                <a:ea typeface="+mn-ea"/>
              </a:rPr>
              <a:t>routeur</a:t>
            </a:r>
            <a:r>
              <a:rPr lang="en-GB" dirty="0" smtClean="0">
                <a:ea typeface="+mn-ea"/>
              </a:rPr>
              <a:t> </a:t>
            </a:r>
            <a:r>
              <a:rPr lang="en-GB" dirty="0" err="1" smtClean="0">
                <a:ea typeface="+mn-ea"/>
              </a:rPr>
              <a:t>va</a:t>
            </a:r>
            <a:r>
              <a:rPr lang="en-GB" dirty="0" smtClean="0">
                <a:ea typeface="+mn-ea"/>
              </a:rPr>
              <a:t> </a:t>
            </a:r>
            <a:r>
              <a:rPr lang="en-GB" dirty="0" err="1" smtClean="0">
                <a:ea typeface="+mn-ea"/>
              </a:rPr>
              <a:t>générer</a:t>
            </a:r>
            <a:r>
              <a:rPr lang="en-GB" dirty="0" smtClean="0">
                <a:ea typeface="+mn-ea"/>
              </a:rPr>
              <a:t> un message de log </a:t>
            </a:r>
            <a:r>
              <a:rPr lang="en-GB" dirty="0" err="1" smtClean="0">
                <a:ea typeface="+mn-ea"/>
              </a:rPr>
              <a:t>chaque</a:t>
            </a:r>
            <a:r>
              <a:rPr lang="en-GB" dirty="0" smtClean="0">
                <a:ea typeface="+mn-ea"/>
              </a:rPr>
              <a:t> </a:t>
            </a:r>
            <a:r>
              <a:rPr lang="en-GB" dirty="0" err="1" smtClean="0">
                <a:ea typeface="+mn-ea"/>
              </a:rPr>
              <a:t>fois</a:t>
            </a:r>
            <a:r>
              <a:rPr lang="en-GB" dirty="0" smtClean="0">
                <a:ea typeface="+mn-ea"/>
              </a:rPr>
              <a:t> </a:t>
            </a:r>
            <a:r>
              <a:rPr lang="en-GB" dirty="0" err="1" smtClean="0">
                <a:ea typeface="+mn-ea"/>
              </a:rPr>
              <a:t>qu'un</a:t>
            </a:r>
            <a:r>
              <a:rPr lang="en-GB" dirty="0" smtClean="0">
                <a:ea typeface="+mn-ea"/>
              </a:rPr>
              <a:t> </a:t>
            </a:r>
            <a:r>
              <a:rPr lang="en-GB" dirty="0" err="1" smtClean="0">
                <a:ea typeface="+mn-ea"/>
              </a:rPr>
              <a:t>voisin</a:t>
            </a:r>
            <a:r>
              <a:rPr lang="en-GB" dirty="0" smtClean="0">
                <a:ea typeface="+mn-ea"/>
              </a:rPr>
              <a:t> OSPF change d'état 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GB" dirty="0" err="1" smtClean="0">
                <a:ea typeface="+mn-ea"/>
              </a:rPr>
              <a:t>Syntaxe</a:t>
            </a:r>
            <a:r>
              <a:rPr lang="en-GB" dirty="0" smtClean="0">
                <a:ea typeface="+mn-ea"/>
              </a:rPr>
              <a:t>: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GB" b="1" dirty="0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[no] [</a:t>
            </a:r>
            <a:r>
              <a:rPr lang="en-GB" b="1" dirty="0" err="1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ospf</a:t>
            </a:r>
            <a:r>
              <a:rPr lang="en-GB" b="1" dirty="0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] log-adjacency-changes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GB" dirty="0" smtClean="0">
                <a:ea typeface="+mn-ea"/>
              </a:rPr>
              <a:t>(mot </a:t>
            </a:r>
            <a:r>
              <a:rPr lang="en-GB" dirty="0" err="1" smtClean="0">
                <a:ea typeface="+mn-ea"/>
              </a:rPr>
              <a:t>clé</a:t>
            </a:r>
            <a:r>
              <a:rPr lang="en-GB" dirty="0" smtClean="0">
                <a:ea typeface="+mn-ea"/>
              </a:rPr>
              <a:t> OSPF </a:t>
            </a:r>
            <a:r>
              <a:rPr lang="en-GB" dirty="0" err="1" smtClean="0">
                <a:ea typeface="+mn-ea"/>
              </a:rPr>
              <a:t>est</a:t>
            </a:r>
            <a:r>
              <a:rPr lang="en-GB" dirty="0" smtClean="0">
                <a:ea typeface="+mn-ea"/>
              </a:rPr>
              <a:t> </a:t>
            </a:r>
            <a:r>
              <a:rPr lang="en-GB" dirty="0" err="1" smtClean="0">
                <a:ea typeface="+mn-ea"/>
              </a:rPr>
              <a:t>facultatif</a:t>
            </a:r>
            <a:r>
              <a:rPr lang="en-GB" dirty="0" smtClean="0">
                <a:ea typeface="+mn-ea"/>
              </a:rPr>
              <a:t>, en </a:t>
            </a:r>
            <a:r>
              <a:rPr lang="en-GB" dirty="0" err="1" smtClean="0">
                <a:ea typeface="+mn-ea"/>
              </a:rPr>
              <a:t>fonction</a:t>
            </a:r>
            <a:r>
              <a:rPr lang="en-GB" dirty="0" smtClean="0">
                <a:ea typeface="+mn-ea"/>
              </a:rPr>
              <a:t> de la version IOS)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GB" dirty="0" err="1" smtClean="0">
                <a:ea typeface="+mn-ea"/>
              </a:rPr>
              <a:t>Exemple</a:t>
            </a:r>
            <a:r>
              <a:rPr lang="en-GB" dirty="0" smtClean="0">
                <a:ea typeface="+mn-ea"/>
              </a:rPr>
              <a:t> d'un message de </a:t>
            </a:r>
            <a:r>
              <a:rPr lang="en-GB" dirty="0" smtClean="0">
                <a:ea typeface="+mn-ea"/>
              </a:rPr>
              <a:t>log </a:t>
            </a:r>
            <a:r>
              <a:rPr lang="en-GB" dirty="0" err="1" smtClean="0">
                <a:ea typeface="+mn-ea"/>
              </a:rPr>
              <a:t>typique</a:t>
            </a:r>
            <a:r>
              <a:rPr lang="en-GB" dirty="0" smtClean="0">
                <a:ea typeface="+mn-ea"/>
              </a:rPr>
              <a:t>: 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GB" dirty="0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%OSPF-5-ADJCHG: Process 1, </a:t>
            </a:r>
            <a:r>
              <a:rPr lang="en-GB" dirty="0" err="1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Nbr</a:t>
            </a:r>
            <a:r>
              <a:rPr lang="en-GB" dirty="0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 223.127.255.223 on Ethernet0 from LOADING to FULL, Loading Done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BA996-9EE2-4022-83F6-23AF880DA660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Nombre de changements d'état</a:t>
            </a:r>
          </a:p>
        </p:txBody>
      </p:sp>
      <p:sp>
        <p:nvSpPr>
          <p:cNvPr id="7782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Le </a:t>
            </a:r>
            <a:r>
              <a:rPr lang="en-GB" dirty="0" err="1" smtClean="0"/>
              <a:t>nombre</a:t>
            </a:r>
            <a:r>
              <a:rPr lang="en-GB" dirty="0" smtClean="0"/>
              <a:t> de transitions d'état </a:t>
            </a:r>
            <a:r>
              <a:rPr lang="en-GB" dirty="0" err="1" smtClean="0"/>
              <a:t>est</a:t>
            </a:r>
            <a:r>
              <a:rPr lang="en-GB" dirty="0" smtClean="0"/>
              <a:t> </a:t>
            </a:r>
            <a:r>
              <a:rPr lang="en-GB" dirty="0" err="1" smtClean="0"/>
              <a:t>disponible</a:t>
            </a:r>
            <a:r>
              <a:rPr lang="en-GB" dirty="0" smtClean="0"/>
              <a:t> via SNMP (</a:t>
            </a:r>
            <a:r>
              <a:rPr lang="en-GB" dirty="0" err="1" smtClean="0"/>
              <a:t>ospfNbrEvents</a:t>
            </a:r>
            <a:r>
              <a:rPr lang="en-GB" dirty="0" smtClean="0"/>
              <a:t>) et </a:t>
            </a:r>
            <a:r>
              <a:rPr lang="en-GB" dirty="0" smtClean="0"/>
              <a:t>CLI</a:t>
            </a:r>
            <a:r>
              <a:rPr lang="en-GB" dirty="0" smtClean="0"/>
              <a:t>:</a:t>
            </a:r>
          </a:p>
          <a:p>
            <a:pPr lvl="1"/>
            <a:r>
              <a:rPr lang="en-GB" b="1" dirty="0" smtClean="0">
                <a:latin typeface="Courier New" pitchFamily="49" charset="0"/>
              </a:rPr>
              <a:t>s</a:t>
            </a:r>
            <a:r>
              <a:rPr lang="en-GB" b="1" dirty="0" smtClean="0">
                <a:latin typeface="Courier New" pitchFamily="49" charset="0"/>
              </a:rPr>
              <a:t>how </a:t>
            </a:r>
            <a:r>
              <a:rPr lang="en-GB" b="1" dirty="0" err="1" smtClean="0">
                <a:latin typeface="Courier New" pitchFamily="49" charset="0"/>
              </a:rPr>
              <a:t>ip</a:t>
            </a:r>
            <a:r>
              <a:rPr lang="en-GB" b="1" dirty="0" smtClean="0">
                <a:latin typeface="Courier New" pitchFamily="49" charset="0"/>
              </a:rPr>
              <a:t> </a:t>
            </a:r>
            <a:r>
              <a:rPr lang="en-GB" b="1" dirty="0" err="1" smtClean="0">
                <a:latin typeface="Courier New" pitchFamily="49" charset="0"/>
              </a:rPr>
              <a:t>ospf</a:t>
            </a:r>
            <a:r>
              <a:rPr lang="en-GB" b="1" dirty="0" smtClean="0">
                <a:latin typeface="Courier New" pitchFamily="49" charset="0"/>
              </a:rPr>
              <a:t> </a:t>
            </a:r>
            <a:r>
              <a:rPr lang="en-GB" b="1" dirty="0" err="1" smtClean="0">
                <a:latin typeface="Courier New" pitchFamily="49" charset="0"/>
              </a:rPr>
              <a:t>neighbor</a:t>
            </a:r>
            <a:r>
              <a:rPr lang="en-GB" b="1" dirty="0" smtClean="0">
                <a:latin typeface="Courier New" pitchFamily="49" charset="0"/>
              </a:rPr>
              <a:t> </a:t>
            </a:r>
            <a:r>
              <a:rPr lang="en-GB" b="1" dirty="0" smtClean="0">
                <a:latin typeface="Courier New" pitchFamily="49" charset="0"/>
              </a:rPr>
              <a:t>[</a:t>
            </a:r>
            <a:r>
              <a:rPr lang="en-GB" b="1" i="1" dirty="0" smtClean="0">
                <a:latin typeface="Courier New" pitchFamily="49" charset="0"/>
              </a:rPr>
              <a:t>type number</a:t>
            </a:r>
            <a:r>
              <a:rPr lang="en-GB" b="1" dirty="0" smtClean="0">
                <a:latin typeface="Courier New" pitchFamily="49" charset="0"/>
              </a:rPr>
              <a:t>] </a:t>
            </a:r>
            <a:r>
              <a:rPr lang="en-GB" b="1" dirty="0" smtClean="0">
                <a:latin typeface="Courier New" pitchFamily="49" charset="0"/>
              </a:rPr>
              <a:t>[</a:t>
            </a:r>
            <a:r>
              <a:rPr lang="en-GB" b="1" i="1" dirty="0" err="1" smtClean="0">
                <a:latin typeface="Courier New" pitchFamily="49" charset="0"/>
              </a:rPr>
              <a:t>neighbor</a:t>
            </a:r>
            <a:r>
              <a:rPr lang="en-GB" b="1" i="1" dirty="0" smtClean="0">
                <a:latin typeface="Courier New" pitchFamily="49" charset="0"/>
              </a:rPr>
              <a:t>-id</a:t>
            </a:r>
            <a:r>
              <a:rPr lang="en-GB" b="1" dirty="0" smtClean="0">
                <a:latin typeface="Courier New" pitchFamily="49" charset="0"/>
              </a:rPr>
              <a:t>] [</a:t>
            </a:r>
            <a:r>
              <a:rPr lang="en-GB" b="1" dirty="0" smtClean="0">
                <a:latin typeface="Courier New" pitchFamily="49" charset="0"/>
              </a:rPr>
              <a:t>detail</a:t>
            </a:r>
            <a:r>
              <a:rPr lang="en-GB" b="1" dirty="0" smtClean="0">
                <a:latin typeface="Courier New" pitchFamily="49" charset="0"/>
              </a:rPr>
              <a:t>]</a:t>
            </a:r>
            <a:endParaRPr lang="en-GB" dirty="0" smtClean="0">
              <a:latin typeface="Courier New" pitchFamily="49" charset="0"/>
            </a:endParaRPr>
          </a:p>
          <a:p>
            <a:pPr lvl="1"/>
            <a:r>
              <a:rPr lang="en-GB" dirty="0" err="1" smtClean="0"/>
              <a:t>Détail</a:t>
            </a:r>
            <a:r>
              <a:rPr lang="en-GB" dirty="0" smtClean="0"/>
              <a:t>—(</a:t>
            </a:r>
            <a:r>
              <a:rPr lang="en-GB" dirty="0" err="1" smtClean="0"/>
              <a:t>Optionnel</a:t>
            </a:r>
            <a:r>
              <a:rPr lang="en-GB" dirty="0" smtClean="0"/>
              <a:t>) </a:t>
            </a:r>
            <a:r>
              <a:rPr lang="en-GB" dirty="0" err="1" smtClean="0"/>
              <a:t>Affiche</a:t>
            </a:r>
            <a:r>
              <a:rPr lang="en-GB" dirty="0" smtClean="0"/>
              <a:t> </a:t>
            </a:r>
            <a:r>
              <a:rPr lang="en-GB" dirty="0" err="1" smtClean="0"/>
              <a:t>tous</a:t>
            </a:r>
            <a:r>
              <a:rPr lang="en-GB" dirty="0" smtClean="0"/>
              <a:t> les </a:t>
            </a:r>
            <a:r>
              <a:rPr lang="en-GB" dirty="0" err="1" smtClean="0"/>
              <a:t>voisins</a:t>
            </a:r>
            <a:r>
              <a:rPr lang="en-GB" dirty="0" smtClean="0"/>
              <a:t> </a:t>
            </a:r>
            <a:r>
              <a:rPr lang="en-GB" dirty="0" err="1" smtClean="0"/>
              <a:t>donnés</a:t>
            </a:r>
            <a:r>
              <a:rPr lang="en-GB" dirty="0" smtClean="0"/>
              <a:t> en </a:t>
            </a:r>
            <a:r>
              <a:rPr lang="en-GB" dirty="0" err="1" smtClean="0"/>
              <a:t>détail</a:t>
            </a:r>
            <a:r>
              <a:rPr lang="en-GB" dirty="0" smtClean="0"/>
              <a:t> (la </a:t>
            </a:r>
            <a:r>
              <a:rPr lang="en-GB" dirty="0" err="1" smtClean="0"/>
              <a:t>liste</a:t>
            </a:r>
            <a:r>
              <a:rPr lang="en-GB" dirty="0" smtClean="0"/>
              <a:t> de </a:t>
            </a:r>
            <a:r>
              <a:rPr lang="en-GB" dirty="0" err="1" smtClean="0"/>
              <a:t>tous</a:t>
            </a:r>
            <a:r>
              <a:rPr lang="en-GB" dirty="0" smtClean="0"/>
              <a:t> les </a:t>
            </a:r>
            <a:r>
              <a:rPr lang="en-GB" dirty="0" err="1" smtClean="0"/>
              <a:t>voisins</a:t>
            </a:r>
            <a:r>
              <a:rPr lang="en-GB" dirty="0" smtClean="0"/>
              <a:t>). </a:t>
            </a:r>
            <a:r>
              <a:rPr lang="en-GB" dirty="0" err="1" smtClean="0"/>
              <a:t>Lorsque</a:t>
            </a:r>
            <a:r>
              <a:rPr lang="en-GB" dirty="0" smtClean="0"/>
              <a:t> </a:t>
            </a:r>
            <a:r>
              <a:rPr lang="en-GB" dirty="0" err="1" smtClean="0"/>
              <a:t>cela</a:t>
            </a:r>
            <a:r>
              <a:rPr lang="en-GB" dirty="0" smtClean="0"/>
              <a:t> </a:t>
            </a:r>
            <a:r>
              <a:rPr lang="en-GB" dirty="0" err="1" smtClean="0"/>
              <a:t>est</a:t>
            </a:r>
            <a:r>
              <a:rPr lang="en-GB" dirty="0" smtClean="0"/>
              <a:t> </a:t>
            </a:r>
            <a:r>
              <a:rPr lang="en-GB" dirty="0" err="1" smtClean="0"/>
              <a:t>spécifié</a:t>
            </a:r>
            <a:r>
              <a:rPr lang="en-GB" dirty="0" smtClean="0"/>
              <a:t>, les </a:t>
            </a:r>
            <a:r>
              <a:rPr lang="en-GB" dirty="0" err="1" smtClean="0"/>
              <a:t>compteurs</a:t>
            </a:r>
            <a:r>
              <a:rPr lang="en-GB" dirty="0" smtClean="0"/>
              <a:t> d'états de transition de </a:t>
            </a:r>
            <a:r>
              <a:rPr lang="en-GB" dirty="0" err="1" smtClean="0"/>
              <a:t>voisins</a:t>
            </a:r>
            <a:r>
              <a:rPr lang="en-GB" dirty="0" smtClean="0"/>
              <a:t> </a:t>
            </a:r>
            <a:r>
              <a:rPr lang="en-GB" dirty="0" err="1" smtClean="0"/>
              <a:t>sont</a:t>
            </a:r>
            <a:r>
              <a:rPr lang="en-GB" dirty="0" smtClean="0"/>
              <a:t> </a:t>
            </a:r>
            <a:r>
              <a:rPr lang="en-GB" dirty="0" err="1" smtClean="0"/>
              <a:t>affichées</a:t>
            </a:r>
            <a:r>
              <a:rPr lang="en-GB" dirty="0" smtClean="0"/>
              <a:t> par </a:t>
            </a:r>
            <a:r>
              <a:rPr lang="en-GB" dirty="0" err="1" smtClean="0"/>
              <a:t>l'interface</a:t>
            </a:r>
            <a:r>
              <a:rPr lang="en-GB" dirty="0" smtClean="0"/>
              <a:t> </a:t>
            </a:r>
            <a:r>
              <a:rPr lang="en-GB" dirty="0" err="1" smtClean="0"/>
              <a:t>ou</a:t>
            </a:r>
            <a:r>
              <a:rPr lang="en-GB" dirty="0" smtClean="0"/>
              <a:t> ID </a:t>
            </a:r>
            <a:r>
              <a:rPr lang="en-GB" dirty="0" err="1" smtClean="0"/>
              <a:t>voisin</a:t>
            </a:r>
            <a:endParaRPr lang="en-GB" dirty="0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55991-BCDB-42D1-8684-87690525F76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Changements d'état (suite)</a:t>
            </a:r>
          </a:p>
        </p:txBody>
      </p:sp>
      <p:sp>
        <p:nvSpPr>
          <p:cNvPr id="7987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Pour </a:t>
            </a:r>
            <a:r>
              <a:rPr lang="en-GB" dirty="0" err="1" smtClean="0"/>
              <a:t>réinitialiser</a:t>
            </a:r>
            <a:r>
              <a:rPr lang="en-GB" dirty="0" smtClean="0"/>
              <a:t> les </a:t>
            </a:r>
            <a:r>
              <a:rPr lang="en-GB" dirty="0" err="1" smtClean="0"/>
              <a:t>statistiques</a:t>
            </a:r>
            <a:r>
              <a:rPr lang="en-GB" dirty="0" smtClean="0"/>
              <a:t> relatives </a:t>
            </a:r>
            <a:r>
              <a:rPr lang="en-GB" dirty="0" err="1" smtClean="0"/>
              <a:t>à</a:t>
            </a:r>
            <a:r>
              <a:rPr lang="en-GB" dirty="0" smtClean="0"/>
              <a:t> </a:t>
            </a:r>
            <a:r>
              <a:rPr lang="en-GB" dirty="0" err="1" smtClean="0"/>
              <a:t>l'OSPF</a:t>
            </a:r>
            <a:r>
              <a:rPr lang="en-GB" dirty="0" smtClean="0"/>
              <a:t>, </a:t>
            </a:r>
            <a:r>
              <a:rPr lang="en-GB" dirty="0" err="1" smtClean="0"/>
              <a:t>utilisez</a:t>
            </a:r>
            <a:r>
              <a:rPr lang="en-GB" dirty="0" smtClean="0"/>
              <a:t> la </a:t>
            </a:r>
            <a:r>
              <a:rPr lang="en-GB" dirty="0" err="1" smtClean="0"/>
              <a:t>commande</a:t>
            </a:r>
            <a:r>
              <a:rPr lang="en-GB" dirty="0" smtClean="0"/>
              <a:t> </a:t>
            </a:r>
            <a:r>
              <a:rPr lang="en-GB" dirty="0" smtClean="0"/>
              <a:t> </a:t>
            </a:r>
            <a:r>
              <a:rPr lang="en-GB" sz="2800" b="1" i="1" dirty="0" smtClean="0">
                <a:latin typeface="Courier New" pitchFamily="49" charset="0"/>
              </a:rPr>
              <a:t>clear </a:t>
            </a:r>
            <a:r>
              <a:rPr lang="en-GB" sz="2800" b="1" i="1" dirty="0" err="1" smtClean="0">
                <a:latin typeface="Courier New" pitchFamily="49" charset="0"/>
              </a:rPr>
              <a:t>ip</a:t>
            </a:r>
            <a:r>
              <a:rPr lang="en-GB" sz="2800" b="1" i="1" dirty="0" smtClean="0">
                <a:latin typeface="Courier New" pitchFamily="49" charset="0"/>
              </a:rPr>
              <a:t> </a:t>
            </a:r>
            <a:r>
              <a:rPr lang="en-GB" sz="2800" b="1" i="1" dirty="0" err="1" smtClean="0">
                <a:latin typeface="Courier New" pitchFamily="49" charset="0"/>
              </a:rPr>
              <a:t>ospf</a:t>
            </a:r>
            <a:r>
              <a:rPr lang="en-GB" sz="2800" b="1" i="1" dirty="0" smtClean="0">
                <a:latin typeface="Courier New" pitchFamily="49" charset="0"/>
              </a:rPr>
              <a:t> counters </a:t>
            </a:r>
          </a:p>
          <a:p>
            <a:pPr lvl="1"/>
            <a:r>
              <a:rPr lang="en-GB" dirty="0" err="1" smtClean="0"/>
              <a:t>Ceci</a:t>
            </a:r>
            <a:r>
              <a:rPr lang="en-GB" dirty="0" smtClean="0"/>
              <a:t> </a:t>
            </a:r>
            <a:r>
              <a:rPr lang="en-GB" dirty="0" err="1" smtClean="0"/>
              <a:t>permet</a:t>
            </a:r>
            <a:r>
              <a:rPr lang="en-GB" dirty="0" smtClean="0"/>
              <a:t> de </a:t>
            </a:r>
            <a:r>
              <a:rPr lang="en-GB" dirty="0" err="1" smtClean="0"/>
              <a:t>réinitialiser</a:t>
            </a:r>
            <a:r>
              <a:rPr lang="en-GB" dirty="0" smtClean="0"/>
              <a:t> les </a:t>
            </a:r>
            <a:r>
              <a:rPr lang="en-GB" dirty="0" err="1" smtClean="0"/>
              <a:t>compteurs</a:t>
            </a:r>
            <a:r>
              <a:rPr lang="en-GB" dirty="0" smtClean="0"/>
              <a:t> de  transition des </a:t>
            </a:r>
            <a:r>
              <a:rPr lang="en-GB" dirty="0" err="1" smtClean="0"/>
              <a:t>états</a:t>
            </a:r>
            <a:r>
              <a:rPr lang="en-GB" dirty="0" smtClean="0"/>
              <a:t>  des </a:t>
            </a:r>
            <a:r>
              <a:rPr lang="en-GB" dirty="0" err="1" smtClean="0"/>
              <a:t>voisins</a:t>
            </a:r>
            <a:r>
              <a:rPr lang="en-GB" dirty="0" smtClean="0"/>
              <a:t> par interface </a:t>
            </a:r>
            <a:r>
              <a:rPr lang="en-GB" dirty="0" err="1" smtClean="0"/>
              <a:t>ou</a:t>
            </a:r>
            <a:r>
              <a:rPr lang="en-GB" dirty="0" smtClean="0"/>
              <a:t>  </a:t>
            </a:r>
            <a:r>
              <a:rPr lang="en-GB" dirty="0" err="1" smtClean="0"/>
              <a:t>voisin</a:t>
            </a:r>
            <a:r>
              <a:rPr lang="en-GB" dirty="0" smtClean="0"/>
              <a:t> ID </a:t>
            </a:r>
          </a:p>
          <a:p>
            <a:pPr lvl="1"/>
            <a:r>
              <a:rPr lang="en-GB" b="1" i="1" dirty="0" smtClean="0">
                <a:latin typeface="Courier New" pitchFamily="49" charset="0"/>
              </a:rPr>
              <a:t>clear </a:t>
            </a:r>
            <a:r>
              <a:rPr lang="en-GB" b="1" i="1" dirty="0" err="1" smtClean="0">
                <a:latin typeface="Courier New" pitchFamily="49" charset="0"/>
              </a:rPr>
              <a:t>ip</a:t>
            </a:r>
            <a:r>
              <a:rPr lang="en-GB" b="1" i="1" dirty="0" smtClean="0">
                <a:latin typeface="Courier New" pitchFamily="49" charset="0"/>
              </a:rPr>
              <a:t> </a:t>
            </a:r>
            <a:r>
              <a:rPr lang="en-GB" b="1" i="1" dirty="0" err="1" smtClean="0">
                <a:latin typeface="Courier New" pitchFamily="49" charset="0"/>
              </a:rPr>
              <a:t>ospf</a:t>
            </a:r>
            <a:r>
              <a:rPr lang="en-GB" b="1" i="1" dirty="0" smtClean="0">
                <a:latin typeface="Courier New" pitchFamily="49" charset="0"/>
              </a:rPr>
              <a:t> </a:t>
            </a:r>
            <a:r>
              <a:rPr lang="en-GB" b="1" i="1" dirty="0" smtClean="0">
                <a:latin typeface="Courier New" pitchFamily="49" charset="0"/>
              </a:rPr>
              <a:t>counters</a:t>
            </a:r>
            <a:br>
              <a:rPr lang="en-GB" b="1" i="1" dirty="0" smtClean="0">
                <a:latin typeface="Courier New" pitchFamily="49" charset="0"/>
              </a:rPr>
            </a:br>
            <a:r>
              <a:rPr lang="en-GB" b="1" dirty="0" smtClean="0">
                <a:latin typeface="Courier New" pitchFamily="49" charset="0"/>
              </a:rPr>
              <a:t> </a:t>
            </a:r>
            <a:r>
              <a:rPr lang="en-GB" b="1" dirty="0" smtClean="0">
                <a:latin typeface="Courier New" pitchFamily="49" charset="0"/>
              </a:rPr>
              <a:t>[</a:t>
            </a:r>
            <a:r>
              <a:rPr lang="en-GB" b="1" dirty="0" err="1" smtClean="0">
                <a:latin typeface="Courier New" pitchFamily="49" charset="0"/>
              </a:rPr>
              <a:t>neighbor</a:t>
            </a:r>
            <a:r>
              <a:rPr lang="en-GB" b="1" dirty="0" smtClean="0">
                <a:latin typeface="Courier New" pitchFamily="49" charset="0"/>
              </a:rPr>
              <a:t> [ </a:t>
            </a:r>
            <a:r>
              <a:rPr lang="en-GB" b="1" i="1" dirty="0" smtClean="0">
                <a:latin typeface="Courier New" pitchFamily="49" charset="0"/>
              </a:rPr>
              <a:t>type number</a:t>
            </a:r>
            <a:r>
              <a:rPr lang="en-GB" b="1" dirty="0" smtClean="0">
                <a:latin typeface="Courier New" pitchFamily="49" charset="0"/>
              </a:rPr>
              <a:t>&gt;] [</a:t>
            </a:r>
            <a:r>
              <a:rPr lang="en-GB" b="1" i="1" dirty="0" err="1" smtClean="0">
                <a:latin typeface="Courier New" pitchFamily="49" charset="0"/>
              </a:rPr>
              <a:t>neighbor</a:t>
            </a:r>
            <a:r>
              <a:rPr lang="en-GB" b="1" i="1" dirty="0" smtClean="0">
                <a:latin typeface="Courier New" pitchFamily="49" charset="0"/>
              </a:rPr>
              <a:t>-id</a:t>
            </a:r>
            <a:r>
              <a:rPr lang="en-GB" b="1" dirty="0" smtClean="0">
                <a:latin typeface="Courier New" pitchFamily="49" charset="0"/>
              </a:rPr>
              <a:t>]]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D1648-9C6B-4707-A76F-0309635FAA76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ID Routeur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idx="1"/>
          </p:nvPr>
        </p:nvSpPr>
        <p:spPr>
          <a:xfrm>
            <a:off x="655638" y="1781175"/>
            <a:ext cx="7940675" cy="3933825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GB" dirty="0" err="1" smtClean="0"/>
              <a:t>Si</a:t>
            </a:r>
            <a:r>
              <a:rPr lang="en-GB" dirty="0" smtClean="0"/>
              <a:t> </a:t>
            </a:r>
            <a:r>
              <a:rPr lang="en-GB" dirty="0" err="1" smtClean="0"/>
              <a:t>l'interface</a:t>
            </a:r>
            <a:r>
              <a:rPr lang="en-GB" dirty="0" smtClean="0"/>
              <a:t> </a:t>
            </a:r>
            <a:r>
              <a:rPr lang="en-GB" dirty="0" err="1" smtClean="0"/>
              <a:t>loopback</a:t>
            </a:r>
            <a:r>
              <a:rPr lang="en-GB" dirty="0" smtClean="0"/>
              <a:t> </a:t>
            </a:r>
            <a:r>
              <a:rPr lang="en-GB" dirty="0" err="1" smtClean="0"/>
              <a:t>existe</a:t>
            </a:r>
            <a:r>
              <a:rPr lang="en-GB" dirty="0" smtClean="0"/>
              <a:t> et a </a:t>
            </a:r>
            <a:r>
              <a:rPr lang="en-GB" dirty="0" err="1" smtClean="0"/>
              <a:t>une</a:t>
            </a:r>
            <a:r>
              <a:rPr lang="en-GB" dirty="0" smtClean="0"/>
              <a:t> </a:t>
            </a:r>
            <a:r>
              <a:rPr lang="en-GB" dirty="0" err="1" smtClean="0"/>
              <a:t>adresse</a:t>
            </a:r>
            <a:r>
              <a:rPr lang="en-GB" dirty="0" smtClean="0"/>
              <a:t> IP, qui </a:t>
            </a:r>
            <a:r>
              <a:rPr lang="en-GB" dirty="0" err="1" smtClean="0"/>
              <a:t>est</a:t>
            </a:r>
            <a:r>
              <a:rPr lang="en-GB" dirty="0" smtClean="0"/>
              <a:t> </a:t>
            </a:r>
            <a:r>
              <a:rPr lang="en-GB" dirty="0" err="1" smtClean="0"/>
              <a:t>utilisé</a:t>
            </a:r>
            <a:r>
              <a:rPr lang="en-GB" dirty="0" smtClean="0"/>
              <a:t> </a:t>
            </a:r>
            <a:r>
              <a:rPr lang="en-GB" dirty="0" err="1" smtClean="0"/>
              <a:t>comme</a:t>
            </a:r>
            <a:r>
              <a:rPr lang="en-GB" dirty="0" smtClean="0"/>
              <a:t> </a:t>
            </a:r>
            <a:r>
              <a:rPr lang="en-GB" dirty="0" err="1" smtClean="0"/>
              <a:t>routeur</a:t>
            </a:r>
            <a:r>
              <a:rPr lang="en-GB" dirty="0" smtClean="0"/>
              <a:t> </a:t>
            </a:r>
            <a:r>
              <a:rPr lang="en-GB" dirty="0" smtClean="0"/>
              <a:t>ID </a:t>
            </a:r>
            <a:r>
              <a:rPr lang="en-GB" dirty="0" err="1" smtClean="0"/>
              <a:t>dans</a:t>
            </a:r>
            <a:r>
              <a:rPr lang="en-GB" dirty="0" smtClean="0"/>
              <a:t> </a:t>
            </a:r>
            <a:r>
              <a:rPr lang="en-GB" dirty="0" smtClean="0"/>
              <a:t>les </a:t>
            </a:r>
            <a:r>
              <a:rPr lang="en-GB" dirty="0" err="1" smtClean="0"/>
              <a:t>protocoles</a:t>
            </a:r>
            <a:r>
              <a:rPr lang="en-GB" dirty="0" smtClean="0"/>
              <a:t> de </a:t>
            </a:r>
            <a:r>
              <a:rPr lang="en-GB" dirty="0" err="1" smtClean="0"/>
              <a:t>routage</a:t>
            </a:r>
            <a:r>
              <a:rPr lang="en-GB" dirty="0" smtClean="0"/>
              <a:t> - </a:t>
            </a:r>
            <a:r>
              <a:rPr lang="en-GB" b="1" dirty="0" smtClean="0">
                <a:solidFill>
                  <a:srgbClr val="009966"/>
                </a:solidFill>
              </a:rPr>
              <a:t> </a:t>
            </a:r>
            <a:r>
              <a:rPr lang="en-GB" b="1" dirty="0" err="1" smtClean="0">
                <a:solidFill>
                  <a:srgbClr val="009966"/>
                </a:solidFill>
              </a:rPr>
              <a:t>stabilité</a:t>
            </a:r>
            <a:r>
              <a:rPr lang="en-GB" b="1" dirty="0" smtClean="0">
                <a:solidFill>
                  <a:srgbClr val="009966"/>
                </a:solidFill>
              </a:rPr>
              <a:t> </a:t>
            </a:r>
            <a:r>
              <a:rPr lang="en-GB" dirty="0" smtClean="0"/>
              <a:t>!</a:t>
            </a:r>
          </a:p>
          <a:p>
            <a:pPr>
              <a:lnSpc>
                <a:spcPct val="80000"/>
              </a:lnSpc>
            </a:pPr>
            <a:r>
              <a:rPr lang="en-GB" dirty="0" err="1" smtClean="0"/>
              <a:t>Si</a:t>
            </a:r>
            <a:r>
              <a:rPr lang="en-GB" dirty="0" smtClean="0"/>
              <a:t> </a:t>
            </a:r>
            <a:r>
              <a:rPr lang="en-GB" dirty="0" err="1" smtClean="0"/>
              <a:t>l'interface</a:t>
            </a:r>
            <a:r>
              <a:rPr lang="en-GB" dirty="0" smtClean="0"/>
              <a:t> de </a:t>
            </a:r>
            <a:r>
              <a:rPr lang="en-GB" dirty="0" err="1" smtClean="0"/>
              <a:t>bouclage</a:t>
            </a:r>
            <a:r>
              <a:rPr lang="en-GB" dirty="0" smtClean="0"/>
              <a:t> </a:t>
            </a:r>
            <a:r>
              <a:rPr lang="en-GB" dirty="0" err="1" smtClean="0"/>
              <a:t>n'existe</a:t>
            </a:r>
            <a:r>
              <a:rPr lang="en-GB" dirty="0" smtClean="0"/>
              <a:t> pas, </a:t>
            </a:r>
            <a:r>
              <a:rPr lang="en-GB" dirty="0" err="1" smtClean="0"/>
              <a:t>ou</a:t>
            </a:r>
            <a:r>
              <a:rPr lang="en-GB" dirty="0" smtClean="0"/>
              <a:t> </a:t>
            </a:r>
            <a:r>
              <a:rPr lang="en-GB" dirty="0" err="1" smtClean="0"/>
              <a:t>n'a</a:t>
            </a:r>
            <a:r>
              <a:rPr lang="en-GB" dirty="0" smtClean="0"/>
              <a:t> pas </a:t>
            </a:r>
            <a:r>
              <a:rPr lang="en-GB" dirty="0" err="1" smtClean="0"/>
              <a:t>d'adresse</a:t>
            </a:r>
            <a:r>
              <a:rPr lang="en-GB" dirty="0" smtClean="0"/>
              <a:t> IP, </a:t>
            </a:r>
            <a:r>
              <a:rPr lang="en-GB" dirty="0" err="1" smtClean="0"/>
              <a:t>l'ID</a:t>
            </a:r>
            <a:r>
              <a:rPr lang="en-GB" dirty="0" smtClean="0"/>
              <a:t> de </a:t>
            </a:r>
            <a:r>
              <a:rPr lang="en-GB" dirty="0" err="1" smtClean="0"/>
              <a:t>routeur</a:t>
            </a:r>
            <a:r>
              <a:rPr lang="en-GB" dirty="0" smtClean="0"/>
              <a:t> </a:t>
            </a:r>
            <a:r>
              <a:rPr lang="en-GB" dirty="0" err="1" smtClean="0"/>
              <a:t>est</a:t>
            </a:r>
            <a:r>
              <a:rPr lang="en-GB" dirty="0" smtClean="0"/>
              <a:t> la plus haute </a:t>
            </a:r>
            <a:r>
              <a:rPr lang="en-GB" dirty="0" err="1" smtClean="0"/>
              <a:t>adresse</a:t>
            </a:r>
            <a:r>
              <a:rPr lang="en-GB" dirty="0" smtClean="0"/>
              <a:t> IP </a:t>
            </a:r>
            <a:r>
              <a:rPr lang="en-GB" dirty="0" err="1" smtClean="0"/>
              <a:t>configurée</a:t>
            </a:r>
            <a:r>
              <a:rPr lang="en-GB" dirty="0" smtClean="0"/>
              <a:t> - </a:t>
            </a:r>
            <a:r>
              <a:rPr lang="en-GB" b="1" dirty="0" smtClean="0">
                <a:solidFill>
                  <a:schemeClr val="accent2"/>
                </a:solidFill>
              </a:rPr>
              <a:t> danger </a:t>
            </a:r>
            <a:r>
              <a:rPr lang="en-GB" dirty="0" smtClean="0"/>
              <a:t>!</a:t>
            </a:r>
          </a:p>
          <a:p>
            <a:pPr>
              <a:lnSpc>
                <a:spcPct val="80000"/>
              </a:lnSpc>
            </a:pPr>
            <a:r>
              <a:rPr lang="en-GB" dirty="0" smtClean="0"/>
              <a:t>OSPF </a:t>
            </a:r>
            <a:r>
              <a:rPr lang="en-GB" dirty="0" err="1" smtClean="0"/>
              <a:t>sous-commande</a:t>
            </a:r>
            <a:r>
              <a:rPr lang="en-GB" dirty="0" smtClean="0"/>
              <a:t> pour </a:t>
            </a:r>
            <a:r>
              <a:rPr lang="en-GB" dirty="0" err="1" smtClean="0"/>
              <a:t>régler</a:t>
            </a:r>
            <a:r>
              <a:rPr lang="en-GB" dirty="0" smtClean="0"/>
              <a:t> </a:t>
            </a:r>
            <a:r>
              <a:rPr lang="en-GB" dirty="0" err="1" smtClean="0"/>
              <a:t>manuellement</a:t>
            </a:r>
            <a:r>
              <a:rPr lang="en-GB" dirty="0" smtClean="0"/>
              <a:t> </a:t>
            </a:r>
            <a:r>
              <a:rPr lang="en-GB" dirty="0" err="1" smtClean="0"/>
              <a:t>l'ID</a:t>
            </a:r>
            <a:r>
              <a:rPr lang="en-GB" dirty="0" smtClean="0"/>
              <a:t> de </a:t>
            </a:r>
            <a:r>
              <a:rPr lang="en-GB" dirty="0" err="1" smtClean="0"/>
              <a:t>routeur</a:t>
            </a:r>
            <a:r>
              <a:rPr lang="en-GB" dirty="0" smtClean="0"/>
              <a:t>:</a:t>
            </a:r>
          </a:p>
          <a:p>
            <a:pPr lvl="1">
              <a:lnSpc>
                <a:spcPct val="80000"/>
              </a:lnSpc>
            </a:pPr>
            <a:r>
              <a:rPr lang="en-GB" b="1" dirty="0" smtClean="0">
                <a:latin typeface="Courier New" pitchFamily="49" charset="0"/>
              </a:rPr>
              <a:t>ID </a:t>
            </a:r>
            <a:r>
              <a:rPr lang="en-GB" b="1" dirty="0" smtClean="0">
                <a:latin typeface="Courier New" pitchFamily="49" charset="0"/>
              </a:rPr>
              <a:t>router </a:t>
            </a:r>
            <a:r>
              <a:rPr lang="en-GB" b="1" dirty="0" smtClean="0">
                <a:latin typeface="Courier New" pitchFamily="49" charset="0"/>
              </a:rPr>
              <a:t>(</a:t>
            </a:r>
            <a:r>
              <a:rPr lang="en-GB" b="1" dirty="0" smtClean="0">
                <a:latin typeface="Courier New" pitchFamily="49" charset="0"/>
              </a:rPr>
              <a:t>router-id )&lt;</a:t>
            </a:r>
            <a:r>
              <a:rPr lang="en-GB" b="1" dirty="0" err="1" smtClean="0">
                <a:latin typeface="Courier New" pitchFamily="49" charset="0"/>
              </a:rPr>
              <a:t>ip</a:t>
            </a:r>
            <a:r>
              <a:rPr lang="en-GB" b="1" dirty="0" smtClean="0">
                <a:latin typeface="Courier New" pitchFamily="49" charset="0"/>
              </a:rPr>
              <a:t> address&gt;</a:t>
            </a:r>
            <a:endParaRPr lang="en-GB" dirty="0" smtClean="0">
              <a:latin typeface="Courier New" pitchFamily="49" charset="0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FAE38-2BDE-4B1C-842B-90E7E3F16FD5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Coût et référence de la bande passante de référence</a:t>
            </a:r>
          </a:p>
        </p:txBody>
      </p:sp>
      <p:sp>
        <p:nvSpPr>
          <p:cNvPr id="83971" name="Rectangle 5"/>
          <p:cNvSpPr>
            <a:spLocks noGrp="1" noChangeArrowheads="1"/>
          </p:cNvSpPr>
          <p:nvPr>
            <p:ph idx="1"/>
          </p:nvPr>
        </p:nvSpPr>
        <p:spPr>
          <a:xfrm>
            <a:off x="655638" y="1781175"/>
            <a:ext cx="7940675" cy="4619625"/>
          </a:xfrm>
        </p:spPr>
        <p:txBody>
          <a:bodyPr/>
          <a:lstStyle/>
          <a:p>
            <a:r>
              <a:rPr lang="en-GB" sz="2400" smtClean="0"/>
              <a:t>Bande passante utilisée pour le calcul métrique</a:t>
            </a:r>
          </a:p>
          <a:p>
            <a:pPr lvl="1"/>
            <a:r>
              <a:rPr lang="en-GB" sz="2000" smtClean="0"/>
              <a:t>Coût  = </a:t>
            </a:r>
            <a:r>
              <a:rPr lang="en-GB" sz="2000" smtClean="0">
                <a:sym typeface="Symbol" pitchFamily="18" charset="2"/>
              </a:rPr>
              <a:t>10</a:t>
            </a:r>
            <a:r>
              <a:rPr lang="en-GB" sz="2000" baseline="30000" smtClean="0"/>
              <a:t>8</a:t>
            </a:r>
            <a:r>
              <a:rPr lang="en-GB" sz="2000" smtClean="0"/>
              <a:t>/Bande passante </a:t>
            </a:r>
          </a:p>
          <a:p>
            <a:pPr lvl="1"/>
            <a:r>
              <a:rPr lang="en-GB" sz="2000" smtClean="0"/>
              <a:t>Pas utile pour des bandes passantes d'interface&gt; 100 Mbps</a:t>
            </a:r>
          </a:p>
          <a:p>
            <a:r>
              <a:rPr lang="en-GB" sz="2400" smtClean="0"/>
              <a:t>Syntaxe:</a:t>
            </a:r>
          </a:p>
          <a:p>
            <a:pPr lvl="1"/>
            <a:r>
              <a:rPr lang="en-GB" sz="2000" b="1" smtClean="0">
                <a:latin typeface="Courier New" pitchFamily="49" charset="0"/>
              </a:rPr>
              <a:t>ospf auto-cost reference-bandwidth &lt;</a:t>
            </a:r>
            <a:r>
              <a:rPr lang="en-GB" sz="2000" b="1" i="1" smtClean="0">
                <a:latin typeface="Courier New" pitchFamily="49" charset="0"/>
              </a:rPr>
              <a:t>reference-bw</a:t>
            </a:r>
            <a:r>
              <a:rPr lang="en-GB" sz="2000" b="1" smtClean="0">
                <a:latin typeface="Courier New" pitchFamily="49" charset="0"/>
              </a:rPr>
              <a:t>&gt;</a:t>
            </a:r>
          </a:p>
          <a:p>
            <a:r>
              <a:rPr lang="en-GB" sz="2400" smtClean="0"/>
              <a:t>Bande passante de référence par défaut encore 100 Mbps pour la compatibilité descendante</a:t>
            </a:r>
          </a:p>
          <a:p>
            <a:r>
              <a:rPr lang="en-GB" sz="2400" smtClean="0"/>
              <a:t>La plupart des ISP  choisissent simplement de développer leur propre stratégie  de coût et l'appliquent à chaque type d'interface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CE3DF-90C3-4907-95B3-094E9B03F76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Coût: Exemple de stratégie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idx="1"/>
          </p:nvPr>
        </p:nvSpPr>
        <p:spPr>
          <a:xfrm>
            <a:off x="455613" y="1609725"/>
            <a:ext cx="8224837" cy="47910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smtClean="0"/>
              <a:t>100GE		100Gbps		cost = 1</a:t>
            </a:r>
          </a:p>
          <a:p>
            <a:pPr>
              <a:buFont typeface="Wingdings" pitchFamily="2" charset="2"/>
              <a:buNone/>
            </a:pPr>
            <a:r>
              <a:rPr lang="en-US" sz="2400" smtClean="0"/>
              <a:t>40GE/OC768	40Gbps		cost = 2</a:t>
            </a:r>
          </a:p>
          <a:p>
            <a:pPr>
              <a:buFont typeface="Wingdings" pitchFamily="2" charset="2"/>
              <a:buNone/>
            </a:pPr>
            <a:r>
              <a:rPr lang="en-US" sz="2400" smtClean="0"/>
              <a:t>10GE/OC192	10Gbps		cost = 5</a:t>
            </a:r>
          </a:p>
          <a:p>
            <a:pPr>
              <a:buFont typeface="Wingdings" pitchFamily="2" charset="2"/>
              <a:buNone/>
            </a:pPr>
            <a:r>
              <a:rPr lang="en-US" sz="2400" smtClean="0"/>
              <a:t>OC48			2.5Gbps		cost = 10</a:t>
            </a:r>
          </a:p>
          <a:p>
            <a:pPr>
              <a:buFont typeface="Wingdings" pitchFamily="2" charset="2"/>
              <a:buNone/>
            </a:pPr>
            <a:r>
              <a:rPr lang="en-US" sz="2400" smtClean="0"/>
              <a:t>GigEthernet		1Gbps		cost = 20</a:t>
            </a:r>
          </a:p>
          <a:p>
            <a:pPr>
              <a:buFont typeface="Wingdings" pitchFamily="2" charset="2"/>
              <a:buNone/>
            </a:pPr>
            <a:r>
              <a:rPr lang="en-US" sz="2400" smtClean="0"/>
              <a:t>OC12			622Mbps		cost = 50</a:t>
            </a:r>
          </a:p>
          <a:p>
            <a:pPr>
              <a:buFont typeface="Wingdings" pitchFamily="2" charset="2"/>
              <a:buNone/>
            </a:pPr>
            <a:r>
              <a:rPr lang="en-US" sz="2400" smtClean="0"/>
              <a:t>OC3			155Mbps		cost = 100</a:t>
            </a:r>
          </a:p>
          <a:p>
            <a:pPr>
              <a:buFont typeface="Wingdings" pitchFamily="2" charset="2"/>
              <a:buNone/>
            </a:pPr>
            <a:r>
              <a:rPr lang="en-US" sz="2400" smtClean="0"/>
              <a:t>FastEthernet	100Mbps		cost = 200</a:t>
            </a:r>
          </a:p>
          <a:p>
            <a:pPr>
              <a:buFont typeface="Wingdings" pitchFamily="2" charset="2"/>
              <a:buNone/>
            </a:pPr>
            <a:r>
              <a:rPr lang="en-US" sz="2400" smtClean="0"/>
              <a:t>Ethernet		10Mbps		cost = 500</a:t>
            </a:r>
          </a:p>
          <a:p>
            <a:pPr>
              <a:buFont typeface="Wingdings" pitchFamily="2" charset="2"/>
              <a:buNone/>
            </a:pPr>
            <a:r>
              <a:rPr lang="en-US" sz="2400" smtClean="0"/>
              <a:t>E1			2Mbps		cost = 1000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3F4AB-DA78-45AB-B66D-FE580A9BB03B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Les routes par défaut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458200" cy="4530725"/>
          </a:xfrm>
        </p:spPr>
        <p:txBody>
          <a:bodyPr/>
          <a:lstStyle/>
          <a:p>
            <a:r>
              <a:rPr lang="en-GB" dirty="0" err="1" smtClean="0"/>
              <a:t>Engendrant</a:t>
            </a:r>
            <a:r>
              <a:rPr lang="en-GB" dirty="0" smtClean="0"/>
              <a:t> </a:t>
            </a:r>
            <a:r>
              <a:rPr lang="en-GB" dirty="0" err="1" smtClean="0"/>
              <a:t>une</a:t>
            </a:r>
            <a:r>
              <a:rPr lang="en-GB" dirty="0" smtClean="0"/>
              <a:t> </a:t>
            </a:r>
            <a:r>
              <a:rPr lang="en-GB" dirty="0" smtClean="0"/>
              <a:t>route par </a:t>
            </a:r>
            <a:r>
              <a:rPr lang="en-GB" dirty="0" err="1" smtClean="0"/>
              <a:t>défaut</a:t>
            </a:r>
            <a:r>
              <a:rPr lang="en-GB" dirty="0" smtClean="0"/>
              <a:t> </a:t>
            </a:r>
            <a:r>
              <a:rPr lang="en-GB" dirty="0" err="1" smtClean="0"/>
              <a:t>dans</a:t>
            </a:r>
            <a:r>
              <a:rPr lang="en-GB" dirty="0" smtClean="0"/>
              <a:t> OSPF</a:t>
            </a:r>
          </a:p>
          <a:p>
            <a:pPr lvl="1"/>
            <a:r>
              <a:rPr lang="en-GB" b="1" dirty="0" smtClean="0">
                <a:latin typeface="Courier New" pitchFamily="49" charset="0"/>
              </a:rPr>
              <a:t>default-information originate metric&lt;n&gt;</a:t>
            </a:r>
            <a:endParaRPr lang="en-GB" dirty="0" smtClean="0"/>
          </a:p>
          <a:p>
            <a:pPr lvl="1"/>
            <a:r>
              <a:rPr lang="en-GB" dirty="0" err="1" smtClean="0"/>
              <a:t>Engendrera</a:t>
            </a:r>
            <a:r>
              <a:rPr lang="en-GB" dirty="0" smtClean="0"/>
              <a:t> </a:t>
            </a:r>
            <a:r>
              <a:rPr lang="en-GB" dirty="0" err="1" smtClean="0"/>
              <a:t>une</a:t>
            </a:r>
            <a:r>
              <a:rPr lang="en-GB" dirty="0" smtClean="0"/>
              <a:t> route par </a:t>
            </a:r>
            <a:r>
              <a:rPr lang="en-GB" dirty="0" err="1" smtClean="0"/>
              <a:t>défaut</a:t>
            </a:r>
            <a:r>
              <a:rPr lang="en-GB" dirty="0" smtClean="0"/>
              <a:t> </a:t>
            </a:r>
            <a:r>
              <a:rPr lang="en-GB" dirty="0" err="1" smtClean="0"/>
              <a:t>dans</a:t>
            </a:r>
            <a:r>
              <a:rPr lang="en-GB" dirty="0" smtClean="0"/>
              <a:t> </a:t>
            </a:r>
            <a:r>
              <a:rPr lang="en-GB" dirty="0" err="1" smtClean="0"/>
              <a:t>l'OSPF</a:t>
            </a:r>
            <a:r>
              <a:rPr lang="en-GB" dirty="0" smtClean="0"/>
              <a:t> </a:t>
            </a:r>
            <a:r>
              <a:rPr lang="en-GB" dirty="0" err="1" smtClean="0"/>
              <a:t>si</a:t>
            </a:r>
            <a:r>
              <a:rPr lang="en-GB" dirty="0" smtClean="0"/>
              <a:t> </a:t>
            </a:r>
            <a:r>
              <a:rPr lang="en-GB" dirty="0" err="1" smtClean="0"/>
              <a:t>il</a:t>
            </a:r>
            <a:r>
              <a:rPr lang="en-GB" dirty="0" smtClean="0"/>
              <a:t> </a:t>
            </a:r>
            <a:r>
              <a:rPr lang="en-GB" dirty="0" err="1" smtClean="0"/>
              <a:t>ya</a:t>
            </a:r>
            <a:r>
              <a:rPr lang="en-GB" dirty="0" smtClean="0"/>
              <a:t> </a:t>
            </a:r>
            <a:r>
              <a:rPr lang="en-GB" dirty="0" err="1" smtClean="0"/>
              <a:t>une</a:t>
            </a:r>
            <a:r>
              <a:rPr lang="en-GB" dirty="0" smtClean="0"/>
              <a:t> route </a:t>
            </a:r>
            <a:r>
              <a:rPr lang="en-GB" dirty="0" err="1" smtClean="0"/>
              <a:t>correspondante</a:t>
            </a:r>
            <a:r>
              <a:rPr lang="en-GB" dirty="0" smtClean="0"/>
              <a:t> par </a:t>
            </a:r>
            <a:r>
              <a:rPr lang="en-GB" dirty="0" err="1" smtClean="0"/>
              <a:t>défaut</a:t>
            </a:r>
            <a:r>
              <a:rPr lang="en-GB" dirty="0" smtClean="0"/>
              <a:t>  </a:t>
            </a:r>
            <a:r>
              <a:rPr lang="en-GB" dirty="0" err="1" smtClean="0"/>
              <a:t>dans</a:t>
            </a:r>
            <a:r>
              <a:rPr lang="en-GB" dirty="0" smtClean="0"/>
              <a:t> la table de </a:t>
            </a:r>
            <a:r>
              <a:rPr lang="en-GB" dirty="0" err="1" smtClean="0"/>
              <a:t>routage</a:t>
            </a:r>
            <a:r>
              <a:rPr lang="en-GB" dirty="0" smtClean="0"/>
              <a:t> (RIB)</a:t>
            </a:r>
          </a:p>
          <a:p>
            <a:pPr lvl="1"/>
            <a:r>
              <a:rPr lang="en-GB" dirty="0" smtClean="0"/>
              <a:t>Le mot-</a:t>
            </a:r>
            <a:r>
              <a:rPr lang="en-GB" dirty="0" err="1" smtClean="0"/>
              <a:t>clé</a:t>
            </a:r>
            <a:r>
              <a:rPr lang="en-GB" dirty="0" smtClean="0"/>
              <a:t> </a:t>
            </a:r>
            <a:r>
              <a:rPr lang="en-GB" dirty="0" err="1" smtClean="0"/>
              <a:t>optionnel</a:t>
            </a:r>
            <a:r>
              <a:rPr lang="en-GB" dirty="0" smtClean="0"/>
              <a:t>  </a:t>
            </a:r>
            <a:r>
              <a:rPr lang="en-GB" b="1" dirty="0" smtClean="0">
                <a:latin typeface="Courier New" pitchFamily="49" charset="0"/>
              </a:rPr>
              <a:t> </a:t>
            </a:r>
            <a:r>
              <a:rPr lang="en-GB" b="1" dirty="0" smtClean="0">
                <a:latin typeface="Courier New" pitchFamily="49" charset="0"/>
              </a:rPr>
              <a:t>always </a:t>
            </a:r>
            <a:r>
              <a:rPr lang="en-GB" dirty="0" err="1" smtClean="0"/>
              <a:t>engendrera</a:t>
            </a:r>
            <a:r>
              <a:rPr lang="en-GB" dirty="0" smtClean="0"/>
              <a:t>  </a:t>
            </a:r>
            <a:r>
              <a:rPr lang="en-GB" dirty="0" err="1" smtClean="0"/>
              <a:t>toujours</a:t>
            </a:r>
            <a:r>
              <a:rPr lang="en-GB" dirty="0" smtClean="0"/>
              <a:t> </a:t>
            </a:r>
            <a:r>
              <a:rPr lang="en-GB" dirty="0" err="1" smtClean="0"/>
              <a:t>une</a:t>
            </a:r>
            <a:r>
              <a:rPr lang="en-GB" dirty="0" smtClean="0"/>
              <a:t> route par </a:t>
            </a:r>
            <a:r>
              <a:rPr lang="en-GB" dirty="0" err="1" smtClean="0"/>
              <a:t>défaut</a:t>
            </a:r>
            <a:r>
              <a:rPr lang="en-GB" dirty="0" smtClean="0"/>
              <a:t>, </a:t>
            </a:r>
            <a:r>
              <a:rPr lang="en-GB" dirty="0" err="1" smtClean="0"/>
              <a:t>même</a:t>
            </a:r>
            <a:r>
              <a:rPr lang="en-GB" dirty="0" smtClean="0"/>
              <a:t> </a:t>
            </a:r>
            <a:r>
              <a:rPr lang="en-GB" dirty="0" err="1" smtClean="0"/>
              <a:t>s'il</a:t>
            </a:r>
            <a:r>
              <a:rPr lang="en-GB" dirty="0" smtClean="0"/>
              <a:t> </a:t>
            </a:r>
            <a:r>
              <a:rPr lang="en-GB" dirty="0" err="1" smtClean="0"/>
              <a:t>n'y</a:t>
            </a:r>
            <a:r>
              <a:rPr lang="en-GB" dirty="0" smtClean="0"/>
              <a:t> a </a:t>
            </a:r>
            <a:r>
              <a:rPr lang="en-GB" dirty="0" err="1" smtClean="0"/>
              <a:t>aucune</a:t>
            </a:r>
            <a:r>
              <a:rPr lang="en-GB" dirty="0" smtClean="0"/>
              <a:t> entrée </a:t>
            </a:r>
            <a:r>
              <a:rPr lang="en-GB" dirty="0" err="1" smtClean="0"/>
              <a:t>dans</a:t>
            </a:r>
            <a:r>
              <a:rPr lang="en-GB" dirty="0" smtClean="0"/>
              <a:t> le RIB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30D92-E77D-4D17-B70D-BE8FF05F695D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Clear/Redémarrer</a:t>
            </a:r>
          </a:p>
        </p:txBody>
      </p:sp>
      <p:sp>
        <p:nvSpPr>
          <p:cNvPr id="90115" name="Rectangle 5"/>
          <p:cNvSpPr>
            <a:spLocks noGrp="1" noChangeArrowheads="1"/>
          </p:cNvSpPr>
          <p:nvPr>
            <p:ph idx="1"/>
          </p:nvPr>
        </p:nvSpPr>
        <p:spPr>
          <a:xfrm>
            <a:off x="655638" y="1676400"/>
            <a:ext cx="8259762" cy="472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fr-FR" sz="2400" dirty="0" smtClean="0"/>
              <a:t>Commandes OSPF </a:t>
            </a:r>
            <a:r>
              <a:rPr lang="fr-FR" sz="2400" b="1" dirty="0" err="1" smtClean="0">
                <a:latin typeface="Courier New" pitchFamily="49" charset="0"/>
              </a:rPr>
              <a:t>clear</a:t>
            </a:r>
            <a:endParaRPr lang="fr-FR" sz="2400" dirty="0" smtClean="0"/>
          </a:p>
          <a:p>
            <a:pPr lvl="1">
              <a:lnSpc>
                <a:spcPct val="90000"/>
              </a:lnSpc>
            </a:pPr>
            <a:r>
              <a:rPr lang="fr-FR" sz="2000" dirty="0" smtClean="0"/>
              <a:t>Si  aucun ID de processus est donné, tous les processus OSPF sur le routeur sont présumé</a:t>
            </a:r>
          </a:p>
          <a:p>
            <a:pPr>
              <a:lnSpc>
                <a:spcPct val="90000"/>
              </a:lnSpc>
            </a:pPr>
            <a:r>
              <a:rPr lang="fr-FR" sz="2400" b="1" dirty="0" err="1" smtClean="0">
                <a:latin typeface="Courier New" pitchFamily="49" charset="0"/>
              </a:rPr>
              <a:t>clear</a:t>
            </a:r>
            <a:r>
              <a:rPr lang="fr-FR" sz="2400" b="1" dirty="0" smtClean="0">
                <a:latin typeface="Courier New" pitchFamily="49" charset="0"/>
              </a:rPr>
              <a:t> </a:t>
            </a:r>
            <a:r>
              <a:rPr lang="fr-FR" sz="2400" b="1" dirty="0" err="1" smtClean="0">
                <a:latin typeface="Courier New" pitchFamily="49" charset="0"/>
              </a:rPr>
              <a:t>ip</a:t>
            </a:r>
            <a:r>
              <a:rPr lang="fr-FR" sz="2400" b="1" dirty="0" smtClean="0">
                <a:latin typeface="Courier New" pitchFamily="49" charset="0"/>
              </a:rPr>
              <a:t> </a:t>
            </a:r>
            <a:r>
              <a:rPr lang="fr-FR" sz="2400" b="1" dirty="0" err="1" smtClean="0">
                <a:latin typeface="Courier New" pitchFamily="49" charset="0"/>
              </a:rPr>
              <a:t>ospf</a:t>
            </a:r>
            <a:r>
              <a:rPr lang="fr-FR" sz="2400" b="1" dirty="0" smtClean="0">
                <a:latin typeface="Courier New" pitchFamily="49" charset="0"/>
              </a:rPr>
              <a:t> [</a:t>
            </a:r>
            <a:r>
              <a:rPr lang="fr-FR" sz="2400" b="1" dirty="0" err="1" smtClean="0">
                <a:latin typeface="Courier New" pitchFamily="49" charset="0"/>
              </a:rPr>
              <a:t>pid</a:t>
            </a:r>
            <a:r>
              <a:rPr lang="fr-FR" sz="2400" b="1" dirty="0" smtClean="0">
                <a:latin typeface="Courier New" pitchFamily="49" charset="0"/>
              </a:rPr>
              <a:t>] redistribution</a:t>
            </a:r>
            <a:endParaRPr lang="fr-FR" sz="2400" dirty="0" smtClean="0"/>
          </a:p>
          <a:p>
            <a:pPr lvl="1">
              <a:lnSpc>
                <a:spcPct val="90000"/>
              </a:lnSpc>
            </a:pPr>
            <a:r>
              <a:rPr lang="fr-FR" sz="2000" dirty="0" smtClean="0"/>
              <a:t>Cette commande efface la redistribution basée sur  processus de routage ID OSPF</a:t>
            </a:r>
          </a:p>
          <a:p>
            <a:pPr>
              <a:lnSpc>
                <a:spcPct val="90000"/>
              </a:lnSpc>
            </a:pPr>
            <a:r>
              <a:rPr lang="fr-FR" sz="2400" b="1" dirty="0" err="1" smtClean="0">
                <a:latin typeface="Courier New" pitchFamily="49" charset="0"/>
              </a:rPr>
              <a:t>clear</a:t>
            </a:r>
            <a:r>
              <a:rPr lang="fr-FR" sz="2400" b="1" dirty="0" smtClean="0">
                <a:latin typeface="Courier New" pitchFamily="49" charset="0"/>
              </a:rPr>
              <a:t> </a:t>
            </a:r>
            <a:r>
              <a:rPr lang="fr-FR" sz="2400" b="1" dirty="0" err="1" smtClean="0">
                <a:latin typeface="Courier New" pitchFamily="49" charset="0"/>
              </a:rPr>
              <a:t>ip</a:t>
            </a:r>
            <a:r>
              <a:rPr lang="fr-FR" sz="2400" b="1" dirty="0" smtClean="0">
                <a:latin typeface="Courier New" pitchFamily="49" charset="0"/>
              </a:rPr>
              <a:t> </a:t>
            </a:r>
            <a:r>
              <a:rPr lang="fr-FR" sz="2400" b="1" dirty="0" err="1" smtClean="0">
                <a:latin typeface="Courier New" pitchFamily="49" charset="0"/>
              </a:rPr>
              <a:t>ospf</a:t>
            </a:r>
            <a:r>
              <a:rPr lang="fr-FR" sz="2400" b="1" dirty="0" smtClean="0">
                <a:latin typeface="Courier New" pitchFamily="49" charset="0"/>
              </a:rPr>
              <a:t> [</a:t>
            </a:r>
            <a:r>
              <a:rPr lang="fr-FR" sz="2400" b="1" dirty="0" err="1" smtClean="0">
                <a:latin typeface="Courier New" pitchFamily="49" charset="0"/>
              </a:rPr>
              <a:t>pid</a:t>
            </a:r>
            <a:r>
              <a:rPr lang="fr-FR" sz="2400" b="1" dirty="0" smtClean="0">
                <a:latin typeface="Courier New" pitchFamily="49" charset="0"/>
              </a:rPr>
              <a:t>] </a:t>
            </a:r>
            <a:r>
              <a:rPr lang="fr-FR" sz="2400" b="1" dirty="0" err="1" smtClean="0">
                <a:latin typeface="Courier New" pitchFamily="49" charset="0"/>
              </a:rPr>
              <a:t>counters</a:t>
            </a:r>
            <a:r>
              <a:rPr lang="fr-FR" sz="2400" b="1" dirty="0" smtClean="0">
                <a:latin typeface="Courier New" pitchFamily="49" charset="0"/>
              </a:rPr>
              <a:t> </a:t>
            </a:r>
            <a:endParaRPr lang="fr-FR" sz="2400" dirty="0" smtClean="0"/>
          </a:p>
          <a:p>
            <a:pPr lvl="1">
              <a:lnSpc>
                <a:spcPct val="90000"/>
              </a:lnSpc>
            </a:pPr>
            <a:r>
              <a:rPr lang="fr-FR" sz="2000" dirty="0" smtClean="0"/>
              <a:t>Cette commande efface les compteurs basée sur OSPF processus de routage ID</a:t>
            </a:r>
          </a:p>
          <a:p>
            <a:pPr>
              <a:lnSpc>
                <a:spcPct val="90000"/>
              </a:lnSpc>
            </a:pPr>
            <a:r>
              <a:rPr lang="fr-FR" sz="2400" b="1" dirty="0" err="1" smtClean="0">
                <a:latin typeface="Courier New" pitchFamily="49" charset="0"/>
              </a:rPr>
              <a:t>clear</a:t>
            </a:r>
            <a:r>
              <a:rPr lang="fr-FR" sz="2400" b="1" dirty="0" smtClean="0">
                <a:latin typeface="Courier New" pitchFamily="49" charset="0"/>
              </a:rPr>
              <a:t> </a:t>
            </a:r>
            <a:r>
              <a:rPr lang="fr-FR" sz="2400" b="1" dirty="0" err="1" smtClean="0">
                <a:latin typeface="Courier New" pitchFamily="49" charset="0"/>
              </a:rPr>
              <a:t>ip</a:t>
            </a:r>
            <a:r>
              <a:rPr lang="fr-FR" sz="2400" b="1" dirty="0" smtClean="0">
                <a:latin typeface="Courier New" pitchFamily="49" charset="0"/>
              </a:rPr>
              <a:t> </a:t>
            </a:r>
            <a:r>
              <a:rPr lang="fr-FR" sz="2400" b="1" dirty="0" err="1" smtClean="0">
                <a:latin typeface="Courier New" pitchFamily="49" charset="0"/>
              </a:rPr>
              <a:t>ospf</a:t>
            </a:r>
            <a:r>
              <a:rPr lang="fr-FR" sz="2400" b="1" dirty="0" smtClean="0">
                <a:latin typeface="Courier New" pitchFamily="49" charset="0"/>
              </a:rPr>
              <a:t> [</a:t>
            </a:r>
            <a:r>
              <a:rPr lang="fr-FR" sz="2400" b="1" dirty="0" err="1" smtClean="0">
                <a:latin typeface="Courier New" pitchFamily="49" charset="0"/>
              </a:rPr>
              <a:t>pid</a:t>
            </a:r>
            <a:r>
              <a:rPr lang="fr-FR" sz="2400" b="1" dirty="0" smtClean="0">
                <a:latin typeface="Courier New" pitchFamily="49" charset="0"/>
              </a:rPr>
              <a:t>] </a:t>
            </a:r>
            <a:r>
              <a:rPr lang="fr-FR" sz="2400" b="1" dirty="0" err="1" smtClean="0">
                <a:latin typeface="Courier New" pitchFamily="49" charset="0"/>
              </a:rPr>
              <a:t>process</a:t>
            </a:r>
            <a:endParaRPr lang="fr-FR" sz="2400" dirty="0" smtClean="0"/>
          </a:p>
          <a:p>
            <a:pPr lvl="1">
              <a:lnSpc>
                <a:spcPct val="90000"/>
              </a:lnSpc>
            </a:pPr>
            <a:r>
              <a:rPr lang="fr-FR" sz="2000" dirty="0" smtClean="0"/>
              <a:t>Cette commande redémarre le processus spécifié OSPF. Elle tente de garder l'ancien routeur-id, sauf dans les cas où un nouveau routeur-id a été configurées ou un </a:t>
            </a:r>
            <a:r>
              <a:rPr lang="fr-FR" sz="2000" dirty="0" smtClean="0"/>
              <a:t>router-id </a:t>
            </a:r>
            <a:r>
              <a:rPr lang="fr-FR" sz="2000" dirty="0" smtClean="0"/>
              <a:t>configuré </a:t>
            </a:r>
            <a:r>
              <a:rPr lang="fr-FR" sz="2000" dirty="0" smtClean="0"/>
              <a:t>par un ancien </a:t>
            </a:r>
            <a:r>
              <a:rPr lang="fr-FR" sz="2000" dirty="0" smtClean="0"/>
              <a:t>utilisateur </a:t>
            </a:r>
            <a:r>
              <a:rPr lang="fr-FR" sz="2000" dirty="0" smtClean="0"/>
              <a:t>a </a:t>
            </a:r>
            <a:r>
              <a:rPr lang="fr-FR" sz="2000" dirty="0" smtClean="0"/>
              <a:t>été supprimé. Puisque cette commande peut potentiellement causer un ‘</a:t>
            </a:r>
            <a:r>
              <a:rPr lang="fr-FR" sz="2000" dirty="0" err="1" smtClean="0"/>
              <a:t>churn</a:t>
            </a:r>
            <a:r>
              <a:rPr lang="fr-FR" sz="2000" dirty="0" smtClean="0"/>
              <a:t>’ du réseau, une confirmation de l'utilisateur est nécessaire avant d'effectuer toute action</a:t>
            </a:r>
            <a:endParaRPr lang="fr-FR" sz="2000" dirty="0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62964-DC95-4583-9590-6F7268988C9A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Utiliser l'authentification OSPF</a:t>
            </a:r>
          </a:p>
        </p:txBody>
      </p:sp>
      <p:sp>
        <p:nvSpPr>
          <p:cNvPr id="9216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 smtClean="0"/>
              <a:t>U</a:t>
            </a:r>
            <a:r>
              <a:rPr lang="en-US" sz="2400" dirty="0" err="1" smtClean="0"/>
              <a:t>tiliser</a:t>
            </a:r>
            <a:r>
              <a:rPr lang="en-US" sz="2400" dirty="0" smtClean="0"/>
              <a:t> </a:t>
            </a:r>
            <a:r>
              <a:rPr lang="en-US" sz="2400" dirty="0" err="1" smtClean="0"/>
              <a:t>l'authentification</a:t>
            </a:r>
            <a:endParaRPr lang="en-US" sz="2400" dirty="0" smtClean="0"/>
          </a:p>
          <a:p>
            <a:pPr lvl="1"/>
            <a:r>
              <a:rPr lang="en-US" sz="2000" dirty="0" err="1" smtClean="0"/>
              <a:t>Trop</a:t>
            </a:r>
            <a:r>
              <a:rPr lang="en-US" sz="2000" dirty="0" smtClean="0"/>
              <a:t> </a:t>
            </a:r>
            <a:r>
              <a:rPr lang="en-US" sz="2000" dirty="0" err="1" smtClean="0"/>
              <a:t>d'Opérateurs</a:t>
            </a:r>
            <a:r>
              <a:rPr lang="en-US" sz="2000" dirty="0" smtClean="0"/>
              <a:t>  </a:t>
            </a:r>
            <a:r>
              <a:rPr lang="en-US" sz="2000" dirty="0" err="1" smtClean="0"/>
              <a:t>négligent</a:t>
            </a:r>
            <a:r>
              <a:rPr lang="en-US" sz="2000" dirty="0" smtClean="0"/>
              <a:t> </a:t>
            </a:r>
            <a:r>
              <a:rPr lang="en-US" sz="2000" dirty="0" err="1" smtClean="0"/>
              <a:t>cette</a:t>
            </a:r>
            <a:r>
              <a:rPr lang="en-US" sz="2000" dirty="0" smtClean="0"/>
              <a:t> </a:t>
            </a:r>
            <a:r>
              <a:rPr lang="en-US" sz="2000" dirty="0" err="1" smtClean="0"/>
              <a:t>exigence</a:t>
            </a:r>
            <a:r>
              <a:rPr lang="en-US" sz="2000" dirty="0" smtClean="0"/>
              <a:t> de base</a:t>
            </a:r>
          </a:p>
          <a:p>
            <a:r>
              <a:rPr lang="en-US" sz="2400" dirty="0" err="1" smtClean="0"/>
              <a:t>Lorsque</a:t>
            </a:r>
            <a:r>
              <a:rPr lang="en-US" sz="2400" dirty="0" smtClean="0"/>
              <a:t> </a:t>
            </a:r>
            <a:r>
              <a:rPr lang="en-US" sz="2400" dirty="0" err="1" smtClean="0"/>
              <a:t>vous</a:t>
            </a:r>
            <a:r>
              <a:rPr lang="en-US" sz="2400" dirty="0" smtClean="0"/>
              <a:t> </a:t>
            </a:r>
            <a:r>
              <a:rPr lang="en-US" sz="2400" dirty="0" err="1" smtClean="0"/>
              <a:t>utilisez</a:t>
            </a:r>
            <a:r>
              <a:rPr lang="en-US" sz="2400" dirty="0" smtClean="0"/>
              <a:t> </a:t>
            </a:r>
            <a:r>
              <a:rPr lang="en-US" sz="2400" dirty="0" err="1" smtClean="0"/>
              <a:t>l'authentification</a:t>
            </a:r>
            <a:r>
              <a:rPr lang="en-US" sz="2400" dirty="0" smtClean="0"/>
              <a:t>, </a:t>
            </a:r>
            <a:r>
              <a:rPr lang="en-US" sz="2400" dirty="0" err="1" smtClean="0"/>
              <a:t>utilisez</a:t>
            </a:r>
            <a:r>
              <a:rPr lang="en-US" sz="2400" dirty="0" smtClean="0"/>
              <a:t> la </a:t>
            </a:r>
            <a:r>
              <a:rPr lang="en-US" sz="2400" dirty="0" err="1" smtClean="0"/>
              <a:t>fonction</a:t>
            </a:r>
            <a:r>
              <a:rPr lang="en-US" sz="2400" dirty="0" smtClean="0"/>
              <a:t> MD5</a:t>
            </a:r>
          </a:p>
          <a:p>
            <a:pPr lvl="1"/>
            <a:r>
              <a:rPr lang="en-US" sz="2000" dirty="0" smtClean="0"/>
              <a:t>En </a:t>
            </a:r>
            <a:r>
              <a:rPr lang="en-US" sz="2000" dirty="0" err="1" smtClean="0"/>
              <a:t>vertu</a:t>
            </a:r>
            <a:r>
              <a:rPr lang="en-US" sz="2000" dirty="0" smtClean="0"/>
              <a:t> de la configuration </a:t>
            </a:r>
            <a:r>
              <a:rPr lang="en-US" sz="2000" dirty="0" err="1" smtClean="0"/>
              <a:t>globale</a:t>
            </a:r>
            <a:r>
              <a:rPr lang="en-US" sz="2000" dirty="0" smtClean="0"/>
              <a:t> OSPF, </a:t>
            </a:r>
            <a:r>
              <a:rPr lang="en-US" sz="2000" dirty="0" err="1" smtClean="0"/>
              <a:t>précisez</a:t>
            </a:r>
            <a:r>
              <a:rPr lang="en-US" sz="2000" dirty="0" smtClean="0"/>
              <a:t>:</a:t>
            </a:r>
          </a:p>
          <a:p>
            <a:pPr lvl="2">
              <a:buFont typeface="Wingdings" pitchFamily="2" charset="2"/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area &lt;area-id&gt; authentication message-digest</a:t>
            </a:r>
          </a:p>
          <a:p>
            <a:pPr lvl="1"/>
            <a:r>
              <a:rPr lang="en-US" sz="2000" dirty="0" smtClean="0"/>
              <a:t>En </a:t>
            </a:r>
            <a:r>
              <a:rPr lang="en-US" sz="2000" dirty="0" err="1" smtClean="0"/>
              <a:t>vertu</a:t>
            </a:r>
            <a:r>
              <a:rPr lang="en-US" sz="2000" dirty="0" smtClean="0"/>
              <a:t> de la configuration de </a:t>
            </a:r>
            <a:r>
              <a:rPr lang="en-US" sz="2000" dirty="0" err="1" smtClean="0"/>
              <a:t>l'interface</a:t>
            </a:r>
            <a:r>
              <a:rPr lang="en-US" sz="2000" dirty="0" smtClean="0"/>
              <a:t>, </a:t>
            </a:r>
            <a:r>
              <a:rPr lang="en-US" sz="2000" dirty="0" err="1" smtClean="0"/>
              <a:t>précisez</a:t>
            </a:r>
            <a:r>
              <a:rPr lang="en-US" sz="2000" dirty="0" smtClean="0"/>
              <a:t>:</a:t>
            </a:r>
          </a:p>
          <a:p>
            <a:pPr lvl="2">
              <a:buFont typeface="Wingdings" pitchFamily="2" charset="2"/>
              <a:buNone/>
            </a:pP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ospf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message-digest-md5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key 1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&lt;key&gt;</a:t>
            </a:r>
          </a:p>
          <a:p>
            <a:r>
              <a:rPr lang="en-US" sz="2400" dirty="0" err="1" smtClean="0"/>
              <a:t>L'authentification</a:t>
            </a:r>
            <a:r>
              <a:rPr lang="en-US" sz="2400" dirty="0" smtClean="0"/>
              <a:t> </a:t>
            </a:r>
            <a:r>
              <a:rPr lang="en-US" sz="2400" dirty="0" err="1" smtClean="0"/>
              <a:t>peut</a:t>
            </a:r>
            <a:r>
              <a:rPr lang="en-US" sz="2400" dirty="0" smtClean="0"/>
              <a:t> </a:t>
            </a:r>
            <a:r>
              <a:rPr lang="en-US" sz="2400" dirty="0" err="1" smtClean="0"/>
              <a:t>être</a:t>
            </a:r>
            <a:r>
              <a:rPr lang="en-US" sz="2400" dirty="0" smtClean="0"/>
              <a:t> </a:t>
            </a:r>
            <a:r>
              <a:rPr lang="en-US" sz="2400" dirty="0" err="1" smtClean="0"/>
              <a:t>désactivée</a:t>
            </a:r>
            <a:r>
              <a:rPr lang="en-US" sz="2400" dirty="0" smtClean="0"/>
              <a:t> de </a:t>
            </a:r>
            <a:r>
              <a:rPr lang="en-US" sz="2400" dirty="0" err="1" smtClean="0"/>
              <a:t>manière</a:t>
            </a:r>
            <a:r>
              <a:rPr lang="en-US" sz="2400" dirty="0" smtClean="0"/>
              <a:t> </a:t>
            </a:r>
            <a:r>
              <a:rPr lang="en-US" sz="2400" dirty="0" err="1" smtClean="0"/>
              <a:t>sélective</a:t>
            </a:r>
            <a:r>
              <a:rPr lang="en-US" sz="2400" dirty="0" smtClean="0"/>
              <a:t> par interface avec:</a:t>
            </a:r>
          </a:p>
          <a:p>
            <a:pPr lvl="2">
              <a:buFont typeface="Wingdings" pitchFamily="2" charset="2"/>
              <a:buNone/>
            </a:pP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ospf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authentication null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B95E3-248E-4836-A7E9-EC79A477DCD5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Liaisons point à point Ethernet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sz="2400" dirty="0" smtClean="0">
                <a:ea typeface="+mn-ea"/>
              </a:rPr>
              <a:t>Pour tous les supports de diffusion (comme Ethernet), OSPF va tenter d'élire un routeur désigné de sauvegarde  et quand il se forme une adjacence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fr-FR" sz="2000" dirty="0" smtClean="0">
                <a:ea typeface="+mn-ea"/>
              </a:rPr>
              <a:t>Si l'interface est en cours d'exécution comme une liaison point-à-point WAN, avec seulement 2 routeurs sur le fil, la configuration d'OSPF pour faire fonctionner en "point-to-point mode"  balance le protocole en réduisant les temps de détection de défaillance de liaison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fr-FR" sz="2000" dirty="0" smtClean="0">
                <a:ea typeface="+mn-ea"/>
              </a:rPr>
              <a:t>Le Point-to-point mode améliore les temps de convergence sur les réseaux Ethernet, car il:</a:t>
            </a:r>
          </a:p>
          <a:p>
            <a:pPr lvl="2"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sz="1800" dirty="0" smtClean="0">
                <a:ea typeface="+mn-ea"/>
              </a:rPr>
              <a:t>Empêche l'élection d'un DR / BDR sur le lien,</a:t>
            </a:r>
          </a:p>
          <a:p>
            <a:pPr lvl="2"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sz="1800" dirty="0" smtClean="0">
                <a:ea typeface="+mn-ea"/>
              </a:rPr>
              <a:t>Simplifie les calculs SPF et réduit le </a:t>
            </a:r>
            <a:r>
              <a:rPr lang="fr-FR" sz="1800" dirty="0" err="1" smtClean="0">
                <a:ea typeface="+mn-ea"/>
              </a:rPr>
              <a:t>footprint</a:t>
            </a:r>
            <a:r>
              <a:rPr lang="fr-FR" sz="1800" dirty="0" smtClean="0">
                <a:ea typeface="+mn-ea"/>
              </a:rPr>
              <a:t> mémoire du routeur en raison d'une  plus petite topologie de base de données.</a:t>
            </a:r>
          </a:p>
          <a:p>
            <a:pPr lvl="2" fontAlgn="auto">
              <a:spcAft>
                <a:spcPts val="0"/>
              </a:spcAft>
              <a:buFont typeface="Arial"/>
              <a:buChar char="•"/>
              <a:defRPr/>
            </a:pPr>
            <a:endParaRPr lang="fr-FR" sz="1800" dirty="0" smtClean="0"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itchFamily="-65" charset="2"/>
              <a:buNone/>
              <a:defRPr/>
            </a:pPr>
            <a:r>
              <a:rPr lang="fr-FR" sz="2000" b="1" dirty="0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interface fastethernet0/2</a:t>
            </a:r>
          </a:p>
          <a:p>
            <a:pPr lvl="1" fontAlgn="auto">
              <a:spcAft>
                <a:spcPts val="0"/>
              </a:spcAft>
              <a:buFont typeface="Wingdings" pitchFamily="-65" charset="2"/>
              <a:buNone/>
              <a:defRPr/>
            </a:pPr>
            <a:r>
              <a:rPr lang="fr-FR" sz="2000" b="1" dirty="0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 </a:t>
            </a:r>
            <a:r>
              <a:rPr lang="fr-FR" sz="2000" b="1" dirty="0" err="1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ip</a:t>
            </a:r>
            <a:r>
              <a:rPr lang="fr-FR" sz="2000" b="1" dirty="0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 </a:t>
            </a:r>
            <a:r>
              <a:rPr lang="fr-FR" sz="2000" b="1" dirty="0" err="1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ospf</a:t>
            </a:r>
            <a:r>
              <a:rPr lang="fr-FR" sz="2000" b="1" dirty="0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 network point-to-point</a:t>
            </a:r>
            <a:endParaRPr lang="fr-FR" sz="2000" b="1" dirty="0" smtClean="0">
              <a:latin typeface="Courier New" pitchFamily="-65" charset="0"/>
              <a:ea typeface="Courier New" pitchFamily="-65" charset="0"/>
              <a:cs typeface="Courier New" pitchFamily="-65" charset="0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39FE5-4386-4CAC-8760-BBF2B57F8598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Fournisseurs de services</a:t>
            </a:r>
          </a:p>
        </p:txBody>
      </p:sp>
      <p:sp>
        <p:nvSpPr>
          <p:cNvPr id="22531" name="Rectangle 50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000" dirty="0" smtClean="0"/>
              <a:t>Les </a:t>
            </a:r>
            <a:r>
              <a:rPr lang="en-US" sz="2000" dirty="0" err="1" smtClean="0"/>
              <a:t>réseaux</a:t>
            </a:r>
            <a:r>
              <a:rPr lang="en-US" sz="2000" dirty="0" smtClean="0"/>
              <a:t> SP </a:t>
            </a:r>
            <a:r>
              <a:rPr lang="en-US" sz="2000" dirty="0" err="1" smtClean="0"/>
              <a:t>sont</a:t>
            </a:r>
            <a:r>
              <a:rPr lang="en-US" sz="2000" dirty="0" smtClean="0"/>
              <a:t> </a:t>
            </a:r>
            <a:r>
              <a:rPr lang="en-US" sz="2000" dirty="0" err="1" smtClean="0"/>
              <a:t>divisés</a:t>
            </a:r>
            <a:r>
              <a:rPr lang="en-US" sz="2000" dirty="0" smtClean="0"/>
              <a:t> en </a:t>
            </a:r>
            <a:r>
              <a:rPr lang="en-US" sz="2000" dirty="0" err="1" smtClean="0"/>
              <a:t>PoP</a:t>
            </a:r>
            <a:endParaRPr lang="en-US" sz="2000" dirty="0" smtClean="0"/>
          </a:p>
          <a:p>
            <a:r>
              <a:rPr lang="en-US" sz="2000" dirty="0" smtClean="0"/>
              <a:t>Les </a:t>
            </a:r>
            <a:r>
              <a:rPr lang="en-US" sz="2000" dirty="0" err="1" smtClean="0"/>
              <a:t>PoP</a:t>
            </a:r>
            <a:r>
              <a:rPr lang="en-US" sz="2000" dirty="0" smtClean="0"/>
              <a:t> </a:t>
            </a:r>
            <a:r>
              <a:rPr lang="en-US" sz="2000" dirty="0" err="1" smtClean="0"/>
              <a:t>sont</a:t>
            </a:r>
            <a:r>
              <a:rPr lang="en-US" sz="2000" dirty="0" smtClean="0"/>
              <a:t> </a:t>
            </a:r>
            <a:r>
              <a:rPr lang="en-US" sz="2000" dirty="0" err="1" smtClean="0"/>
              <a:t>reliés</a:t>
            </a:r>
            <a:r>
              <a:rPr lang="en-US" sz="2000" dirty="0" smtClean="0"/>
              <a:t> par le backbone</a:t>
            </a:r>
          </a:p>
          <a:p>
            <a:r>
              <a:rPr lang="en-US" sz="2000" dirty="0" smtClean="0"/>
              <a:t>Le transit des </a:t>
            </a:r>
            <a:r>
              <a:rPr lang="en-US" sz="2000" dirty="0" err="1" smtClean="0"/>
              <a:t>informations</a:t>
            </a:r>
            <a:r>
              <a:rPr lang="en-US" sz="2000" dirty="0" smtClean="0"/>
              <a:t> de </a:t>
            </a:r>
            <a:r>
              <a:rPr lang="en-US" sz="2000" dirty="0" err="1" smtClean="0"/>
              <a:t>routage</a:t>
            </a:r>
            <a:r>
              <a:rPr lang="en-US" sz="2000" dirty="0" smtClean="0"/>
              <a:t> </a:t>
            </a:r>
            <a:r>
              <a:rPr lang="en-US" sz="2000" dirty="0" err="1" smtClean="0"/>
              <a:t>est</a:t>
            </a:r>
            <a:r>
              <a:rPr lang="en-US" sz="2000" dirty="0" smtClean="0"/>
              <a:t> </a:t>
            </a:r>
            <a:r>
              <a:rPr lang="en-US" sz="2000" dirty="0" err="1" smtClean="0"/>
              <a:t>effectuée</a:t>
            </a:r>
            <a:r>
              <a:rPr lang="en-US" sz="2000" dirty="0" smtClean="0"/>
              <a:t> via </a:t>
            </a:r>
            <a:r>
              <a:rPr lang="en-US" sz="2000" dirty="0" err="1" smtClean="0"/>
              <a:t>iBGP</a:t>
            </a:r>
            <a:endParaRPr lang="en-US" sz="2000" dirty="0" smtClean="0"/>
          </a:p>
          <a:p>
            <a:r>
              <a:rPr lang="en-US" sz="2000" dirty="0" smtClean="0"/>
              <a:t>IGP </a:t>
            </a:r>
            <a:r>
              <a:rPr lang="en-US" sz="2000" dirty="0" err="1" smtClean="0"/>
              <a:t>est</a:t>
            </a:r>
            <a:r>
              <a:rPr lang="en-US" sz="2000" dirty="0" smtClean="0"/>
              <a:t> </a:t>
            </a:r>
            <a:r>
              <a:rPr lang="en-US" sz="2000" dirty="0" err="1" smtClean="0"/>
              <a:t>utilisé</a:t>
            </a:r>
            <a:r>
              <a:rPr lang="en-US" sz="2000" dirty="0" smtClean="0"/>
              <a:t> </a:t>
            </a:r>
            <a:r>
              <a:rPr lang="en-US" sz="2000" dirty="0" err="1" smtClean="0"/>
              <a:t>uniquement</a:t>
            </a:r>
            <a:r>
              <a:rPr lang="en-US" sz="2000" dirty="0" smtClean="0"/>
              <a:t> pour </a:t>
            </a:r>
            <a:r>
              <a:rPr lang="en-US" sz="2000" dirty="0" err="1" smtClean="0"/>
              <a:t>exécuter</a:t>
            </a:r>
            <a:r>
              <a:rPr lang="en-US" sz="2000" dirty="0" smtClean="0"/>
              <a:t> le </a:t>
            </a:r>
            <a:r>
              <a:rPr lang="en-US" sz="2000" dirty="0" smtClean="0"/>
              <a:t>hop </a:t>
            </a:r>
            <a:r>
              <a:rPr lang="en-US" sz="2000" dirty="0" err="1" smtClean="0"/>
              <a:t>suivant</a:t>
            </a:r>
            <a:r>
              <a:rPr lang="en-US" sz="2000" dirty="0" smtClean="0"/>
              <a:t> </a:t>
            </a:r>
            <a:r>
              <a:rPr lang="en-US" sz="2000" dirty="0" smtClean="0"/>
              <a:t>pour le </a:t>
            </a:r>
            <a:r>
              <a:rPr lang="en-US" sz="2000" dirty="0" err="1" smtClean="0"/>
              <a:t>protocole</a:t>
            </a:r>
            <a:r>
              <a:rPr lang="en-US" sz="2000" dirty="0" smtClean="0"/>
              <a:t> BGP</a:t>
            </a:r>
          </a:p>
          <a:p>
            <a:r>
              <a:rPr lang="en-US" sz="2000" dirty="0" smtClean="0"/>
              <a:t>Un </a:t>
            </a:r>
            <a:r>
              <a:rPr lang="en-US" sz="2000" dirty="0" err="1" smtClean="0"/>
              <a:t>chemin</a:t>
            </a:r>
            <a:r>
              <a:rPr lang="en-US" sz="2000" dirty="0" smtClean="0"/>
              <a:t> optimal pour le prochain </a:t>
            </a:r>
            <a:r>
              <a:rPr lang="en-US" sz="2000" dirty="0" smtClean="0"/>
              <a:t>hop </a:t>
            </a:r>
            <a:r>
              <a:rPr lang="en-US" sz="2000" dirty="0" err="1" smtClean="0"/>
              <a:t>est</a:t>
            </a:r>
            <a:r>
              <a:rPr lang="en-US" sz="2000" dirty="0" smtClean="0"/>
              <a:t> </a:t>
            </a:r>
            <a:r>
              <a:rPr lang="en-US" sz="2000" dirty="0" err="1" smtClean="0"/>
              <a:t>essentiel</a:t>
            </a:r>
            <a:endParaRPr lang="en-US" sz="2000" dirty="0" smtClean="0"/>
          </a:p>
          <a:p>
            <a:endParaRPr lang="en-US" sz="2000" dirty="0" smtClean="0"/>
          </a:p>
        </p:txBody>
      </p:sp>
      <p:sp>
        <p:nvSpPr>
          <p:cNvPr id="4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B370-A73F-4E84-A04C-7653BD6B1A59}" type="slidenum">
              <a:rPr lang="en-US"/>
              <a:pPr/>
              <a:t>4</a:t>
            </a:fld>
            <a:endParaRPr lang="en-US"/>
          </a:p>
        </p:txBody>
      </p:sp>
      <p:sp>
        <p:nvSpPr>
          <p:cNvPr id="22533" name="Line 4"/>
          <p:cNvSpPr>
            <a:spLocks noChangeShapeType="1"/>
          </p:cNvSpPr>
          <p:nvPr/>
        </p:nvSpPr>
        <p:spPr bwMode="auto">
          <a:xfrm flipV="1">
            <a:off x="5257800" y="3733800"/>
            <a:ext cx="91440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73025" tIns="36512" rIns="73025" bIns="36512"/>
          <a:lstStyle/>
          <a:p>
            <a:endParaRPr lang="en-US"/>
          </a:p>
        </p:txBody>
      </p:sp>
      <p:pic>
        <p:nvPicPr>
          <p:cNvPr id="22534" name="Picture 5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3962400"/>
            <a:ext cx="152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5" name="Line 6"/>
          <p:cNvSpPr>
            <a:spLocks noChangeShapeType="1"/>
          </p:cNvSpPr>
          <p:nvPr/>
        </p:nvSpPr>
        <p:spPr bwMode="auto">
          <a:xfrm flipH="1">
            <a:off x="7010400" y="2209800"/>
            <a:ext cx="8382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73025" tIns="36512" rIns="73025" bIns="36512"/>
          <a:lstStyle/>
          <a:p>
            <a:endParaRPr lang="en-US"/>
          </a:p>
        </p:txBody>
      </p:sp>
      <p:sp>
        <p:nvSpPr>
          <p:cNvPr id="22536" name="Line 7"/>
          <p:cNvSpPr>
            <a:spLocks noChangeShapeType="1"/>
          </p:cNvSpPr>
          <p:nvPr/>
        </p:nvSpPr>
        <p:spPr bwMode="auto">
          <a:xfrm>
            <a:off x="6096000" y="2286000"/>
            <a:ext cx="68580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73025" tIns="36512" rIns="73025" bIns="36512"/>
          <a:lstStyle/>
          <a:p>
            <a:endParaRPr lang="en-US"/>
          </a:p>
        </p:txBody>
      </p:sp>
      <p:sp>
        <p:nvSpPr>
          <p:cNvPr id="22537" name="Line 8"/>
          <p:cNvSpPr>
            <a:spLocks noChangeShapeType="1"/>
          </p:cNvSpPr>
          <p:nvPr/>
        </p:nvSpPr>
        <p:spPr bwMode="auto">
          <a:xfrm flipV="1">
            <a:off x="7391400" y="4038600"/>
            <a:ext cx="0" cy="1905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73025" tIns="36512" rIns="73025" bIns="36512"/>
          <a:lstStyle/>
          <a:p>
            <a:endParaRPr lang="en-US"/>
          </a:p>
        </p:txBody>
      </p:sp>
      <p:sp>
        <p:nvSpPr>
          <p:cNvPr id="22538" name="Line 9"/>
          <p:cNvSpPr>
            <a:spLocks noChangeShapeType="1"/>
          </p:cNvSpPr>
          <p:nvPr/>
        </p:nvSpPr>
        <p:spPr bwMode="auto">
          <a:xfrm flipH="1" flipV="1">
            <a:off x="7620000" y="3962400"/>
            <a:ext cx="76200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73025" tIns="36512" rIns="73025" bIns="36512"/>
          <a:lstStyle/>
          <a:p>
            <a:endParaRPr lang="en-US"/>
          </a:p>
        </p:txBody>
      </p:sp>
      <p:sp>
        <p:nvSpPr>
          <p:cNvPr id="22539" name="Line 10"/>
          <p:cNvSpPr>
            <a:spLocks noChangeShapeType="1"/>
          </p:cNvSpPr>
          <p:nvPr/>
        </p:nvSpPr>
        <p:spPr bwMode="auto">
          <a:xfrm flipH="1" flipV="1">
            <a:off x="6400800" y="3810000"/>
            <a:ext cx="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73025" tIns="36512" rIns="73025" bIns="36512"/>
          <a:lstStyle/>
          <a:p>
            <a:endParaRPr lang="en-US"/>
          </a:p>
        </p:txBody>
      </p:sp>
      <p:sp>
        <p:nvSpPr>
          <p:cNvPr id="22540" name="Line 11"/>
          <p:cNvSpPr>
            <a:spLocks noChangeShapeType="1"/>
          </p:cNvSpPr>
          <p:nvPr/>
        </p:nvSpPr>
        <p:spPr bwMode="auto">
          <a:xfrm flipV="1">
            <a:off x="5562600" y="3733800"/>
            <a:ext cx="685800" cy="1828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73025" tIns="36512" rIns="73025" bIns="36512"/>
          <a:lstStyle/>
          <a:p>
            <a:endParaRPr lang="en-US"/>
          </a:p>
        </p:txBody>
      </p:sp>
      <p:pic>
        <p:nvPicPr>
          <p:cNvPr id="22541" name="Picture 12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34200" y="5486400"/>
            <a:ext cx="152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2" name="Picture 13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91200" y="4419600"/>
            <a:ext cx="152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3" name="Picture 14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67600" y="4800600"/>
            <a:ext cx="152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4" name="Picture 15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4800600"/>
            <a:ext cx="152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5" name="Picture 16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0" y="2667000"/>
            <a:ext cx="2362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6" name="Picture 17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34200" y="1600200"/>
            <a:ext cx="152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7" name="Picture 18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05400" y="1600200"/>
            <a:ext cx="152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8" name="Picture 19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00600" y="42672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9" name="Picture 20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44196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0" name="Picture 21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81600" y="41910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1" name="Picture 22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91200" y="35814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2" name="Picture 23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0" y="37338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3" name="Picture 24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77000" y="29718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4" name="Picture 25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0" y="28956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5" name="Picture 26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05600" y="31242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6" name="Picture 27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19800" y="46482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7" name="Picture 28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48400" y="48006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8" name="Picture 29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00800" y="45720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9" name="Picture 30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05400" y="51054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60" name="Picture 31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0" y="52578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61" name="Picture 32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86400" y="50292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62" name="Picture 33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39000" y="37338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63" name="Picture 34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10400" y="39624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64" name="Picture 35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96200" y="51054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65" name="Picture 36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77200" y="51816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66" name="Picture 37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96200" y="52578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67" name="Picture 38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91400" y="56388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68" name="Picture 39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39000" y="59436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69" name="Picture 40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86400" y="18288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70" name="Picture 41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67400" y="19050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71" name="Picture 42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86400" y="19812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72" name="Picture 43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62800" y="19050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73" name="Picture 44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91400" y="20574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74" name="Picture 45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43800" y="18288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Mise au point d'OSPF (1)</a:t>
            </a:r>
          </a:p>
        </p:txBody>
      </p:sp>
      <p:sp>
        <p:nvSpPr>
          <p:cNvPr id="96259" name="Rectangle 5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err="1" smtClean="0">
                <a:ea typeface="+mn-ea"/>
              </a:rPr>
              <a:t>Sélection</a:t>
            </a:r>
            <a:r>
              <a:rPr lang="en-US" dirty="0" smtClean="0">
                <a:ea typeface="+mn-ea"/>
              </a:rPr>
              <a:t> DR/BDR 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b="1" dirty="0" err="1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ip</a:t>
            </a:r>
            <a:r>
              <a:rPr lang="en-US" b="1" dirty="0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 </a:t>
            </a:r>
            <a:r>
              <a:rPr lang="en-US" b="1" dirty="0" err="1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ospf</a:t>
            </a:r>
            <a:r>
              <a:rPr lang="en-US" b="1" dirty="0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 priority 100 </a:t>
            </a:r>
            <a:r>
              <a:rPr lang="en-US" dirty="0" smtClean="0">
                <a:ea typeface="+mn-ea"/>
              </a:rPr>
              <a:t>(default 1)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err="1" smtClean="0">
                <a:ea typeface="+mn-ea"/>
              </a:rPr>
              <a:t>Cette</a:t>
            </a:r>
            <a:r>
              <a:rPr lang="en-US" dirty="0" smtClean="0">
                <a:ea typeface="+mn-ea"/>
              </a:rPr>
              <a:t> </a:t>
            </a:r>
            <a:r>
              <a:rPr lang="en-US" dirty="0" err="1" smtClean="0">
                <a:ea typeface="+mn-ea"/>
              </a:rPr>
              <a:t>fonction</a:t>
            </a:r>
            <a:r>
              <a:rPr lang="en-US" dirty="0" smtClean="0">
                <a:ea typeface="+mn-ea"/>
              </a:rPr>
              <a:t> </a:t>
            </a:r>
            <a:r>
              <a:rPr lang="en-US" dirty="0" err="1" smtClean="0">
                <a:ea typeface="+mn-ea"/>
              </a:rPr>
              <a:t>devrait</a:t>
            </a:r>
            <a:r>
              <a:rPr lang="en-US" dirty="0" smtClean="0">
                <a:ea typeface="+mn-ea"/>
              </a:rPr>
              <a:t> </a:t>
            </a:r>
            <a:r>
              <a:rPr lang="en-US" dirty="0" err="1" smtClean="0">
                <a:ea typeface="+mn-ea"/>
              </a:rPr>
              <a:t>être</a:t>
            </a:r>
            <a:r>
              <a:rPr lang="en-US" dirty="0" smtClean="0">
                <a:ea typeface="+mn-ea"/>
              </a:rPr>
              <a:t> </a:t>
            </a:r>
            <a:r>
              <a:rPr lang="en-US" dirty="0" err="1" smtClean="0">
                <a:ea typeface="+mn-ea"/>
              </a:rPr>
              <a:t>utilisée</a:t>
            </a:r>
            <a:r>
              <a:rPr lang="en-US" dirty="0" smtClean="0">
                <a:ea typeface="+mn-ea"/>
              </a:rPr>
              <a:t> </a:t>
            </a:r>
            <a:r>
              <a:rPr lang="en-US" dirty="0" err="1" smtClean="0">
                <a:ea typeface="+mn-ea"/>
              </a:rPr>
              <a:t>dans</a:t>
            </a:r>
            <a:r>
              <a:rPr lang="en-US" dirty="0" smtClean="0">
                <a:ea typeface="+mn-ea"/>
              </a:rPr>
              <a:t> </a:t>
            </a:r>
            <a:r>
              <a:rPr lang="en-US" dirty="0" err="1" smtClean="0">
                <a:ea typeface="+mn-ea"/>
              </a:rPr>
              <a:t>votre</a:t>
            </a:r>
            <a:r>
              <a:rPr lang="en-US" dirty="0" smtClean="0">
                <a:ea typeface="+mn-ea"/>
              </a:rPr>
              <a:t> </a:t>
            </a:r>
            <a:r>
              <a:rPr lang="en-US" dirty="0" err="1" smtClean="0">
                <a:ea typeface="+mn-ea"/>
              </a:rPr>
              <a:t>réseau</a:t>
            </a:r>
            <a:r>
              <a:rPr lang="en-US" dirty="0" smtClean="0">
                <a:ea typeface="+mn-ea"/>
              </a:rPr>
              <a:t> OSPF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err="1" smtClean="0">
                <a:ea typeface="+mn-ea"/>
              </a:rPr>
              <a:t>Obligatoirement</a:t>
            </a:r>
            <a:r>
              <a:rPr lang="en-US" dirty="0" smtClean="0">
                <a:ea typeface="+mn-ea"/>
              </a:rPr>
              <a:t> </a:t>
            </a:r>
            <a:r>
              <a:rPr lang="en-US" dirty="0" err="1" smtClean="0">
                <a:ea typeface="+mn-ea"/>
              </a:rPr>
              <a:t>régler</a:t>
            </a:r>
            <a:r>
              <a:rPr lang="en-US" dirty="0" smtClean="0">
                <a:ea typeface="+mn-ea"/>
              </a:rPr>
              <a:t> </a:t>
            </a:r>
            <a:r>
              <a:rPr lang="en-US" dirty="0" err="1" smtClean="0">
                <a:ea typeface="+mn-ea"/>
              </a:rPr>
              <a:t>votre</a:t>
            </a:r>
            <a:r>
              <a:rPr lang="en-US" dirty="0" smtClean="0">
                <a:ea typeface="+mn-ea"/>
              </a:rPr>
              <a:t> DR et BDR par segment de </a:t>
            </a:r>
            <a:r>
              <a:rPr lang="en-US" dirty="0" err="1" smtClean="0">
                <a:ea typeface="+mn-ea"/>
              </a:rPr>
              <a:t>sorte</a:t>
            </a:r>
            <a:r>
              <a:rPr lang="en-US" dirty="0" smtClean="0">
                <a:ea typeface="+mn-ea"/>
              </a:rPr>
              <a:t> </a:t>
            </a:r>
            <a:r>
              <a:rPr lang="en-US" dirty="0" err="1" smtClean="0">
                <a:ea typeface="+mn-ea"/>
              </a:rPr>
              <a:t>qu'ils</a:t>
            </a:r>
            <a:r>
              <a:rPr lang="en-US" dirty="0" smtClean="0">
                <a:ea typeface="+mn-ea"/>
              </a:rPr>
              <a:t> </a:t>
            </a:r>
            <a:r>
              <a:rPr lang="en-US" dirty="0" err="1" smtClean="0">
                <a:ea typeface="+mn-ea"/>
              </a:rPr>
              <a:t>soient</a:t>
            </a:r>
            <a:r>
              <a:rPr lang="en-US" dirty="0" smtClean="0">
                <a:ea typeface="+mn-ea"/>
              </a:rPr>
              <a:t> </a:t>
            </a:r>
            <a:r>
              <a:rPr lang="en-US" dirty="0" err="1" smtClean="0">
                <a:ea typeface="+mn-ea"/>
              </a:rPr>
              <a:t>connus</a:t>
            </a:r>
            <a:endParaRPr lang="en-US" dirty="0" smtClean="0">
              <a:ea typeface="+mn-ea"/>
            </a:endParaRP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err="1" smtClean="0">
                <a:ea typeface="+mn-ea"/>
              </a:rPr>
              <a:t>Choisissez</a:t>
            </a:r>
            <a:r>
              <a:rPr lang="en-US" dirty="0" smtClean="0">
                <a:ea typeface="+mn-ea"/>
              </a:rPr>
              <a:t> </a:t>
            </a:r>
            <a:r>
              <a:rPr lang="en-US" dirty="0" err="1" smtClean="0">
                <a:ea typeface="+mn-ea"/>
              </a:rPr>
              <a:t>vos</a:t>
            </a:r>
            <a:r>
              <a:rPr lang="en-US" dirty="0" smtClean="0">
                <a:ea typeface="+mn-ea"/>
              </a:rPr>
              <a:t> </a:t>
            </a:r>
            <a:r>
              <a:rPr lang="en-US" dirty="0" err="1" smtClean="0">
                <a:ea typeface="+mn-ea"/>
              </a:rPr>
              <a:t>routeurs</a:t>
            </a:r>
            <a:r>
              <a:rPr lang="en-US" dirty="0" smtClean="0">
                <a:ea typeface="+mn-ea"/>
              </a:rPr>
              <a:t> les plus </a:t>
            </a:r>
            <a:r>
              <a:rPr lang="en-US" dirty="0" err="1" smtClean="0">
                <a:ea typeface="+mn-ea"/>
              </a:rPr>
              <a:t>puissants</a:t>
            </a:r>
            <a:r>
              <a:rPr lang="en-US" dirty="0" smtClean="0">
                <a:ea typeface="+mn-ea"/>
              </a:rPr>
              <a:t> </a:t>
            </a:r>
            <a:r>
              <a:rPr lang="en-US" dirty="0" err="1" smtClean="0">
                <a:ea typeface="+mn-ea"/>
              </a:rPr>
              <a:t>ou</a:t>
            </a:r>
            <a:r>
              <a:rPr lang="en-US" dirty="0" smtClean="0">
                <a:ea typeface="+mn-ea"/>
              </a:rPr>
              <a:t> les plus </a:t>
            </a:r>
            <a:r>
              <a:rPr lang="en-US" dirty="0" err="1" smtClean="0">
                <a:ea typeface="+mn-ea"/>
              </a:rPr>
              <a:t>ralentis</a:t>
            </a:r>
            <a:r>
              <a:rPr lang="en-US" dirty="0" smtClean="0">
                <a:ea typeface="+mn-ea"/>
              </a:rPr>
              <a:t>, </a:t>
            </a:r>
            <a:r>
              <a:rPr lang="en-US" dirty="0" smtClean="0">
                <a:ea typeface="+mn-ea"/>
              </a:rPr>
              <a:t>de </a:t>
            </a:r>
            <a:r>
              <a:rPr lang="en-US" dirty="0" err="1" smtClean="0">
                <a:ea typeface="+mn-ea"/>
              </a:rPr>
              <a:t>sorte</a:t>
            </a:r>
            <a:r>
              <a:rPr lang="en-US" dirty="0" smtClean="0">
                <a:ea typeface="+mn-ea"/>
              </a:rPr>
              <a:t> </a:t>
            </a:r>
            <a:r>
              <a:rPr lang="en-US" dirty="0" err="1" smtClean="0">
                <a:ea typeface="+mn-ea"/>
              </a:rPr>
              <a:t>que</a:t>
            </a:r>
            <a:r>
              <a:rPr lang="en-US" dirty="0" smtClean="0">
                <a:ea typeface="+mn-ea"/>
              </a:rPr>
              <a:t> </a:t>
            </a:r>
            <a:r>
              <a:rPr lang="en-US" dirty="0" err="1" smtClean="0">
                <a:ea typeface="+mn-ea"/>
              </a:rPr>
              <a:t>l'OSPF</a:t>
            </a:r>
            <a:r>
              <a:rPr lang="en-US" dirty="0" smtClean="0">
                <a:ea typeface="+mn-ea"/>
              </a:rPr>
              <a:t> converge </a:t>
            </a:r>
            <a:r>
              <a:rPr lang="en-US" dirty="0" err="1" smtClean="0">
                <a:ea typeface="+mn-ea"/>
              </a:rPr>
              <a:t>aussi</a:t>
            </a:r>
            <a:r>
              <a:rPr lang="en-US" dirty="0" smtClean="0">
                <a:ea typeface="+mn-ea"/>
              </a:rPr>
              <a:t> </a:t>
            </a:r>
            <a:r>
              <a:rPr lang="en-US" dirty="0" err="1" smtClean="0">
                <a:ea typeface="+mn-ea"/>
              </a:rPr>
              <a:t>vite</a:t>
            </a:r>
            <a:r>
              <a:rPr lang="en-US" dirty="0" smtClean="0">
                <a:ea typeface="+mn-ea"/>
              </a:rPr>
              <a:t> </a:t>
            </a:r>
            <a:r>
              <a:rPr lang="en-US" dirty="0" err="1" smtClean="0">
                <a:ea typeface="+mn-ea"/>
              </a:rPr>
              <a:t>que</a:t>
            </a:r>
            <a:r>
              <a:rPr lang="en-US" dirty="0" smtClean="0">
                <a:ea typeface="+mn-ea"/>
              </a:rPr>
              <a:t> possible </a:t>
            </a:r>
            <a:r>
              <a:rPr lang="en-US" dirty="0" err="1" smtClean="0">
                <a:ea typeface="+mn-ea"/>
              </a:rPr>
              <a:t>dans</a:t>
            </a:r>
            <a:r>
              <a:rPr lang="en-US" dirty="0" smtClean="0">
                <a:ea typeface="+mn-ea"/>
              </a:rPr>
              <a:t> des conditions </a:t>
            </a:r>
            <a:r>
              <a:rPr lang="en-US" dirty="0" err="1" smtClean="0">
                <a:ea typeface="+mn-ea"/>
              </a:rPr>
              <a:t>maximales</a:t>
            </a:r>
            <a:r>
              <a:rPr lang="en-US" dirty="0" smtClean="0">
                <a:ea typeface="+mn-ea"/>
              </a:rPr>
              <a:t> de charge de </a:t>
            </a:r>
            <a:r>
              <a:rPr lang="en-US" dirty="0" err="1" smtClean="0">
                <a:ea typeface="+mn-ea"/>
              </a:rPr>
              <a:t>réseau</a:t>
            </a:r>
            <a:endParaRPr lang="en-US" dirty="0" smtClean="0">
              <a:ea typeface="+mn-ea"/>
            </a:endParaRP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err="1" smtClean="0">
                <a:ea typeface="+mn-ea"/>
              </a:rPr>
              <a:t>Essayez</a:t>
            </a:r>
            <a:r>
              <a:rPr lang="en-US" dirty="0" smtClean="0">
                <a:ea typeface="+mn-ea"/>
              </a:rPr>
              <a:t> de </a:t>
            </a:r>
            <a:r>
              <a:rPr lang="en-US" dirty="0" err="1" smtClean="0">
                <a:ea typeface="+mn-ea"/>
              </a:rPr>
              <a:t>garder</a:t>
            </a:r>
            <a:r>
              <a:rPr lang="en-US" dirty="0" smtClean="0">
                <a:ea typeface="+mn-ea"/>
              </a:rPr>
              <a:t> le DR / BDR </a:t>
            </a:r>
            <a:r>
              <a:rPr lang="en-US" dirty="0" err="1" smtClean="0">
                <a:ea typeface="+mn-ea"/>
              </a:rPr>
              <a:t>limitée</a:t>
            </a:r>
            <a:r>
              <a:rPr lang="en-US" dirty="0" smtClean="0">
                <a:ea typeface="+mn-ea"/>
              </a:rPr>
              <a:t> à un segment de </a:t>
            </a:r>
            <a:r>
              <a:rPr lang="en-US" dirty="0" err="1" smtClean="0">
                <a:ea typeface="+mn-ea"/>
              </a:rPr>
              <a:t>chacun</a:t>
            </a:r>
            <a:endParaRPr lang="en-US" dirty="0" smtClean="0">
              <a:ea typeface="+mn-ea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EAABF-495D-4E30-8EA8-A5100B163444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Mise au point  OSPF (2)</a:t>
            </a:r>
          </a:p>
        </p:txBody>
      </p:sp>
      <p:sp>
        <p:nvSpPr>
          <p:cNvPr id="9830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sz="2400" dirty="0" smtClean="0"/>
              <a:t>Démarrage d'OSPF </a:t>
            </a:r>
          </a:p>
          <a:p>
            <a:pPr lvl="1"/>
            <a:r>
              <a:rPr lang="fr-FR" sz="2000" b="1" dirty="0" smtClean="0">
                <a:latin typeface="Courier New" pitchFamily="49" charset="0"/>
                <a:cs typeface="Courier New" pitchFamily="49" charset="0"/>
              </a:rPr>
              <a:t>max-</a:t>
            </a:r>
            <a:r>
              <a:rPr lang="fr-FR" sz="2000" b="1" dirty="0" err="1" smtClean="0">
                <a:latin typeface="Courier New" pitchFamily="49" charset="0"/>
                <a:cs typeface="Courier New" pitchFamily="49" charset="0"/>
              </a:rPr>
              <a:t>metric</a:t>
            </a:r>
            <a:r>
              <a:rPr lang="fr-FR" sz="2000" b="1" dirty="0" smtClean="0">
                <a:latin typeface="Courier New" pitchFamily="49" charset="0"/>
                <a:cs typeface="Courier New" pitchFamily="49" charset="0"/>
              </a:rPr>
              <a:t> router-</a:t>
            </a:r>
            <a:r>
              <a:rPr lang="fr-FR" sz="2000" b="1" dirty="0" err="1" smtClean="0">
                <a:latin typeface="Courier New" pitchFamily="49" charset="0"/>
                <a:cs typeface="Courier New" pitchFamily="49" charset="0"/>
              </a:rPr>
              <a:t>lsa</a:t>
            </a:r>
            <a:r>
              <a:rPr lang="fr-FR" sz="2000" b="1" dirty="0" smtClean="0">
                <a:latin typeface="Courier New" pitchFamily="49" charset="0"/>
                <a:cs typeface="Courier New" pitchFamily="49" charset="0"/>
              </a:rPr>
              <a:t> on-startup </a:t>
            </a:r>
            <a:r>
              <a:rPr lang="fr-FR" sz="2000" b="1" dirty="0" err="1" smtClean="0">
                <a:latin typeface="Courier New" pitchFamily="49" charset="0"/>
                <a:cs typeface="Courier New" pitchFamily="49" charset="0"/>
              </a:rPr>
              <a:t>wait</a:t>
            </a:r>
            <a:r>
              <a:rPr lang="fr-FR" sz="2000" b="1" dirty="0" smtClean="0">
                <a:latin typeface="Courier New" pitchFamily="49" charset="0"/>
                <a:cs typeface="Courier New" pitchFamily="49" charset="0"/>
              </a:rPr>
              <a:t>-for-</a:t>
            </a:r>
            <a:r>
              <a:rPr lang="fr-FR" sz="2000" b="1" dirty="0" err="1" smtClean="0">
                <a:latin typeface="Courier New" pitchFamily="49" charset="0"/>
                <a:cs typeface="Courier New" pitchFamily="49" charset="0"/>
              </a:rPr>
              <a:t>bgp</a:t>
            </a:r>
            <a:endParaRPr lang="fr-FR" sz="2000" b="1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fr-FR" sz="2000" dirty="0" smtClean="0"/>
              <a:t>Évite </a:t>
            </a:r>
            <a:r>
              <a:rPr lang="fr-FR" sz="2000" dirty="0" err="1" smtClean="0"/>
              <a:t>blackholing</a:t>
            </a:r>
            <a:r>
              <a:rPr lang="fr-FR" sz="2000" dirty="0" smtClean="0"/>
              <a:t> trafic sur le redémarrage du routeur </a:t>
            </a:r>
          </a:p>
          <a:p>
            <a:pPr lvl="1"/>
            <a:r>
              <a:rPr lang="fr-FR" sz="2000" dirty="0" smtClean="0"/>
              <a:t>Entraîne  l'OSPF à annoncer ses préfixes avec une métrique la plus élevée possible jusqu'à ce que l'</a:t>
            </a:r>
            <a:r>
              <a:rPr lang="fr-FR" sz="2000" dirty="0" err="1" smtClean="0"/>
              <a:t>iBGP</a:t>
            </a:r>
            <a:r>
              <a:rPr lang="fr-FR" sz="2000" dirty="0" smtClean="0"/>
              <a:t> est en marche</a:t>
            </a:r>
          </a:p>
          <a:p>
            <a:pPr lvl="1"/>
            <a:r>
              <a:rPr lang="fr-FR" sz="2000" dirty="0" smtClean="0"/>
              <a:t>Lorsque l'</a:t>
            </a:r>
            <a:r>
              <a:rPr lang="fr-FR" sz="2000" dirty="0" err="1" smtClean="0"/>
              <a:t>iBGP</a:t>
            </a:r>
            <a:r>
              <a:rPr lang="fr-FR" sz="2000" dirty="0" smtClean="0"/>
              <a:t> est en marche, les métriques OSPF reviennent à la normale, faire le chemin d'accès valide</a:t>
            </a:r>
          </a:p>
          <a:p>
            <a:pPr lvl="1"/>
            <a:endParaRPr lang="fr-FR" sz="2000" dirty="0" smtClean="0"/>
          </a:p>
          <a:p>
            <a:r>
              <a:rPr lang="fr-FR" sz="2400" dirty="0" smtClean="0"/>
              <a:t>Équivalents ISIS :</a:t>
            </a:r>
            <a:endParaRPr lang="fr-FR" sz="2400" dirty="0" smtClean="0"/>
          </a:p>
          <a:p>
            <a:pPr lvl="1"/>
            <a:r>
              <a:rPr lang="fr-FR" sz="2000" b="1" dirty="0" smtClean="0">
                <a:latin typeface="Courier New" pitchFamily="49" charset="0"/>
                <a:cs typeface="Courier New" pitchFamily="49" charset="0"/>
              </a:rPr>
              <a:t>set-</a:t>
            </a:r>
            <a:r>
              <a:rPr lang="fr-FR" sz="2000" b="1" dirty="0" err="1" smtClean="0">
                <a:latin typeface="Courier New" pitchFamily="49" charset="0"/>
                <a:cs typeface="Courier New" pitchFamily="49" charset="0"/>
              </a:rPr>
              <a:t>overload</a:t>
            </a:r>
            <a:r>
              <a:rPr lang="fr-FR" sz="2000" b="1" dirty="0" smtClean="0">
                <a:latin typeface="Courier New" pitchFamily="49" charset="0"/>
                <a:cs typeface="Courier New" pitchFamily="49" charset="0"/>
              </a:rPr>
              <a:t>-bit on-startup </a:t>
            </a:r>
            <a:r>
              <a:rPr lang="fr-FR" sz="2000" b="1" dirty="0" err="1" smtClean="0">
                <a:latin typeface="Courier New" pitchFamily="49" charset="0"/>
                <a:cs typeface="Courier New" pitchFamily="49" charset="0"/>
              </a:rPr>
              <a:t>wait</a:t>
            </a:r>
            <a:r>
              <a:rPr lang="fr-FR" sz="2000" b="1" dirty="0" smtClean="0">
                <a:latin typeface="Courier New" pitchFamily="49" charset="0"/>
                <a:cs typeface="Courier New" pitchFamily="49" charset="0"/>
              </a:rPr>
              <a:t>-for-</a:t>
            </a:r>
            <a:r>
              <a:rPr lang="fr-FR" sz="2000" b="1" dirty="0" err="1" smtClean="0">
                <a:latin typeface="Courier New" pitchFamily="49" charset="0"/>
                <a:cs typeface="Courier New" pitchFamily="49" charset="0"/>
              </a:rPr>
              <a:t>bgp</a:t>
            </a:r>
            <a:endParaRPr lang="fr-FR" sz="2000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5F4D0-53E1-4C32-8159-2DB86A34B8BB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Tuning OSPF (3)</a:t>
            </a:r>
          </a:p>
        </p:txBody>
      </p:sp>
      <p:sp>
        <p:nvSpPr>
          <p:cNvPr id="10035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Hello/Dead Timers</a:t>
            </a:r>
          </a:p>
          <a:p>
            <a:pPr lvl="1"/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ospf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hello-interval 3 </a:t>
            </a:r>
            <a:r>
              <a:rPr lang="en-US" sz="2000" dirty="0" smtClean="0"/>
              <a:t>(default 10)</a:t>
            </a:r>
          </a:p>
          <a:p>
            <a:pPr lvl="1"/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ospf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dead-interval 15 </a:t>
            </a:r>
            <a:r>
              <a:rPr lang="en-US" sz="2000" dirty="0" smtClean="0"/>
              <a:t>(default is 4x hello)</a:t>
            </a:r>
          </a:p>
          <a:p>
            <a:pPr lvl="1"/>
            <a:r>
              <a:rPr lang="en-US" sz="2000" dirty="0" err="1" smtClean="0"/>
              <a:t>Cela</a:t>
            </a:r>
            <a:r>
              <a:rPr lang="en-US" sz="2000" dirty="0" smtClean="0"/>
              <a:t> </a:t>
            </a:r>
            <a:r>
              <a:rPr lang="en-US" sz="2000" dirty="0" err="1" smtClean="0"/>
              <a:t>permet</a:t>
            </a:r>
            <a:r>
              <a:rPr lang="en-US" sz="2000" dirty="0" smtClean="0"/>
              <a:t> de </a:t>
            </a:r>
            <a:r>
              <a:rPr lang="en-US" sz="2000" dirty="0" err="1" smtClean="0"/>
              <a:t>sensibiliser</a:t>
            </a:r>
            <a:r>
              <a:rPr lang="en-US" sz="2000" dirty="0" smtClean="0"/>
              <a:t> un </a:t>
            </a:r>
            <a:r>
              <a:rPr lang="en-US" sz="2000" dirty="0" err="1" smtClean="0"/>
              <a:t>échec</a:t>
            </a:r>
            <a:r>
              <a:rPr lang="en-US" sz="2000" dirty="0" smtClean="0"/>
              <a:t> de </a:t>
            </a:r>
            <a:r>
              <a:rPr lang="en-US" sz="2000" dirty="0" err="1" smtClean="0"/>
              <a:t>réseau</a:t>
            </a:r>
            <a:r>
              <a:rPr lang="en-US" sz="2000" dirty="0" smtClean="0"/>
              <a:t> plus </a:t>
            </a:r>
            <a:r>
              <a:rPr lang="en-US" sz="2000" dirty="0" err="1" smtClean="0"/>
              <a:t>rapidement</a:t>
            </a:r>
            <a:r>
              <a:rPr lang="en-US" sz="2000" dirty="0" smtClean="0"/>
              <a:t>, et </a:t>
            </a:r>
            <a:r>
              <a:rPr lang="en-US" sz="2000" dirty="0" err="1" smtClean="0"/>
              <a:t>peut</a:t>
            </a:r>
            <a:r>
              <a:rPr lang="en-US" sz="2000" dirty="0" smtClean="0"/>
              <a:t> </a:t>
            </a:r>
            <a:r>
              <a:rPr lang="en-US" sz="2000" dirty="0" err="1" smtClean="0"/>
              <a:t>accélérer</a:t>
            </a:r>
            <a:r>
              <a:rPr lang="en-US" sz="2000" dirty="0" smtClean="0"/>
              <a:t> </a:t>
            </a:r>
            <a:r>
              <a:rPr lang="en-US" sz="2000" dirty="0" err="1" smtClean="0"/>
              <a:t>reconvergence</a:t>
            </a:r>
            <a:r>
              <a:rPr lang="en-US" sz="2000" dirty="0" smtClean="0"/>
              <a:t> </a:t>
            </a:r>
            <a:r>
              <a:rPr lang="en-US" sz="2000" dirty="0" err="1" smtClean="0"/>
              <a:t>rapide</a:t>
            </a:r>
            <a:r>
              <a:rPr lang="en-US" sz="2000" dirty="0" smtClean="0"/>
              <a:t>, </a:t>
            </a:r>
            <a:r>
              <a:rPr lang="en-US" sz="2000" dirty="0" err="1" smtClean="0"/>
              <a:t>mais</a:t>
            </a:r>
            <a:r>
              <a:rPr lang="en-US" sz="2000" dirty="0" smtClean="0"/>
              <a:t> </a:t>
            </a:r>
            <a:r>
              <a:rPr lang="en-US" sz="2000" dirty="0" err="1" smtClean="0"/>
              <a:t>nécessite</a:t>
            </a:r>
            <a:r>
              <a:rPr lang="en-US" sz="2000" dirty="0" smtClean="0"/>
              <a:t> plus de CPU </a:t>
            </a:r>
            <a:r>
              <a:rPr lang="en-US" sz="2000" dirty="0" err="1" smtClean="0"/>
              <a:t>routeur</a:t>
            </a:r>
            <a:r>
              <a:rPr lang="en-US" sz="2000" dirty="0" smtClean="0"/>
              <a:t> et </a:t>
            </a:r>
            <a:r>
              <a:rPr lang="en-US" sz="2000" dirty="0" err="1" smtClean="0"/>
              <a:t>génère</a:t>
            </a:r>
            <a:r>
              <a:rPr lang="en-US" sz="2000" dirty="0" smtClean="0"/>
              <a:t> plus de </a:t>
            </a:r>
            <a:r>
              <a:rPr lang="en-US" sz="2000" dirty="0" err="1" smtClean="0"/>
              <a:t>frais</a:t>
            </a:r>
            <a:r>
              <a:rPr lang="en-US" sz="2000" dirty="0" smtClean="0"/>
              <a:t> </a:t>
            </a:r>
            <a:r>
              <a:rPr lang="en-US" sz="2000" dirty="0" err="1" smtClean="0"/>
              <a:t>généraux</a:t>
            </a:r>
            <a:endParaRPr lang="en-US" sz="2000" dirty="0" smtClean="0"/>
          </a:p>
          <a:p>
            <a:r>
              <a:rPr lang="en-US" sz="2400" dirty="0" smtClean="0"/>
              <a:t>LSA Pacing</a:t>
            </a:r>
          </a:p>
          <a:p>
            <a:pPr lvl="1"/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timers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lsa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-group-pacing 300 </a:t>
            </a:r>
            <a:r>
              <a:rPr lang="en-US" sz="2000" dirty="0" smtClean="0"/>
              <a:t>(default 240)</a:t>
            </a:r>
          </a:p>
          <a:p>
            <a:pPr lvl="1"/>
            <a:r>
              <a:rPr lang="en-US" sz="2000" dirty="0" err="1" smtClean="0"/>
              <a:t>Permet</a:t>
            </a:r>
            <a:r>
              <a:rPr lang="en-US" sz="2000" dirty="0" smtClean="0"/>
              <a:t> le </a:t>
            </a:r>
            <a:r>
              <a:rPr lang="en-US" sz="2000" dirty="0" err="1" smtClean="0"/>
              <a:t>regroupage</a:t>
            </a:r>
            <a:r>
              <a:rPr lang="en-US" sz="2000" dirty="0" smtClean="0"/>
              <a:t>  et le pacing  des </a:t>
            </a:r>
            <a:r>
              <a:rPr lang="en-US" sz="2000" dirty="0" err="1" smtClean="0"/>
              <a:t>mises</a:t>
            </a:r>
            <a:r>
              <a:rPr lang="en-US" sz="2000" dirty="0" smtClean="0"/>
              <a:t> à jour LSA à </a:t>
            </a:r>
            <a:r>
              <a:rPr lang="en-US" sz="2000" dirty="0" err="1" smtClean="0"/>
              <a:t>d'intervalle</a:t>
            </a:r>
            <a:r>
              <a:rPr lang="en-US" sz="2000" dirty="0" smtClean="0"/>
              <a:t> </a:t>
            </a:r>
            <a:r>
              <a:rPr lang="en-US" sz="2000" dirty="0" err="1" smtClean="0"/>
              <a:t>configuré</a:t>
            </a:r>
            <a:endParaRPr lang="en-US" sz="2000" dirty="0" smtClean="0"/>
          </a:p>
          <a:p>
            <a:pPr lvl="1"/>
            <a:r>
              <a:rPr lang="en-US" sz="2000" dirty="0" err="1" smtClean="0"/>
              <a:t>Réduit</a:t>
            </a:r>
            <a:r>
              <a:rPr lang="en-US" sz="2000" dirty="0" smtClean="0"/>
              <a:t> </a:t>
            </a:r>
            <a:r>
              <a:rPr lang="en-US" sz="2000" dirty="0" err="1" smtClean="0"/>
              <a:t>l'ensemble</a:t>
            </a:r>
            <a:r>
              <a:rPr lang="en-US" sz="2000" dirty="0" smtClean="0"/>
              <a:t> de </a:t>
            </a:r>
            <a:r>
              <a:rPr lang="en-US" sz="2000" dirty="0" err="1" smtClean="0"/>
              <a:t>l'impact</a:t>
            </a:r>
            <a:r>
              <a:rPr lang="en-US" sz="2000" dirty="0" smtClean="0"/>
              <a:t>  du </a:t>
            </a:r>
            <a:r>
              <a:rPr lang="en-US" sz="2000" dirty="0" err="1" smtClean="0"/>
              <a:t>réseau</a:t>
            </a:r>
            <a:r>
              <a:rPr lang="en-US" sz="2000" dirty="0" smtClean="0"/>
              <a:t> et de </a:t>
            </a:r>
            <a:r>
              <a:rPr lang="en-US" sz="2000" dirty="0" err="1" smtClean="0"/>
              <a:t>routeur</a:t>
            </a:r>
            <a:endParaRPr lang="en-US" sz="2000" dirty="0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96D49-226E-4845-98E8-6B8E92F660EA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Tuning OSPF (4)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OSPF minuteurs internes (</a:t>
            </a:r>
            <a:r>
              <a:rPr lang="fr-FR" dirty="0" err="1" smtClean="0"/>
              <a:t>Internal</a:t>
            </a:r>
            <a:r>
              <a:rPr lang="fr-FR" dirty="0" smtClean="0"/>
              <a:t> </a:t>
            </a:r>
            <a:r>
              <a:rPr lang="fr-FR" dirty="0" err="1" smtClean="0"/>
              <a:t>Timers</a:t>
            </a:r>
            <a:r>
              <a:rPr lang="fr-FR" dirty="0" smtClean="0"/>
              <a:t>)</a:t>
            </a:r>
          </a:p>
          <a:p>
            <a:pPr lvl="1"/>
            <a:r>
              <a:rPr lang="fr-FR" b="1" dirty="0" err="1" smtClean="0">
                <a:latin typeface="Courier New" pitchFamily="49" charset="0"/>
                <a:cs typeface="Courier New" pitchFamily="49" charset="0"/>
              </a:rPr>
              <a:t>timers</a:t>
            </a:r>
            <a:r>
              <a:rPr lang="fr-FR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b="1" dirty="0" err="1" smtClean="0">
                <a:latin typeface="Courier New" pitchFamily="49" charset="0"/>
                <a:cs typeface="Courier New" pitchFamily="49" charset="0"/>
              </a:rPr>
              <a:t>spf</a:t>
            </a:r>
            <a:r>
              <a:rPr lang="fr-FR" b="1" dirty="0" smtClean="0">
                <a:latin typeface="Courier New" pitchFamily="49" charset="0"/>
                <a:cs typeface="Courier New" pitchFamily="49" charset="0"/>
              </a:rPr>
              <a:t> 2 8 </a:t>
            </a:r>
            <a:r>
              <a:rPr lang="fr-FR" dirty="0" smtClean="0"/>
              <a:t>(default </a:t>
            </a:r>
            <a:r>
              <a:rPr lang="fr-FR" dirty="0" err="1" smtClean="0"/>
              <a:t>is</a:t>
            </a:r>
            <a:r>
              <a:rPr lang="fr-FR" dirty="0" smtClean="0"/>
              <a:t> 5 and 10)</a:t>
            </a:r>
          </a:p>
          <a:p>
            <a:pPr lvl="1"/>
            <a:r>
              <a:rPr lang="fr-FR" dirty="0" smtClean="0"/>
              <a:t>Vous permet de régler les caractéristiques SPF</a:t>
            </a:r>
          </a:p>
          <a:p>
            <a:pPr lvl="1"/>
            <a:r>
              <a:rPr lang="fr-FR" dirty="0" smtClean="0"/>
              <a:t>Les premiers  </a:t>
            </a:r>
            <a:r>
              <a:rPr lang="fr-FR" dirty="0" smtClean="0"/>
              <a:t>de nombre </a:t>
            </a:r>
            <a:r>
              <a:rPr lang="fr-FR" dirty="0" err="1" smtClean="0"/>
              <a:t>régle</a:t>
            </a:r>
            <a:r>
              <a:rPr lang="fr-FR" dirty="0" smtClean="0"/>
              <a:t> le temps de </a:t>
            </a:r>
            <a:r>
              <a:rPr lang="fr-FR" dirty="0" err="1" smtClean="0"/>
              <a:t>topology</a:t>
            </a:r>
            <a:r>
              <a:rPr lang="fr-FR" dirty="0" smtClean="0"/>
              <a:t> </a:t>
            </a:r>
            <a:r>
              <a:rPr lang="fr-FR" dirty="0" smtClean="0"/>
              <a:t>change  à SPF </a:t>
            </a:r>
            <a:r>
              <a:rPr lang="fr-FR" dirty="0" err="1" smtClean="0"/>
              <a:t>run</a:t>
            </a:r>
            <a:r>
              <a:rPr lang="fr-FR" dirty="0" smtClean="0"/>
              <a:t> </a:t>
            </a:r>
          </a:p>
          <a:p>
            <a:pPr lvl="1"/>
            <a:r>
              <a:rPr lang="fr-FR" dirty="0" smtClean="0"/>
              <a:t>La seconde est </a:t>
            </a:r>
            <a:r>
              <a:rPr lang="fr-FR" dirty="0" err="1" smtClean="0"/>
              <a:t>retnue</a:t>
            </a:r>
            <a:r>
              <a:rPr lang="fr-FR" dirty="0" smtClean="0"/>
              <a:t> entre les SPF </a:t>
            </a:r>
            <a:r>
              <a:rPr lang="fr-FR" dirty="0" err="1" smtClean="0"/>
              <a:t>runs</a:t>
            </a:r>
            <a:endParaRPr lang="fr-FR" dirty="0" smtClean="0"/>
          </a:p>
          <a:p>
            <a:pPr lvl="1"/>
            <a:r>
              <a:rPr lang="fr-FR" dirty="0" smtClean="0"/>
              <a:t>FAITES ATTENTION AVEC CETTE COMMANDE, si vous n'êtes pas sûr quand l'utiliser, cela signifie que vous n'en avez pas besoin; le défaut est suffisante dans 95% du temps</a:t>
            </a:r>
            <a:endParaRPr lang="fr-FR" dirty="0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3F2D9-854D-4BFD-AFEF-79362317FD16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Tuning OSPF (5)</a:t>
            </a:r>
          </a:p>
        </p:txBody>
      </p:sp>
      <p:sp>
        <p:nvSpPr>
          <p:cNvPr id="104451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382000" cy="4530725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sz="2400" dirty="0" smtClean="0">
                <a:ea typeface="+mn-ea"/>
              </a:rPr>
              <a:t>LSA </a:t>
            </a:r>
            <a:r>
              <a:rPr lang="en-US" sz="2400" dirty="0" err="1" smtClean="0">
                <a:ea typeface="+mn-ea"/>
              </a:rPr>
              <a:t>filtrage</a:t>
            </a:r>
            <a:r>
              <a:rPr lang="en-US" sz="2400" dirty="0" smtClean="0">
                <a:ea typeface="+mn-ea"/>
              </a:rPr>
              <a:t> / </a:t>
            </a:r>
            <a:r>
              <a:rPr lang="en-US" sz="2400" dirty="0" smtClean="0">
                <a:ea typeface="+mn-ea"/>
              </a:rPr>
              <a:t>interface </a:t>
            </a:r>
            <a:r>
              <a:rPr lang="en-US" sz="2400" dirty="0" smtClean="0">
                <a:ea typeface="+mn-ea"/>
              </a:rPr>
              <a:t>blocking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sz="2000" dirty="0" smtClean="0">
                <a:ea typeface="+mn-ea"/>
              </a:rPr>
              <a:t>Par </a:t>
            </a:r>
            <a:r>
              <a:rPr lang="en-US" sz="2000" dirty="0" smtClean="0">
                <a:ea typeface="+mn-ea"/>
              </a:rPr>
              <a:t>interface</a:t>
            </a:r>
            <a:r>
              <a:rPr lang="en-US" sz="2000" dirty="0" smtClean="0">
                <a:ea typeface="+mn-ea"/>
              </a:rPr>
              <a:t>:</a:t>
            </a:r>
          </a:p>
          <a:p>
            <a:pPr lvl="2"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sz="1800" b="1" dirty="0" err="1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ip</a:t>
            </a:r>
            <a:r>
              <a:rPr lang="en-US" sz="1800" b="1" dirty="0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 </a:t>
            </a:r>
            <a:r>
              <a:rPr lang="en-US" sz="1800" b="1" dirty="0" err="1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ospf</a:t>
            </a:r>
            <a:r>
              <a:rPr lang="en-US" sz="1800" b="1" dirty="0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 database-</a:t>
            </a:r>
            <a:r>
              <a:rPr lang="en-US" sz="1800" b="1" dirty="0" err="1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filtrer</a:t>
            </a:r>
            <a:r>
              <a:rPr lang="en-US" sz="1800" b="1" dirty="0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 </a:t>
            </a:r>
            <a:r>
              <a:rPr lang="en-US" sz="1800" b="1" dirty="0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all out </a:t>
            </a:r>
            <a:r>
              <a:rPr lang="en-US" sz="1800" dirty="0" smtClean="0">
                <a:ea typeface="+mn-ea"/>
              </a:rPr>
              <a:t>(sans </a:t>
            </a:r>
            <a:r>
              <a:rPr lang="en-US" sz="1800" dirty="0" smtClean="0">
                <a:ea typeface="+mn-ea"/>
              </a:rPr>
              <a:t>options)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sz="2000" dirty="0" smtClean="0">
                <a:ea typeface="+mn-ea"/>
              </a:rPr>
              <a:t>Par </a:t>
            </a:r>
            <a:r>
              <a:rPr lang="en-US" sz="2000" dirty="0" err="1" smtClean="0">
                <a:ea typeface="+mn-ea"/>
              </a:rPr>
              <a:t>voisin</a:t>
            </a:r>
            <a:r>
              <a:rPr lang="en-US" sz="2000" dirty="0" smtClean="0">
                <a:ea typeface="+mn-ea"/>
              </a:rPr>
              <a:t>:</a:t>
            </a:r>
          </a:p>
          <a:p>
            <a:pPr lvl="2"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sz="1800" b="1" dirty="0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neighbor 1.1.1.1 database-filter </a:t>
            </a:r>
            <a:r>
              <a:rPr lang="en-US" sz="1800" b="1" dirty="0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all out </a:t>
            </a:r>
            <a:r>
              <a:rPr lang="en-US" sz="1800" dirty="0" smtClean="0">
                <a:ea typeface="+mn-ea"/>
              </a:rPr>
              <a:t>(sans </a:t>
            </a:r>
            <a:r>
              <a:rPr lang="en-US" sz="1800" dirty="0" smtClean="0">
                <a:ea typeface="+mn-ea"/>
              </a:rPr>
              <a:t>options)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sz="2000" dirty="0" err="1" smtClean="0">
                <a:ea typeface="+mn-ea"/>
              </a:rPr>
              <a:t>Routeur</a:t>
            </a:r>
            <a:r>
              <a:rPr lang="en-US" sz="2000" dirty="0" smtClean="0">
                <a:ea typeface="+mn-ea"/>
              </a:rPr>
              <a:t> OSPFs </a:t>
            </a:r>
            <a:r>
              <a:rPr lang="en-US" sz="2000" dirty="0" err="1" smtClean="0">
                <a:ea typeface="+mn-ea"/>
              </a:rPr>
              <a:t>inondera</a:t>
            </a:r>
            <a:r>
              <a:rPr lang="en-US" sz="2000" dirty="0" smtClean="0">
                <a:ea typeface="+mn-ea"/>
              </a:rPr>
              <a:t> un LSA </a:t>
            </a:r>
            <a:r>
              <a:rPr lang="en-US" sz="2000" dirty="0" err="1" smtClean="0">
                <a:ea typeface="+mn-ea"/>
              </a:rPr>
              <a:t>sur</a:t>
            </a:r>
            <a:r>
              <a:rPr lang="en-US" sz="2000" dirty="0" smtClean="0">
                <a:ea typeface="+mn-ea"/>
              </a:rPr>
              <a:t> </a:t>
            </a:r>
            <a:r>
              <a:rPr lang="en-US" sz="2000" dirty="0" err="1" smtClean="0">
                <a:ea typeface="+mn-ea"/>
              </a:rPr>
              <a:t>toutes</a:t>
            </a:r>
            <a:r>
              <a:rPr lang="en-US" sz="2000" dirty="0" smtClean="0">
                <a:ea typeface="+mn-ea"/>
              </a:rPr>
              <a:t> les interfaces </a:t>
            </a:r>
            <a:r>
              <a:rPr lang="en-US" sz="2000" dirty="0" err="1" smtClean="0">
                <a:ea typeface="+mn-ea"/>
              </a:rPr>
              <a:t>sauf</a:t>
            </a:r>
            <a:r>
              <a:rPr lang="en-US" sz="2000" dirty="0" smtClean="0">
                <a:ea typeface="+mn-ea"/>
              </a:rPr>
              <a:t> </a:t>
            </a:r>
            <a:r>
              <a:rPr lang="en-US" sz="2000" dirty="0" err="1" smtClean="0">
                <a:ea typeface="+mn-ea"/>
              </a:rPr>
              <a:t>celui</a:t>
            </a:r>
            <a:r>
              <a:rPr lang="en-US" sz="2000" dirty="0" smtClean="0">
                <a:ea typeface="+mn-ea"/>
              </a:rPr>
              <a:t> qui </a:t>
            </a:r>
            <a:r>
              <a:rPr lang="en-US" sz="2000" dirty="0" err="1" smtClean="0">
                <a:ea typeface="+mn-ea"/>
              </a:rPr>
              <a:t>reçoit</a:t>
            </a:r>
            <a:r>
              <a:rPr lang="en-US" sz="2000" dirty="0" smtClean="0">
                <a:ea typeface="+mn-ea"/>
              </a:rPr>
              <a:t>; le </a:t>
            </a:r>
            <a:r>
              <a:rPr lang="en-US" sz="2000" dirty="0" err="1" smtClean="0">
                <a:ea typeface="+mn-ea"/>
              </a:rPr>
              <a:t>filtrage</a:t>
            </a:r>
            <a:r>
              <a:rPr lang="en-US" sz="2000" dirty="0" smtClean="0">
                <a:ea typeface="+mn-ea"/>
              </a:rPr>
              <a:t> LSA  </a:t>
            </a:r>
            <a:r>
              <a:rPr lang="en-US" sz="2000" dirty="0" err="1" smtClean="0">
                <a:ea typeface="+mn-ea"/>
              </a:rPr>
              <a:t>peut</a:t>
            </a:r>
            <a:r>
              <a:rPr lang="en-US" sz="2000" dirty="0" smtClean="0">
                <a:ea typeface="+mn-ea"/>
              </a:rPr>
              <a:t> </a:t>
            </a:r>
            <a:r>
              <a:rPr lang="en-US" sz="2000" dirty="0" err="1" smtClean="0">
                <a:ea typeface="+mn-ea"/>
              </a:rPr>
              <a:t>être</a:t>
            </a:r>
            <a:r>
              <a:rPr lang="en-US" sz="2000" dirty="0" smtClean="0">
                <a:ea typeface="+mn-ea"/>
              </a:rPr>
              <a:t> utile </a:t>
            </a:r>
            <a:r>
              <a:rPr lang="en-US" sz="2000" dirty="0" err="1" smtClean="0">
                <a:ea typeface="+mn-ea"/>
              </a:rPr>
              <a:t>dans</a:t>
            </a:r>
            <a:r>
              <a:rPr lang="en-US" sz="2000" dirty="0" smtClean="0">
                <a:ea typeface="+mn-ea"/>
              </a:rPr>
              <a:t> les </a:t>
            </a:r>
            <a:r>
              <a:rPr lang="en-US" sz="2000" dirty="0" err="1" smtClean="0">
                <a:ea typeface="+mn-ea"/>
              </a:rPr>
              <a:t>cas</a:t>
            </a:r>
            <a:r>
              <a:rPr lang="en-US" sz="2000" dirty="0" smtClean="0">
                <a:ea typeface="+mn-ea"/>
              </a:rPr>
              <a:t> </a:t>
            </a:r>
            <a:r>
              <a:rPr lang="en-US" sz="2000" dirty="0" err="1" smtClean="0">
                <a:ea typeface="+mn-ea"/>
              </a:rPr>
              <a:t>où</a:t>
            </a:r>
            <a:r>
              <a:rPr lang="en-US" sz="2000" dirty="0" smtClean="0">
                <a:ea typeface="+mn-ea"/>
              </a:rPr>
              <a:t> de </a:t>
            </a:r>
            <a:r>
              <a:rPr lang="en-US" sz="2000" dirty="0" err="1" smtClean="0">
                <a:ea typeface="+mn-ea"/>
              </a:rPr>
              <a:t>telles</a:t>
            </a:r>
            <a:r>
              <a:rPr lang="en-US" sz="2000" dirty="0" smtClean="0">
                <a:ea typeface="+mn-ea"/>
              </a:rPr>
              <a:t> </a:t>
            </a:r>
            <a:r>
              <a:rPr lang="en-US" sz="2000" dirty="0" err="1" smtClean="0">
                <a:ea typeface="+mn-ea"/>
              </a:rPr>
              <a:t>inondations</a:t>
            </a:r>
            <a:r>
              <a:rPr lang="en-US" sz="2000" dirty="0" smtClean="0">
                <a:ea typeface="+mn-ea"/>
              </a:rPr>
              <a:t> </a:t>
            </a:r>
            <a:r>
              <a:rPr lang="en-US" sz="2000" dirty="0" err="1" smtClean="0">
                <a:ea typeface="+mn-ea"/>
              </a:rPr>
              <a:t>sont</a:t>
            </a:r>
            <a:r>
              <a:rPr lang="en-US" sz="2000" dirty="0" smtClean="0">
                <a:ea typeface="+mn-ea"/>
              </a:rPr>
              <a:t>  </a:t>
            </a:r>
            <a:r>
              <a:rPr lang="en-US" sz="2000" dirty="0" err="1" smtClean="0">
                <a:ea typeface="+mn-ea"/>
              </a:rPr>
              <a:t>inutiles</a:t>
            </a:r>
            <a:r>
              <a:rPr lang="en-US" sz="2000" dirty="0" smtClean="0">
                <a:ea typeface="+mn-ea"/>
              </a:rPr>
              <a:t> (par </a:t>
            </a:r>
            <a:r>
              <a:rPr lang="en-US" sz="2000" dirty="0" err="1" smtClean="0">
                <a:ea typeface="+mn-ea"/>
              </a:rPr>
              <a:t>exemple</a:t>
            </a:r>
            <a:r>
              <a:rPr lang="en-US" sz="2000" dirty="0" smtClean="0">
                <a:ea typeface="+mn-ea"/>
              </a:rPr>
              <a:t>, les </a:t>
            </a:r>
            <a:r>
              <a:rPr lang="en-US" sz="2000" dirty="0" err="1" smtClean="0">
                <a:ea typeface="+mn-ea"/>
              </a:rPr>
              <a:t>réseaux</a:t>
            </a:r>
            <a:r>
              <a:rPr lang="en-US" sz="2000" dirty="0" smtClean="0">
                <a:ea typeface="+mn-ea"/>
              </a:rPr>
              <a:t> NBMA), </a:t>
            </a:r>
            <a:r>
              <a:rPr lang="en-US" sz="2000" dirty="0" err="1" smtClean="0">
                <a:ea typeface="+mn-ea"/>
              </a:rPr>
              <a:t>où</a:t>
            </a:r>
            <a:r>
              <a:rPr lang="en-US" sz="2000" dirty="0" smtClean="0">
                <a:ea typeface="+mn-ea"/>
              </a:rPr>
              <a:t> le DR / BDR </a:t>
            </a:r>
            <a:r>
              <a:rPr lang="en-US" sz="2000" dirty="0" err="1" smtClean="0">
                <a:ea typeface="+mn-ea"/>
              </a:rPr>
              <a:t>peut</a:t>
            </a:r>
            <a:r>
              <a:rPr lang="en-US" sz="2000" dirty="0" smtClean="0">
                <a:ea typeface="+mn-ea"/>
              </a:rPr>
              <a:t> </a:t>
            </a:r>
            <a:r>
              <a:rPr lang="en-US" sz="2000" dirty="0" err="1" smtClean="0">
                <a:ea typeface="+mn-ea"/>
              </a:rPr>
              <a:t>gérer</a:t>
            </a:r>
            <a:r>
              <a:rPr lang="en-US" sz="2000" dirty="0" smtClean="0">
                <a:ea typeface="+mn-ea"/>
              </a:rPr>
              <a:t> les </a:t>
            </a:r>
            <a:r>
              <a:rPr lang="en-US" sz="2000" dirty="0" err="1" smtClean="0">
                <a:ea typeface="+mn-ea"/>
              </a:rPr>
              <a:t>tâches</a:t>
            </a:r>
            <a:r>
              <a:rPr lang="en-US" sz="2000" dirty="0" smtClean="0">
                <a:ea typeface="+mn-ea"/>
              </a:rPr>
              <a:t> </a:t>
            </a:r>
            <a:r>
              <a:rPr lang="en-US" sz="2000" dirty="0" err="1" smtClean="0">
                <a:ea typeface="+mn-ea"/>
              </a:rPr>
              <a:t>d'inondation</a:t>
            </a:r>
            <a:endParaRPr lang="en-US" sz="2000" dirty="0" smtClean="0">
              <a:ea typeface="+mn-ea"/>
            </a:endParaRP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sz="2000" b="1" dirty="0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area &lt;area-id&gt; filter-list &lt;</a:t>
            </a:r>
            <a:r>
              <a:rPr lang="en-US" sz="2000" b="1" dirty="0" err="1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acl</a:t>
            </a:r>
            <a:r>
              <a:rPr lang="en-US" sz="2000" b="1" dirty="0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&gt;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sz="2000" dirty="0" err="1" smtClean="0">
                <a:ea typeface="+mn-ea"/>
              </a:rPr>
              <a:t>Filtre</a:t>
            </a:r>
            <a:r>
              <a:rPr lang="en-US" sz="2000" dirty="0" smtClean="0">
                <a:ea typeface="+mn-ea"/>
              </a:rPr>
              <a:t> les </a:t>
            </a:r>
            <a:r>
              <a:rPr lang="en-US" sz="2000" dirty="0" smtClean="0">
                <a:ea typeface="+mn-ea"/>
              </a:rPr>
              <a:t>Type </a:t>
            </a:r>
            <a:r>
              <a:rPr lang="en-US" sz="2000" dirty="0" smtClean="0">
                <a:ea typeface="+mn-ea"/>
              </a:rPr>
              <a:t>3 LSA à </a:t>
            </a:r>
            <a:r>
              <a:rPr lang="en-US" sz="2000" dirty="0" smtClean="0">
                <a:ea typeface="+mn-ea"/>
              </a:rPr>
              <a:t>ABRs </a:t>
            </a:r>
            <a:r>
              <a:rPr lang="en-US" sz="2000" dirty="0" err="1" smtClean="0">
                <a:ea typeface="+mn-ea"/>
              </a:rPr>
              <a:t>particuliers</a:t>
            </a:r>
            <a:r>
              <a:rPr lang="en-US" sz="2000" dirty="0" smtClean="0">
                <a:ea typeface="+mn-ea"/>
              </a:rPr>
              <a:t> </a:t>
            </a:r>
            <a:endParaRPr lang="en-US" sz="2000" dirty="0" smtClean="0">
              <a:ea typeface="+mn-ea"/>
            </a:endParaRP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sz="2400" dirty="0" err="1" smtClean="0">
                <a:ea typeface="+mn-ea"/>
              </a:rPr>
              <a:t>Une</a:t>
            </a:r>
            <a:r>
              <a:rPr lang="en-US" sz="2400" dirty="0" smtClean="0">
                <a:ea typeface="+mn-ea"/>
              </a:rPr>
              <a:t> </a:t>
            </a:r>
            <a:r>
              <a:rPr lang="en-US" sz="2400" dirty="0" err="1" smtClean="0">
                <a:ea typeface="+mn-ea"/>
              </a:rPr>
              <a:t>mauvaise</a:t>
            </a:r>
            <a:r>
              <a:rPr lang="en-US" sz="2400" dirty="0" smtClean="0">
                <a:ea typeface="+mn-ea"/>
              </a:rPr>
              <a:t> </a:t>
            </a:r>
            <a:r>
              <a:rPr lang="en-US" sz="2400" dirty="0" err="1" smtClean="0">
                <a:ea typeface="+mn-ea"/>
              </a:rPr>
              <a:t>utilisation</a:t>
            </a:r>
            <a:r>
              <a:rPr lang="en-US" sz="2400" dirty="0" smtClean="0">
                <a:ea typeface="+mn-ea"/>
              </a:rPr>
              <a:t> </a:t>
            </a:r>
            <a:r>
              <a:rPr lang="en-US" sz="2400" dirty="0" err="1" smtClean="0">
                <a:ea typeface="+mn-ea"/>
              </a:rPr>
              <a:t>peut</a:t>
            </a:r>
            <a:r>
              <a:rPr lang="en-US" sz="2400" dirty="0" smtClean="0">
                <a:ea typeface="+mn-ea"/>
              </a:rPr>
              <a:t> </a:t>
            </a:r>
            <a:r>
              <a:rPr lang="en-US" sz="2400" dirty="0" err="1" smtClean="0">
                <a:ea typeface="+mn-ea"/>
              </a:rPr>
              <a:t>entraîner</a:t>
            </a:r>
            <a:r>
              <a:rPr lang="en-US" sz="2400" dirty="0" smtClean="0">
                <a:ea typeface="+mn-ea"/>
              </a:rPr>
              <a:t> des boucles de </a:t>
            </a:r>
            <a:r>
              <a:rPr lang="en-US" sz="2400" dirty="0" err="1" smtClean="0">
                <a:ea typeface="+mn-ea"/>
              </a:rPr>
              <a:t>routage</a:t>
            </a:r>
            <a:r>
              <a:rPr lang="en-US" sz="2400" dirty="0" smtClean="0">
                <a:ea typeface="+mn-ea"/>
              </a:rPr>
              <a:t> et </a:t>
            </a:r>
            <a:r>
              <a:rPr lang="en-US" sz="2400" dirty="0" smtClean="0">
                <a:ea typeface="+mn-ea"/>
              </a:rPr>
              <a:t>des </a:t>
            </a:r>
            <a:r>
              <a:rPr lang="en-US" sz="2400" dirty="0" err="1" smtClean="0">
                <a:ea typeface="+mn-ea"/>
              </a:rPr>
              <a:t>trous</a:t>
            </a:r>
            <a:r>
              <a:rPr lang="en-US" sz="2400" dirty="0" smtClean="0">
                <a:ea typeface="+mn-ea"/>
              </a:rPr>
              <a:t> noirs qui </a:t>
            </a:r>
            <a:r>
              <a:rPr lang="en-US" sz="2400" dirty="0" err="1" smtClean="0">
                <a:ea typeface="+mn-ea"/>
              </a:rPr>
              <a:t>peuvent</a:t>
            </a:r>
            <a:r>
              <a:rPr lang="en-US" sz="2400" dirty="0" smtClean="0">
                <a:ea typeface="+mn-ea"/>
              </a:rPr>
              <a:t> </a:t>
            </a:r>
            <a:r>
              <a:rPr lang="en-US" sz="2400" dirty="0" err="1" smtClean="0">
                <a:ea typeface="+mn-ea"/>
              </a:rPr>
              <a:t>être</a:t>
            </a:r>
            <a:r>
              <a:rPr lang="en-US" sz="2400" dirty="0" smtClean="0">
                <a:ea typeface="+mn-ea"/>
              </a:rPr>
              <a:t> </a:t>
            </a:r>
            <a:r>
              <a:rPr lang="en-US" sz="2400" dirty="0" err="1" smtClean="0">
                <a:ea typeface="+mn-ea"/>
              </a:rPr>
              <a:t>très</a:t>
            </a:r>
            <a:r>
              <a:rPr lang="en-US" sz="2400" dirty="0" smtClean="0">
                <a:ea typeface="+mn-ea"/>
              </a:rPr>
              <a:t> </a:t>
            </a:r>
            <a:r>
              <a:rPr lang="en-US" sz="2400" dirty="0" err="1" smtClean="0">
                <a:ea typeface="+mn-ea"/>
              </a:rPr>
              <a:t>difficiles</a:t>
            </a:r>
            <a:r>
              <a:rPr lang="en-US" sz="2400" dirty="0" smtClean="0">
                <a:ea typeface="+mn-ea"/>
              </a:rPr>
              <a:t> à </a:t>
            </a:r>
            <a:r>
              <a:rPr lang="en-US" sz="2400" dirty="0" err="1" smtClean="0">
                <a:ea typeface="+mn-ea"/>
              </a:rPr>
              <a:t>résoudre</a:t>
            </a:r>
            <a:endParaRPr lang="en-US" sz="2400" dirty="0" smtClean="0">
              <a:ea typeface="+mn-ea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D9FD2-58A9-40C0-AEDD-45D87D749E42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Sommaire</a:t>
            </a:r>
          </a:p>
        </p:txBody>
      </p:sp>
      <p:sp>
        <p:nvSpPr>
          <p:cNvPr id="1064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OSPF a un </a:t>
            </a:r>
            <a:r>
              <a:rPr lang="en-US" dirty="0" err="1" smtClean="0"/>
              <a:t>nombre</a:t>
            </a:r>
            <a:r>
              <a:rPr lang="en-US" dirty="0" smtClean="0"/>
              <a:t> </a:t>
            </a:r>
            <a:r>
              <a:rPr lang="en-US" dirty="0" err="1" smtClean="0"/>
              <a:t>effarant</a:t>
            </a:r>
            <a:r>
              <a:rPr lang="en-US" dirty="0" smtClean="0"/>
              <a:t> de </a:t>
            </a:r>
            <a:r>
              <a:rPr lang="en-US" dirty="0" err="1" smtClean="0"/>
              <a:t>fonctionnalités</a:t>
            </a:r>
            <a:r>
              <a:rPr lang="en-US" dirty="0" smtClean="0"/>
              <a:t> et </a:t>
            </a:r>
            <a:r>
              <a:rPr lang="en-US" dirty="0" err="1" smtClean="0"/>
              <a:t>d'options</a:t>
            </a:r>
            <a:endParaRPr lang="en-US" dirty="0" smtClean="0"/>
          </a:p>
          <a:p>
            <a:r>
              <a:rPr lang="en-US" dirty="0" smtClean="0"/>
              <a:t>Respecter les </a:t>
            </a:r>
            <a:r>
              <a:rPr lang="en-US" dirty="0" err="1" smtClean="0"/>
              <a:t>bonnes</a:t>
            </a:r>
            <a:r>
              <a:rPr lang="en-US" dirty="0" smtClean="0"/>
              <a:t> </a:t>
            </a:r>
            <a:r>
              <a:rPr lang="en-US" dirty="0" err="1" smtClean="0"/>
              <a:t>pratiques</a:t>
            </a:r>
            <a:r>
              <a:rPr lang="en-US" dirty="0" smtClean="0"/>
              <a:t> ISP</a:t>
            </a:r>
          </a:p>
          <a:p>
            <a:r>
              <a:rPr lang="en-US" dirty="0" err="1" smtClean="0"/>
              <a:t>Gardez</a:t>
            </a:r>
            <a:r>
              <a:rPr lang="en-US" dirty="0" smtClean="0"/>
              <a:t> la conception et la configuration simple</a:t>
            </a:r>
          </a:p>
          <a:p>
            <a:r>
              <a:rPr lang="en-US" dirty="0" err="1" smtClean="0"/>
              <a:t>Étudier</a:t>
            </a:r>
            <a:r>
              <a:rPr lang="en-US" dirty="0" smtClean="0"/>
              <a:t> les </a:t>
            </a:r>
            <a:r>
              <a:rPr lang="en-US" dirty="0" err="1" smtClean="0"/>
              <a:t>possibilités</a:t>
            </a:r>
            <a:r>
              <a:rPr lang="en-US" dirty="0" smtClean="0"/>
              <a:t> de </a:t>
            </a:r>
            <a:r>
              <a:rPr lang="en-US" dirty="0" err="1" smtClean="0"/>
              <a:t>tunning</a:t>
            </a:r>
            <a:r>
              <a:rPr lang="en-US" dirty="0" smtClean="0"/>
              <a:t>  et la pertinence de </a:t>
            </a:r>
            <a:r>
              <a:rPr lang="en-US" dirty="0" err="1" smtClean="0"/>
              <a:t>votre</a:t>
            </a:r>
            <a:r>
              <a:rPr lang="en-US" dirty="0" smtClean="0"/>
              <a:t> </a:t>
            </a:r>
            <a:r>
              <a:rPr lang="en-US" dirty="0" err="1" smtClean="0"/>
              <a:t>propre</a:t>
            </a:r>
            <a:r>
              <a:rPr lang="en-US" dirty="0" smtClean="0"/>
              <a:t> </a:t>
            </a:r>
            <a:r>
              <a:rPr lang="en-US" smtClean="0"/>
              <a:t>réseau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4053A-6FE0-4A37-A513-197028DD0F44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Reconnaissance et attribution</a:t>
            </a:r>
          </a:p>
        </p:txBody>
      </p:sp>
      <p:sp>
        <p:nvSpPr>
          <p:cNvPr id="107523" name="TextBox 7"/>
          <p:cNvSpPr txBox="1">
            <a:spLocks noChangeArrowheads="1"/>
          </p:cNvSpPr>
          <p:nvPr/>
        </p:nvSpPr>
        <p:spPr bwMode="auto">
          <a:xfrm>
            <a:off x="457200" y="1725613"/>
            <a:ext cx="822960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Cette présentation contient des contenus et des informations initialement développés et gérés par les organisations /  personnes suivantes et  fournie pour le projet AXIS de l’Union africaine   
t   </a:t>
            </a:r>
          </a:p>
        </p:txBody>
      </p:sp>
      <p:sp>
        <p:nvSpPr>
          <p:cNvPr id="107524" name="TextBox 8"/>
          <p:cNvSpPr txBox="1">
            <a:spLocks noChangeArrowheads="1"/>
          </p:cNvSpPr>
          <p:nvPr/>
        </p:nvSpPr>
        <p:spPr bwMode="auto">
          <a:xfrm>
            <a:off x="2070100" y="4572000"/>
            <a:ext cx="4483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Philip Smith: - pfsinoz@gmail.com</a:t>
            </a:r>
          </a:p>
        </p:txBody>
      </p:sp>
      <p:sp>
        <p:nvSpPr>
          <p:cNvPr id="107525" name="TextBox 8"/>
          <p:cNvSpPr txBox="1">
            <a:spLocks noChangeArrowheads="1"/>
          </p:cNvSpPr>
          <p:nvPr/>
        </p:nvSpPr>
        <p:spPr bwMode="auto">
          <a:xfrm>
            <a:off x="2679700" y="3810000"/>
            <a:ext cx="35687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Cisco ISP/IXP Workshops</a:t>
            </a:r>
          </a:p>
        </p:txBody>
      </p:sp>
      <p:pic>
        <p:nvPicPr>
          <p:cNvPr id="107526" name="Picture 7" descr="APNIC-logo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5499100"/>
            <a:ext cx="22860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7527" name="TextBox 8"/>
          <p:cNvSpPr txBox="1">
            <a:spLocks noChangeArrowheads="1"/>
          </p:cNvSpPr>
          <p:nvPr/>
        </p:nvSpPr>
        <p:spPr bwMode="auto">
          <a:xfrm>
            <a:off x="4495800" y="5562600"/>
            <a:ext cx="2971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www.apnic.net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smtClean="0"/>
              <a:t>Déployer un OSPF pour les ISPs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GB" b="1" dirty="0" smtClean="0">
                <a:ea typeface="+mn-ea"/>
              </a:rPr>
              <a:t>Fin</a:t>
            </a:r>
          </a:p>
        </p:txBody>
      </p:sp>
      <p:sp>
        <p:nvSpPr>
          <p:cNvPr id="53252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CAF234E4-53C8-4EE3-8223-9958E25EF75D}" type="slidenum">
              <a:rPr lang="en-US"/>
              <a:pPr/>
              <a:t>47</a:t>
            </a:fld>
            <a:endParaRPr lang="en-US"/>
          </a:p>
        </p:txBody>
      </p:sp>
      <p:pic>
        <p:nvPicPr>
          <p:cNvPr id="108549" name="Picture 4" descr="InternetSociety-logo-Pantone-print_0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8625" y="5141913"/>
            <a:ext cx="3417888" cy="171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550" name="Picture 5" descr="Axis_banner_2012_2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01613"/>
            <a:ext cx="9144000" cy="172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 SP  </a:t>
            </a:r>
          </a:p>
        </p:txBody>
      </p:sp>
      <p:sp>
        <p:nvSpPr>
          <p:cNvPr id="24579" name="Rectangle 27"/>
          <p:cNvSpPr>
            <a:spLocks noGrp="1" noChangeArrowheads="1"/>
          </p:cNvSpPr>
          <p:nvPr>
            <p:ph type="body" sz="half" idx="1"/>
          </p:nvPr>
        </p:nvSpPr>
        <p:spPr>
          <a:xfrm>
            <a:off x="285720" y="1600200"/>
            <a:ext cx="3657600" cy="5029200"/>
          </a:xfrm>
        </p:spPr>
        <p:txBody>
          <a:bodyPr/>
          <a:lstStyle/>
          <a:p>
            <a:r>
              <a:rPr lang="fr-FR" sz="2000" dirty="0" smtClean="0"/>
              <a:t>Informations de routage principale : ~ 390K préfixes via BGP</a:t>
            </a:r>
          </a:p>
          <a:p>
            <a:r>
              <a:rPr lang="fr-FR" sz="2000" dirty="0" smtClean="0"/>
              <a:t>La table de routage IGP la plus connue est  ~ 9-10K</a:t>
            </a:r>
          </a:p>
          <a:p>
            <a:r>
              <a:rPr lang="fr-FR" sz="2000" dirty="0" smtClean="0"/>
              <a:t>Total 400K</a:t>
            </a:r>
          </a:p>
          <a:p>
            <a:r>
              <a:rPr lang="fr-FR" sz="2000" dirty="0" smtClean="0"/>
              <a:t>10K/400K fait 2½% des Routes IGP dans un réseau ISP</a:t>
            </a:r>
          </a:p>
          <a:p>
            <a:r>
              <a:rPr lang="fr-FR" sz="2000" dirty="0" smtClean="0"/>
              <a:t>Un facteur très minime, mais a un impact énorme sur la convergence des réseaux!</a:t>
            </a:r>
            <a:endParaRPr lang="fr-FR" sz="2000" dirty="0" smtClean="0"/>
          </a:p>
        </p:txBody>
      </p:sp>
      <p:sp>
        <p:nvSpPr>
          <p:cNvPr id="2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F6AF7-EEAB-4931-AFC5-674581067DD9}" type="slidenum">
              <a:rPr lang="en-US"/>
              <a:pPr/>
              <a:t>5</a:t>
            </a:fld>
            <a:endParaRPr lang="en-US"/>
          </a:p>
        </p:txBody>
      </p:sp>
      <p:grpSp>
        <p:nvGrpSpPr>
          <p:cNvPr id="24581" name="Group 4"/>
          <p:cNvGrpSpPr>
            <a:grpSpLocks/>
          </p:cNvGrpSpPr>
          <p:nvPr/>
        </p:nvGrpSpPr>
        <p:grpSpPr bwMode="auto">
          <a:xfrm>
            <a:off x="3962400" y="2057400"/>
            <a:ext cx="4935538" cy="3352800"/>
            <a:chOff x="2480" y="1708"/>
            <a:chExt cx="3109" cy="2112"/>
          </a:xfrm>
        </p:grpSpPr>
        <p:pic>
          <p:nvPicPr>
            <p:cNvPr id="24582" name="Picture 5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239" y="1892"/>
              <a:ext cx="741" cy="4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583" name="Picture 6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177" y="1905"/>
              <a:ext cx="741" cy="4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584" name="Picture 7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246" y="3135"/>
              <a:ext cx="741" cy="4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585" name="Picture 8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480" y="2594"/>
              <a:ext cx="741" cy="4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586" name="Picture 9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136" y="3211"/>
              <a:ext cx="741" cy="4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587" name="Picture 10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787" y="2607"/>
              <a:ext cx="741" cy="4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588" name="Picture 11"/>
            <p:cNvPicPr>
              <a:picLocks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070" y="2149"/>
              <a:ext cx="1942" cy="1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4589" name="Text Box 12"/>
            <p:cNvSpPr txBox="1">
              <a:spLocks noChangeArrowheads="1"/>
            </p:cNvSpPr>
            <p:nvPr/>
          </p:nvSpPr>
          <p:spPr bwMode="auto">
            <a:xfrm>
              <a:off x="3522" y="2502"/>
              <a:ext cx="1244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73025" tIns="36512" rIns="73025" bIns="36512">
              <a:spAutoFit/>
            </a:bodyPr>
            <a:lstStyle/>
            <a:p>
              <a:pPr algn="ctr"/>
              <a:r>
                <a:rPr lang="en-US" sz="2400" b="1"/>
                <a:t>IP Backbone</a:t>
              </a:r>
            </a:p>
          </p:txBody>
        </p:sp>
        <p:sp>
          <p:nvSpPr>
            <p:cNvPr id="24590" name="Text Box 13"/>
            <p:cNvSpPr txBox="1">
              <a:spLocks noChangeArrowheads="1"/>
            </p:cNvSpPr>
            <p:nvPr/>
          </p:nvSpPr>
          <p:spPr bwMode="auto">
            <a:xfrm>
              <a:off x="2702" y="3036"/>
              <a:ext cx="329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73025" tIns="36512" rIns="73025" bIns="36512">
              <a:spAutoFit/>
            </a:bodyPr>
            <a:lstStyle/>
            <a:p>
              <a:pPr algn="ctr"/>
              <a:r>
                <a:rPr lang="en-US" sz="1400" b="1"/>
                <a:t>POP</a:t>
              </a:r>
            </a:p>
          </p:txBody>
        </p:sp>
        <p:sp>
          <p:nvSpPr>
            <p:cNvPr id="24591" name="Text Box 14"/>
            <p:cNvSpPr txBox="1">
              <a:spLocks noChangeArrowheads="1"/>
            </p:cNvSpPr>
            <p:nvPr/>
          </p:nvSpPr>
          <p:spPr bwMode="auto">
            <a:xfrm>
              <a:off x="3478" y="3576"/>
              <a:ext cx="329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73025" tIns="36512" rIns="73025" bIns="36512">
              <a:spAutoFit/>
            </a:bodyPr>
            <a:lstStyle/>
            <a:p>
              <a:pPr algn="ctr"/>
              <a:r>
                <a:rPr lang="en-US" sz="1400" b="1"/>
                <a:t>POP</a:t>
              </a:r>
            </a:p>
          </p:txBody>
        </p:sp>
        <p:sp>
          <p:nvSpPr>
            <p:cNvPr id="24592" name="Text Box 15"/>
            <p:cNvSpPr txBox="1">
              <a:spLocks noChangeArrowheads="1"/>
            </p:cNvSpPr>
            <p:nvPr/>
          </p:nvSpPr>
          <p:spPr bwMode="auto">
            <a:xfrm>
              <a:off x="4368" y="3640"/>
              <a:ext cx="329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73025" tIns="36512" rIns="73025" bIns="36512">
              <a:spAutoFit/>
            </a:bodyPr>
            <a:lstStyle/>
            <a:p>
              <a:pPr algn="ctr"/>
              <a:r>
                <a:rPr lang="en-US" sz="1400" b="1"/>
                <a:t>POP</a:t>
              </a:r>
            </a:p>
          </p:txBody>
        </p:sp>
        <p:sp>
          <p:nvSpPr>
            <p:cNvPr id="24593" name="Text Box 16"/>
            <p:cNvSpPr txBox="1">
              <a:spLocks noChangeArrowheads="1"/>
            </p:cNvSpPr>
            <p:nvPr/>
          </p:nvSpPr>
          <p:spPr bwMode="auto">
            <a:xfrm>
              <a:off x="5070" y="3018"/>
              <a:ext cx="329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73025" tIns="36512" rIns="73025" bIns="36512">
              <a:spAutoFit/>
            </a:bodyPr>
            <a:lstStyle/>
            <a:p>
              <a:pPr algn="ctr"/>
              <a:r>
                <a:rPr lang="en-US" sz="1400" b="1"/>
                <a:t>POP</a:t>
              </a:r>
            </a:p>
          </p:txBody>
        </p:sp>
        <p:sp>
          <p:nvSpPr>
            <p:cNvPr id="24594" name="Text Box 17"/>
            <p:cNvSpPr txBox="1">
              <a:spLocks noChangeArrowheads="1"/>
            </p:cNvSpPr>
            <p:nvPr/>
          </p:nvSpPr>
          <p:spPr bwMode="auto">
            <a:xfrm>
              <a:off x="3243" y="1953"/>
              <a:ext cx="668" cy="3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73025" tIns="36512" rIns="73025" bIns="36512">
              <a:spAutoFit/>
            </a:bodyPr>
            <a:lstStyle/>
            <a:p>
              <a:pPr algn="ctr"/>
              <a:r>
                <a:rPr lang="en-US" sz="1600" b="1"/>
                <a:t>Area 1/L1</a:t>
              </a:r>
            </a:p>
            <a:p>
              <a:pPr algn="ctr"/>
              <a:r>
                <a:rPr lang="en-US" sz="1600" b="1"/>
                <a:t>BGP 1</a:t>
              </a:r>
            </a:p>
          </p:txBody>
        </p:sp>
        <p:sp>
          <p:nvSpPr>
            <p:cNvPr id="24595" name="Text Box 18"/>
            <p:cNvSpPr txBox="1">
              <a:spLocks noChangeArrowheads="1"/>
            </p:cNvSpPr>
            <p:nvPr/>
          </p:nvSpPr>
          <p:spPr bwMode="auto">
            <a:xfrm>
              <a:off x="3381" y="1724"/>
              <a:ext cx="329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73025" tIns="36512" rIns="73025" bIns="36512">
              <a:spAutoFit/>
            </a:bodyPr>
            <a:lstStyle/>
            <a:p>
              <a:pPr algn="ctr"/>
              <a:r>
                <a:rPr lang="en-US" sz="1400" b="1"/>
                <a:t>POP</a:t>
              </a:r>
            </a:p>
          </p:txBody>
        </p:sp>
        <p:sp>
          <p:nvSpPr>
            <p:cNvPr id="24596" name="Text Box 19"/>
            <p:cNvSpPr txBox="1">
              <a:spLocks noChangeArrowheads="1"/>
            </p:cNvSpPr>
            <p:nvPr/>
          </p:nvSpPr>
          <p:spPr bwMode="auto">
            <a:xfrm>
              <a:off x="4498" y="1708"/>
              <a:ext cx="329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73025" tIns="36512" rIns="73025" bIns="36512">
              <a:spAutoFit/>
            </a:bodyPr>
            <a:lstStyle/>
            <a:p>
              <a:pPr algn="ctr"/>
              <a:r>
                <a:rPr lang="en-US" sz="1400" b="1"/>
                <a:t>POP</a:t>
              </a:r>
            </a:p>
          </p:txBody>
        </p:sp>
        <p:sp>
          <p:nvSpPr>
            <p:cNvPr id="24597" name="Text Box 20"/>
            <p:cNvSpPr txBox="1">
              <a:spLocks noChangeArrowheads="1"/>
            </p:cNvSpPr>
            <p:nvPr/>
          </p:nvSpPr>
          <p:spPr bwMode="auto">
            <a:xfrm>
              <a:off x="2500" y="2643"/>
              <a:ext cx="668" cy="3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73025" tIns="36512" rIns="73025" bIns="36512">
              <a:spAutoFit/>
            </a:bodyPr>
            <a:lstStyle/>
            <a:p>
              <a:pPr algn="ctr"/>
              <a:r>
                <a:rPr lang="en-US" sz="1600" b="1"/>
                <a:t>Area 6/L1</a:t>
              </a:r>
            </a:p>
            <a:p>
              <a:pPr algn="ctr"/>
              <a:r>
                <a:rPr lang="en-US" sz="1600" b="1"/>
                <a:t>BGP 1</a:t>
              </a:r>
            </a:p>
          </p:txBody>
        </p:sp>
        <p:sp>
          <p:nvSpPr>
            <p:cNvPr id="24598" name="Text Box 21"/>
            <p:cNvSpPr txBox="1">
              <a:spLocks noChangeArrowheads="1"/>
            </p:cNvSpPr>
            <p:nvPr/>
          </p:nvSpPr>
          <p:spPr bwMode="auto">
            <a:xfrm>
              <a:off x="3309" y="3213"/>
              <a:ext cx="668" cy="3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73025" tIns="36512" rIns="73025" bIns="36512">
              <a:spAutoFit/>
            </a:bodyPr>
            <a:lstStyle/>
            <a:p>
              <a:pPr algn="ctr"/>
              <a:r>
                <a:rPr lang="en-US" sz="1600" b="1"/>
                <a:t>Area 5/L1</a:t>
              </a:r>
            </a:p>
            <a:p>
              <a:pPr algn="ctr"/>
              <a:r>
                <a:rPr lang="en-US" sz="1600" b="1"/>
                <a:t>BGP 1</a:t>
              </a:r>
            </a:p>
          </p:txBody>
        </p:sp>
        <p:sp>
          <p:nvSpPr>
            <p:cNvPr id="24599" name="Text Box 22"/>
            <p:cNvSpPr txBox="1">
              <a:spLocks noChangeArrowheads="1"/>
            </p:cNvSpPr>
            <p:nvPr/>
          </p:nvSpPr>
          <p:spPr bwMode="auto">
            <a:xfrm>
              <a:off x="4198" y="3277"/>
              <a:ext cx="668" cy="3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73025" tIns="36512" rIns="73025" bIns="36512">
              <a:spAutoFit/>
            </a:bodyPr>
            <a:lstStyle/>
            <a:p>
              <a:pPr algn="ctr"/>
              <a:r>
                <a:rPr lang="en-US" sz="1600" b="1"/>
                <a:t>Area 4/L1</a:t>
              </a:r>
            </a:p>
            <a:p>
              <a:pPr algn="ctr"/>
              <a:r>
                <a:rPr lang="en-US" sz="1600" b="1"/>
                <a:t>BGP 1</a:t>
              </a:r>
            </a:p>
          </p:txBody>
        </p:sp>
        <p:sp>
          <p:nvSpPr>
            <p:cNvPr id="24600" name="Text Box 23"/>
            <p:cNvSpPr txBox="1">
              <a:spLocks noChangeArrowheads="1"/>
            </p:cNvSpPr>
            <p:nvPr/>
          </p:nvSpPr>
          <p:spPr bwMode="auto">
            <a:xfrm>
              <a:off x="4327" y="1954"/>
              <a:ext cx="668" cy="3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73025" tIns="36512" rIns="73025" bIns="36512">
              <a:spAutoFit/>
            </a:bodyPr>
            <a:lstStyle/>
            <a:p>
              <a:pPr algn="ctr"/>
              <a:r>
                <a:rPr lang="en-US" sz="1600" b="1"/>
                <a:t>Area 2/L1</a:t>
              </a:r>
            </a:p>
            <a:p>
              <a:pPr algn="ctr"/>
              <a:r>
                <a:rPr lang="en-US" sz="1600" b="1"/>
                <a:t>BGP 1</a:t>
              </a:r>
            </a:p>
          </p:txBody>
        </p:sp>
        <p:sp>
          <p:nvSpPr>
            <p:cNvPr id="24601" name="Text Box 24"/>
            <p:cNvSpPr txBox="1">
              <a:spLocks noChangeArrowheads="1"/>
            </p:cNvSpPr>
            <p:nvPr/>
          </p:nvSpPr>
          <p:spPr bwMode="auto">
            <a:xfrm>
              <a:off x="4921" y="2671"/>
              <a:ext cx="668" cy="3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73025" tIns="36512" rIns="73025" bIns="36512">
              <a:spAutoFit/>
            </a:bodyPr>
            <a:lstStyle/>
            <a:p>
              <a:pPr algn="ctr"/>
              <a:r>
                <a:rPr lang="en-US" sz="1600" b="1"/>
                <a:t>Area 3/L1</a:t>
              </a:r>
            </a:p>
            <a:p>
              <a:pPr algn="ctr"/>
              <a:r>
                <a:rPr lang="en-US" sz="1600" b="1"/>
                <a:t>BGP 1</a:t>
              </a:r>
            </a:p>
          </p:txBody>
        </p:sp>
        <p:sp>
          <p:nvSpPr>
            <p:cNvPr id="24602" name="Text Box 25"/>
            <p:cNvSpPr txBox="1">
              <a:spLocks noChangeArrowheads="1"/>
            </p:cNvSpPr>
            <p:nvPr/>
          </p:nvSpPr>
          <p:spPr bwMode="auto">
            <a:xfrm>
              <a:off x="3841" y="2767"/>
              <a:ext cx="633" cy="3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73025" tIns="36512" rIns="73025" bIns="36512">
              <a:spAutoFit/>
            </a:bodyPr>
            <a:lstStyle/>
            <a:p>
              <a:pPr algn="ctr"/>
              <a:r>
                <a:rPr lang="en-US" sz="1600" b="1"/>
                <a:t>Area0/L2</a:t>
              </a:r>
            </a:p>
            <a:p>
              <a:pPr algn="ctr"/>
              <a:r>
                <a:rPr lang="en-US" sz="1600" b="1"/>
                <a:t>BGP 1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Architecture SP </a:t>
            </a:r>
          </a:p>
        </p:txBody>
      </p:sp>
      <p:sp>
        <p:nvSpPr>
          <p:cNvPr id="2662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7013" cy="4530725"/>
          </a:xfrm>
        </p:spPr>
        <p:txBody>
          <a:bodyPr/>
          <a:lstStyle/>
          <a:p>
            <a:r>
              <a:rPr lang="en-GB" sz="2000" dirty="0" err="1" smtClean="0"/>
              <a:t>Vous</a:t>
            </a:r>
            <a:r>
              <a:rPr lang="en-GB" sz="2000" dirty="0" smtClean="0"/>
              <a:t> </a:t>
            </a:r>
            <a:r>
              <a:rPr lang="en-GB" sz="2000" dirty="0" err="1" smtClean="0"/>
              <a:t>pouvez</a:t>
            </a:r>
            <a:r>
              <a:rPr lang="en-GB" sz="2000" dirty="0" smtClean="0"/>
              <a:t> </a:t>
            </a:r>
            <a:r>
              <a:rPr lang="en-GB" sz="2000" dirty="0" err="1" smtClean="0"/>
              <a:t>réduire</a:t>
            </a:r>
            <a:r>
              <a:rPr lang="en-GB" sz="2000" dirty="0" smtClean="0"/>
              <a:t> la </a:t>
            </a:r>
            <a:r>
              <a:rPr lang="en-GB" sz="2000" dirty="0" err="1" smtClean="0"/>
              <a:t>taille</a:t>
            </a:r>
            <a:r>
              <a:rPr lang="en-GB" sz="2000" dirty="0" smtClean="0"/>
              <a:t> IGP de 10K </a:t>
            </a:r>
            <a:r>
              <a:rPr lang="en-GB" sz="2000" dirty="0" err="1" smtClean="0"/>
              <a:t>à</a:t>
            </a:r>
            <a:r>
              <a:rPr lang="en-GB" sz="2000" dirty="0" smtClean="0"/>
              <a:t> environ le </a:t>
            </a:r>
            <a:r>
              <a:rPr lang="en-GB" sz="2000" dirty="0" err="1" smtClean="0"/>
              <a:t>nombre</a:t>
            </a:r>
            <a:r>
              <a:rPr lang="en-GB" sz="2000" dirty="0" smtClean="0"/>
              <a:t> de </a:t>
            </a:r>
            <a:r>
              <a:rPr lang="en-GB" sz="2000" dirty="0" err="1" smtClean="0"/>
              <a:t>routeurs</a:t>
            </a:r>
            <a:r>
              <a:rPr lang="en-GB" sz="2000" dirty="0" smtClean="0"/>
              <a:t> </a:t>
            </a:r>
            <a:r>
              <a:rPr lang="en-GB" sz="2000" dirty="0" err="1" smtClean="0"/>
              <a:t>sur</a:t>
            </a:r>
            <a:r>
              <a:rPr lang="en-GB" sz="2000" dirty="0" smtClean="0"/>
              <a:t> </a:t>
            </a:r>
            <a:r>
              <a:rPr lang="en-GB" sz="2000" dirty="0" err="1" smtClean="0"/>
              <a:t>votre</a:t>
            </a:r>
            <a:r>
              <a:rPr lang="en-GB" sz="2000" dirty="0" smtClean="0"/>
              <a:t> </a:t>
            </a:r>
            <a:r>
              <a:rPr lang="en-GB" sz="2000" dirty="0" err="1" smtClean="0"/>
              <a:t>réseau</a:t>
            </a:r>
            <a:endParaRPr lang="en-GB" sz="2000" dirty="0" smtClean="0"/>
          </a:p>
          <a:p>
            <a:r>
              <a:rPr lang="en-GB" sz="2000" dirty="0" err="1" smtClean="0"/>
              <a:t>Cela</a:t>
            </a:r>
            <a:r>
              <a:rPr lang="en-GB" sz="2000" dirty="0" smtClean="0"/>
              <a:t> </a:t>
            </a:r>
            <a:r>
              <a:rPr lang="en-GB" sz="2000" dirty="0" err="1" smtClean="0"/>
              <a:t>fera</a:t>
            </a:r>
            <a:r>
              <a:rPr lang="en-GB" sz="2000" dirty="0" smtClean="0"/>
              <a:t> </a:t>
            </a:r>
            <a:r>
              <a:rPr lang="en-GB" sz="2000" dirty="0" err="1" smtClean="0"/>
              <a:t>apparaître</a:t>
            </a:r>
            <a:r>
              <a:rPr lang="en-GB" sz="2000" dirty="0" smtClean="0"/>
              <a:t> </a:t>
            </a:r>
            <a:r>
              <a:rPr lang="en-GB" sz="2000" dirty="0" err="1" smtClean="0"/>
              <a:t>une</a:t>
            </a:r>
            <a:r>
              <a:rPr lang="en-GB" sz="2000" dirty="0" smtClean="0"/>
              <a:t> convergence </a:t>
            </a:r>
            <a:r>
              <a:rPr lang="en-GB" sz="2000" dirty="0" err="1" smtClean="0"/>
              <a:t>très</a:t>
            </a:r>
            <a:r>
              <a:rPr lang="en-GB" sz="2000" dirty="0" smtClean="0"/>
              <a:t> </a:t>
            </a:r>
            <a:r>
              <a:rPr lang="en-GB" sz="2000" dirty="0" err="1" smtClean="0"/>
              <a:t>rapide</a:t>
            </a:r>
            <a:r>
              <a:rPr lang="en-GB" sz="2000" dirty="0" smtClean="0"/>
              <a:t> </a:t>
            </a:r>
          </a:p>
          <a:p>
            <a:r>
              <a:rPr lang="en-GB" sz="2000" dirty="0" smtClean="0"/>
              <a:t>Optimiser </a:t>
            </a:r>
            <a:r>
              <a:rPr lang="en-GB" sz="2000" dirty="0" err="1" smtClean="0"/>
              <a:t>où</a:t>
            </a:r>
            <a:r>
              <a:rPr lang="en-GB" sz="2000" dirty="0" smtClean="0"/>
              <a:t> </a:t>
            </a:r>
            <a:r>
              <a:rPr lang="en-GB" sz="2000" dirty="0" err="1" smtClean="0"/>
              <a:t>l'on</a:t>
            </a:r>
            <a:r>
              <a:rPr lang="en-GB" sz="2000" dirty="0" smtClean="0"/>
              <a:t> </a:t>
            </a:r>
            <a:r>
              <a:rPr lang="en-GB" sz="2000" dirty="0" err="1" smtClean="0"/>
              <a:t>doit</a:t>
            </a:r>
            <a:r>
              <a:rPr lang="en-GB" sz="2000" dirty="0" smtClean="0"/>
              <a:t> </a:t>
            </a:r>
            <a:r>
              <a:rPr lang="en-GB" sz="2000" dirty="0" smtClean="0"/>
              <a:t>et </a:t>
            </a:r>
            <a:r>
              <a:rPr lang="en-GB" sz="2000" dirty="0" err="1" smtClean="0"/>
              <a:t>résumer</a:t>
            </a:r>
            <a:r>
              <a:rPr lang="en-GB" sz="2000" dirty="0" smtClean="0"/>
              <a:t> </a:t>
            </a:r>
            <a:r>
              <a:rPr lang="en-GB" sz="2000" dirty="0" err="1" smtClean="0"/>
              <a:t>où</a:t>
            </a:r>
            <a:r>
              <a:rPr lang="en-GB" sz="2000" dirty="0" smtClean="0"/>
              <a:t> </a:t>
            </a:r>
            <a:r>
              <a:rPr lang="en-GB" sz="2000" dirty="0" err="1" smtClean="0"/>
              <a:t>l'on</a:t>
            </a:r>
            <a:r>
              <a:rPr lang="en-GB" sz="2000" dirty="0" smtClean="0"/>
              <a:t> </a:t>
            </a:r>
            <a:r>
              <a:rPr lang="en-GB" sz="2000" dirty="0" err="1" smtClean="0"/>
              <a:t>peut</a:t>
            </a:r>
            <a:endParaRPr lang="en-GB" sz="2000" dirty="0" smtClean="0"/>
          </a:p>
          <a:p>
            <a:r>
              <a:rPr lang="en-GB" sz="2000" dirty="0" err="1" smtClean="0"/>
              <a:t>Evite</a:t>
            </a:r>
            <a:r>
              <a:rPr lang="en-GB" sz="2000" dirty="0" smtClean="0"/>
              <a:t> </a:t>
            </a:r>
            <a:r>
              <a:rPr lang="en-GB" sz="2000" dirty="0" err="1" smtClean="0"/>
              <a:t>du</a:t>
            </a:r>
            <a:r>
              <a:rPr lang="en-GB" sz="2000" dirty="0" smtClean="0"/>
              <a:t> flapping inutile </a:t>
            </a:r>
          </a:p>
          <a:p>
            <a:endParaRPr lang="en-GB" sz="1800" dirty="0" smtClean="0"/>
          </a:p>
        </p:txBody>
      </p:sp>
      <p:sp>
        <p:nvSpPr>
          <p:cNvPr id="3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3CEF7-7684-43B1-90DA-AEBAF22281A7}" type="slidenum">
              <a:rPr lang="en-US"/>
              <a:pPr/>
              <a:t>6</a:t>
            </a:fld>
            <a:endParaRPr lang="en-US"/>
          </a:p>
        </p:txBody>
      </p:sp>
      <p:sp>
        <p:nvSpPr>
          <p:cNvPr id="26629" name="Line 2"/>
          <p:cNvSpPr>
            <a:spLocks noChangeShapeType="1"/>
          </p:cNvSpPr>
          <p:nvPr/>
        </p:nvSpPr>
        <p:spPr bwMode="auto">
          <a:xfrm flipH="1">
            <a:off x="7543800" y="5562600"/>
            <a:ext cx="762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73025" tIns="36512" rIns="73025" bIns="36512"/>
          <a:lstStyle/>
          <a:p>
            <a:endParaRPr lang="en-US"/>
          </a:p>
        </p:txBody>
      </p:sp>
      <p:sp>
        <p:nvSpPr>
          <p:cNvPr id="26630" name="Line 3"/>
          <p:cNvSpPr>
            <a:spLocks noChangeShapeType="1"/>
          </p:cNvSpPr>
          <p:nvPr/>
        </p:nvSpPr>
        <p:spPr bwMode="auto">
          <a:xfrm flipH="1">
            <a:off x="6324600" y="5486400"/>
            <a:ext cx="762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73025" tIns="36512" rIns="73025" bIns="36512"/>
          <a:lstStyle/>
          <a:p>
            <a:endParaRPr lang="en-US"/>
          </a:p>
        </p:txBody>
      </p:sp>
      <p:sp>
        <p:nvSpPr>
          <p:cNvPr id="365574" name="Oval 6"/>
          <p:cNvSpPr>
            <a:spLocks noChangeArrowheads="1"/>
          </p:cNvSpPr>
          <p:nvPr/>
        </p:nvSpPr>
        <p:spPr bwMode="auto">
          <a:xfrm>
            <a:off x="5029200" y="3276600"/>
            <a:ext cx="3543300" cy="2219325"/>
          </a:xfrm>
          <a:prstGeom prst="ellips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bg2">
                <a:alpha val="74998"/>
              </a:schemeClr>
            </a:outerShdw>
          </a:effectLst>
        </p:spPr>
        <p:txBody>
          <a:bodyPr wrap="none" lIns="73025" tIns="36512" rIns="73025" bIns="36512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6632" name="Line 7"/>
          <p:cNvSpPr>
            <a:spLocks noChangeShapeType="1"/>
          </p:cNvSpPr>
          <p:nvPr/>
        </p:nvSpPr>
        <p:spPr bwMode="auto">
          <a:xfrm flipV="1">
            <a:off x="6705600" y="2133600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73025" tIns="36512" rIns="73025" bIns="36512"/>
          <a:lstStyle/>
          <a:p>
            <a:endParaRPr lang="en-US"/>
          </a:p>
        </p:txBody>
      </p:sp>
      <p:sp>
        <p:nvSpPr>
          <p:cNvPr id="26633" name="Line 8"/>
          <p:cNvSpPr>
            <a:spLocks noChangeShapeType="1"/>
          </p:cNvSpPr>
          <p:nvPr/>
        </p:nvSpPr>
        <p:spPr bwMode="auto">
          <a:xfrm flipV="1">
            <a:off x="5638800" y="3124200"/>
            <a:ext cx="1066800" cy="1600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73025" tIns="36512" rIns="73025" bIns="36512"/>
          <a:lstStyle/>
          <a:p>
            <a:endParaRPr lang="en-US"/>
          </a:p>
        </p:txBody>
      </p:sp>
      <p:sp>
        <p:nvSpPr>
          <p:cNvPr id="26634" name="Line 9"/>
          <p:cNvSpPr>
            <a:spLocks noChangeShapeType="1"/>
          </p:cNvSpPr>
          <p:nvPr/>
        </p:nvSpPr>
        <p:spPr bwMode="auto">
          <a:xfrm flipV="1">
            <a:off x="6705600" y="3124200"/>
            <a:ext cx="0" cy="1905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73025" tIns="36512" rIns="73025" bIns="36512"/>
          <a:lstStyle/>
          <a:p>
            <a:endParaRPr lang="en-US"/>
          </a:p>
        </p:txBody>
      </p:sp>
      <p:sp>
        <p:nvSpPr>
          <p:cNvPr id="26635" name="Line 10"/>
          <p:cNvSpPr>
            <a:spLocks noChangeShapeType="1"/>
          </p:cNvSpPr>
          <p:nvPr/>
        </p:nvSpPr>
        <p:spPr bwMode="auto">
          <a:xfrm flipH="1" flipV="1">
            <a:off x="6705600" y="3124200"/>
            <a:ext cx="990600" cy="213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73025" tIns="36512" rIns="73025" bIns="36512"/>
          <a:lstStyle/>
          <a:p>
            <a:endParaRPr lang="en-US"/>
          </a:p>
        </p:txBody>
      </p:sp>
      <p:sp>
        <p:nvSpPr>
          <p:cNvPr id="26636" name="Line 11"/>
          <p:cNvSpPr>
            <a:spLocks noChangeShapeType="1"/>
          </p:cNvSpPr>
          <p:nvPr/>
        </p:nvSpPr>
        <p:spPr bwMode="auto">
          <a:xfrm flipH="1">
            <a:off x="4876800" y="5181600"/>
            <a:ext cx="30480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73025" tIns="36512" rIns="73025" bIns="36512"/>
          <a:lstStyle/>
          <a:p>
            <a:endParaRPr lang="en-US"/>
          </a:p>
        </p:txBody>
      </p:sp>
      <p:pic>
        <p:nvPicPr>
          <p:cNvPr id="26637" name="Picture 12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29200" y="4724400"/>
            <a:ext cx="9064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8" name="Picture 13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0" y="5029200"/>
            <a:ext cx="9064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9" name="Picture 14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39000" y="5105400"/>
            <a:ext cx="9064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5867400" y="2971800"/>
            <a:ext cx="476250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3025" tIns="36512" rIns="73025" bIns="36512">
            <a:spAutoFit/>
          </a:bodyPr>
          <a:lstStyle/>
          <a:p>
            <a:r>
              <a:rPr lang="en-GB" b="1"/>
              <a:t>RR</a:t>
            </a:r>
          </a:p>
        </p:txBody>
      </p:sp>
      <p:pic>
        <p:nvPicPr>
          <p:cNvPr id="26641" name="Picture 17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48400" y="1981200"/>
            <a:ext cx="9064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42" name="Picture 19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24600" y="1371600"/>
            <a:ext cx="1600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43" name="Text Box 20"/>
          <p:cNvSpPr txBox="1">
            <a:spLocks noChangeArrowheads="1"/>
          </p:cNvSpPr>
          <p:nvPr/>
        </p:nvSpPr>
        <p:spPr bwMode="auto">
          <a:xfrm>
            <a:off x="6400800" y="1447800"/>
            <a:ext cx="1600200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3025" tIns="36512" rIns="73025" bIns="36512">
            <a:spAutoFit/>
          </a:bodyPr>
          <a:lstStyle/>
          <a:p>
            <a:pPr algn="ctr"/>
            <a:r>
              <a:rPr lang="en-GB" b="1"/>
              <a:t>Core régional</a:t>
            </a:r>
          </a:p>
        </p:txBody>
      </p:sp>
      <p:sp>
        <p:nvSpPr>
          <p:cNvPr id="26644" name="Text Box 21"/>
          <p:cNvSpPr txBox="1">
            <a:spLocks noChangeArrowheads="1"/>
          </p:cNvSpPr>
          <p:nvPr/>
        </p:nvSpPr>
        <p:spPr bwMode="auto">
          <a:xfrm>
            <a:off x="5795963" y="4508500"/>
            <a:ext cx="946150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3025" tIns="36512" rIns="73025" bIns="36512">
            <a:spAutoFit/>
          </a:bodyPr>
          <a:lstStyle/>
          <a:p>
            <a:r>
              <a:rPr lang="en-GB" b="1"/>
              <a:t>Accès</a:t>
            </a:r>
          </a:p>
        </p:txBody>
      </p:sp>
      <p:sp>
        <p:nvSpPr>
          <p:cNvPr id="26645" name="Line 22"/>
          <p:cNvSpPr>
            <a:spLocks noChangeShapeType="1"/>
          </p:cNvSpPr>
          <p:nvPr/>
        </p:nvSpPr>
        <p:spPr bwMode="auto">
          <a:xfrm flipH="1">
            <a:off x="5486400" y="5257800"/>
            <a:ext cx="762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73025" tIns="36512" rIns="73025" bIns="36512"/>
          <a:lstStyle/>
          <a:p>
            <a:endParaRPr lang="en-US"/>
          </a:p>
        </p:txBody>
      </p:sp>
      <p:pic>
        <p:nvPicPr>
          <p:cNvPr id="26646" name="Picture 23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19600" y="5867400"/>
            <a:ext cx="11811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47" name="Line 25"/>
          <p:cNvSpPr>
            <a:spLocks noChangeShapeType="1"/>
          </p:cNvSpPr>
          <p:nvPr/>
        </p:nvSpPr>
        <p:spPr bwMode="auto">
          <a:xfrm flipH="1">
            <a:off x="6705600" y="5534025"/>
            <a:ext cx="762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73025" tIns="36512" rIns="73025" bIns="36512"/>
          <a:lstStyle/>
          <a:p>
            <a:endParaRPr lang="en-US"/>
          </a:p>
        </p:txBody>
      </p:sp>
      <p:pic>
        <p:nvPicPr>
          <p:cNvPr id="26648" name="Picture 26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67400" y="5943600"/>
            <a:ext cx="11811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49" name="Line 28"/>
          <p:cNvSpPr>
            <a:spLocks noChangeShapeType="1"/>
          </p:cNvSpPr>
          <p:nvPr/>
        </p:nvSpPr>
        <p:spPr bwMode="auto">
          <a:xfrm flipH="1">
            <a:off x="8001000" y="5534025"/>
            <a:ext cx="762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73025" tIns="36512" rIns="73025" bIns="36512"/>
          <a:lstStyle/>
          <a:p>
            <a:endParaRPr lang="en-US"/>
          </a:p>
        </p:txBody>
      </p:sp>
      <p:pic>
        <p:nvPicPr>
          <p:cNvPr id="26650" name="Picture 29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39000" y="5943600"/>
            <a:ext cx="11811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51" name="Picture 32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24600" y="2971800"/>
            <a:ext cx="9064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52" name="Text Box 33"/>
          <p:cNvSpPr txBox="1">
            <a:spLocks noChangeArrowheads="1"/>
          </p:cNvSpPr>
          <p:nvPr/>
        </p:nvSpPr>
        <p:spPr bwMode="auto">
          <a:xfrm>
            <a:off x="4427538" y="6021388"/>
            <a:ext cx="1174750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3025" tIns="36512" rIns="73025" bIns="36512">
            <a:spAutoFit/>
          </a:bodyPr>
          <a:lstStyle/>
          <a:p>
            <a:r>
              <a:rPr lang="en-GB" b="1"/>
              <a:t>Client</a:t>
            </a:r>
          </a:p>
        </p:txBody>
      </p:sp>
      <p:sp>
        <p:nvSpPr>
          <p:cNvPr id="26653" name="Text Box 34"/>
          <p:cNvSpPr txBox="1">
            <a:spLocks noChangeArrowheads="1"/>
          </p:cNvSpPr>
          <p:nvPr/>
        </p:nvSpPr>
        <p:spPr bwMode="auto">
          <a:xfrm>
            <a:off x="5867400" y="6092825"/>
            <a:ext cx="1174750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3025" tIns="36512" rIns="73025" bIns="36512">
            <a:spAutoFit/>
          </a:bodyPr>
          <a:lstStyle/>
          <a:p>
            <a:r>
              <a:rPr lang="en-GB" b="1"/>
              <a:t>Client</a:t>
            </a:r>
          </a:p>
        </p:txBody>
      </p:sp>
      <p:sp>
        <p:nvSpPr>
          <p:cNvPr id="26654" name="Text Box 35"/>
          <p:cNvSpPr txBox="1">
            <a:spLocks noChangeArrowheads="1"/>
          </p:cNvSpPr>
          <p:nvPr/>
        </p:nvSpPr>
        <p:spPr bwMode="auto">
          <a:xfrm>
            <a:off x="7235825" y="6092825"/>
            <a:ext cx="1174750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3025" tIns="36512" rIns="73025" bIns="36512">
            <a:spAutoFit/>
          </a:bodyPr>
          <a:lstStyle/>
          <a:p>
            <a:r>
              <a:rPr lang="en-GB" b="1"/>
              <a:t>Client</a:t>
            </a:r>
          </a:p>
        </p:txBody>
      </p:sp>
      <p:sp>
        <p:nvSpPr>
          <p:cNvPr id="26655" name="Text Box 36"/>
          <p:cNvSpPr txBox="1">
            <a:spLocks noChangeArrowheads="1"/>
          </p:cNvSpPr>
          <p:nvPr/>
        </p:nvSpPr>
        <p:spPr bwMode="auto">
          <a:xfrm>
            <a:off x="7689850" y="3962400"/>
            <a:ext cx="539750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3025" tIns="36512" rIns="73025" bIns="36512">
            <a:spAutoFit/>
          </a:bodyPr>
          <a:lstStyle/>
          <a:p>
            <a:r>
              <a:rPr lang="en-GB" b="1"/>
              <a:t>IGP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5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557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Conception OSPF: Adressage</a:t>
            </a:r>
          </a:p>
        </p:txBody>
      </p:sp>
      <p:sp>
        <p:nvSpPr>
          <p:cNvPr id="28675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214422"/>
            <a:ext cx="8229600" cy="4525963"/>
          </a:xfrm>
        </p:spPr>
        <p:txBody>
          <a:bodyPr/>
          <a:lstStyle/>
          <a:p>
            <a:r>
              <a:rPr lang="fr-FR" sz="2800" dirty="0" smtClean="0"/>
              <a:t>La conception OSPF et l'Adressage vont de pair</a:t>
            </a:r>
          </a:p>
          <a:p>
            <a:pPr lvl="1"/>
            <a:r>
              <a:rPr lang="fr-FR" sz="2400" dirty="0" smtClean="0"/>
              <a:t>L'objectif est de maintenir le Link State </a:t>
            </a:r>
            <a:r>
              <a:rPr lang="fr-FR" sz="2400" dirty="0" err="1" smtClean="0"/>
              <a:t>Database</a:t>
            </a:r>
            <a:r>
              <a:rPr lang="fr-FR" sz="2400" dirty="0" smtClean="0"/>
              <a:t>  </a:t>
            </a:r>
            <a:r>
              <a:rPr lang="fr-FR" sz="2400" dirty="0" err="1" smtClean="0"/>
              <a:t>lean</a:t>
            </a:r>
            <a:endParaRPr lang="fr-FR" sz="2400" dirty="0" smtClean="0"/>
          </a:p>
          <a:p>
            <a:pPr lvl="1"/>
            <a:r>
              <a:rPr lang="fr-FR" sz="2400" dirty="0" smtClean="0"/>
              <a:t>Créer une hiérarchie adresse pour faire correspondre à la topologie</a:t>
            </a:r>
          </a:p>
          <a:p>
            <a:pPr lvl="1"/>
            <a:r>
              <a:rPr lang="fr-FR" sz="2400" dirty="0" smtClean="0"/>
              <a:t>Utilisez des blocs d'adresses distinctes pour </a:t>
            </a:r>
            <a:r>
              <a:rPr lang="fr-FR" sz="2400" dirty="0" err="1" smtClean="0"/>
              <a:t>loopbacks</a:t>
            </a:r>
            <a:r>
              <a:rPr lang="fr-FR" sz="2400" dirty="0" smtClean="0"/>
              <a:t>, les  infrastructures de réseau, les interfaces des clients et les  clients</a:t>
            </a:r>
            <a:endParaRPr lang="fr-FR" sz="2400" dirty="0" smtClean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75D71-A1EC-47B1-B3BA-9FBA912C6226}" type="slidenum">
              <a:rPr lang="en-US"/>
              <a:pPr/>
              <a:t>7</a:t>
            </a:fld>
            <a:endParaRPr lang="en-US"/>
          </a:p>
        </p:txBody>
      </p:sp>
      <p:sp>
        <p:nvSpPr>
          <p:cNvPr id="28677" name="Rectangle 7"/>
          <p:cNvSpPr>
            <a:spLocks noChangeArrowheads="1"/>
          </p:cNvSpPr>
          <p:nvPr/>
        </p:nvSpPr>
        <p:spPr bwMode="auto">
          <a:xfrm>
            <a:off x="762000" y="5257800"/>
            <a:ext cx="6858000" cy="6858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 type="none" w="sm" len="sm"/>
            <a:tailEnd type="none" w="sm" len="sm"/>
          </a:ln>
        </p:spPr>
        <p:txBody>
          <a:bodyPr wrap="none" lIns="73025" tIns="36512" rIns="73025" bIns="36512" anchor="ctr"/>
          <a:lstStyle/>
          <a:p>
            <a:pPr algn="ctr"/>
            <a:r>
              <a:rPr lang="en-GB">
                <a:solidFill>
                  <a:srgbClr val="FFFFFF"/>
                </a:solidFill>
              </a:rPr>
              <a:t>                                        Infrastructure</a:t>
            </a:r>
          </a:p>
        </p:txBody>
      </p:sp>
      <p:sp>
        <p:nvSpPr>
          <p:cNvPr id="28678" name="Rectangle 8"/>
          <p:cNvSpPr>
            <a:spLocks noChangeArrowheads="1"/>
          </p:cNvSpPr>
          <p:nvPr/>
        </p:nvSpPr>
        <p:spPr bwMode="auto">
          <a:xfrm>
            <a:off x="762000" y="5257800"/>
            <a:ext cx="2971800" cy="685800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 type="none" w="sm" len="sm"/>
            <a:tailEnd type="none" w="sm" len="sm"/>
          </a:ln>
        </p:spPr>
        <p:txBody>
          <a:bodyPr wrap="none" lIns="73025" tIns="36512" rIns="73025" bIns="36512" anchor="ctr"/>
          <a:lstStyle/>
          <a:p>
            <a:pPr algn="ctr"/>
            <a:r>
              <a:rPr lang="en-GB"/>
              <a:t>Espace d'adressage client</a:t>
            </a:r>
          </a:p>
        </p:txBody>
      </p:sp>
      <p:sp>
        <p:nvSpPr>
          <p:cNvPr id="28679" name="Rectangle 9"/>
          <p:cNvSpPr>
            <a:spLocks noChangeArrowheads="1"/>
          </p:cNvSpPr>
          <p:nvPr/>
        </p:nvSpPr>
        <p:spPr bwMode="auto">
          <a:xfrm>
            <a:off x="6172200" y="5257800"/>
            <a:ext cx="1447800" cy="6858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 type="none" w="sm" len="sm"/>
            <a:tailEnd type="none" w="sm" len="sm"/>
          </a:ln>
        </p:spPr>
        <p:txBody>
          <a:bodyPr wrap="none" lIns="73025" tIns="36512" rIns="73025" bIns="36512" anchor="ctr"/>
          <a:lstStyle/>
          <a:p>
            <a:pPr algn="ctr"/>
            <a:r>
              <a:rPr lang="en-GB">
                <a:solidFill>
                  <a:schemeClr val="bg1"/>
                </a:solidFill>
              </a:rPr>
              <a:t>Loopbacks</a:t>
            </a:r>
          </a:p>
        </p:txBody>
      </p:sp>
      <p:sp>
        <p:nvSpPr>
          <p:cNvPr id="28680" name="Rectangle 13"/>
          <p:cNvSpPr>
            <a:spLocks noChangeArrowheads="1"/>
          </p:cNvSpPr>
          <p:nvPr/>
        </p:nvSpPr>
        <p:spPr bwMode="auto">
          <a:xfrm>
            <a:off x="3733800" y="5257800"/>
            <a:ext cx="990600" cy="68580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 type="none" w="sm" len="sm"/>
            <a:tailEnd type="none" w="sm" len="sm"/>
          </a:ln>
        </p:spPr>
        <p:txBody>
          <a:bodyPr wrap="none" lIns="73025" tIns="36512" rIns="73025" bIns="36512" anchor="ctr"/>
          <a:lstStyle/>
          <a:p>
            <a:pPr algn="ctr"/>
            <a:r>
              <a:rPr lang="en-GB">
                <a:solidFill>
                  <a:schemeClr val="bg1"/>
                </a:solidFill>
              </a:rPr>
              <a:t>Liens PtP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Conception OSPF: Adressage</a:t>
            </a:r>
          </a:p>
        </p:txBody>
      </p:sp>
      <p:sp>
        <p:nvSpPr>
          <p:cNvPr id="30723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r>
              <a:rPr lang="fr-FR" sz="2400" dirty="0" smtClean="0"/>
              <a:t>Minimiser le nombre de préfixes dans l'OSPF:</a:t>
            </a:r>
          </a:p>
          <a:p>
            <a:pPr lvl="1"/>
            <a:r>
              <a:rPr lang="fr-FR" sz="2000" b="1" dirty="0" smtClean="0">
                <a:solidFill>
                  <a:srgbClr val="FF0000"/>
                </a:solidFill>
              </a:rPr>
              <a:t>Numéroter les bouclages sur un bloc d'adresses contiguës</a:t>
            </a:r>
            <a:endParaRPr lang="fr-FR" sz="2000" dirty="0" smtClean="0">
              <a:solidFill>
                <a:srgbClr val="FF0000"/>
              </a:solidFill>
            </a:endParaRPr>
          </a:p>
          <a:p>
            <a:pPr lvl="2"/>
            <a:r>
              <a:rPr lang="fr-FR" sz="1800" dirty="0" smtClean="0"/>
              <a:t>Mais il ne faut pas résumer ceux-ci à  travers les limites de la zone: les adresses  </a:t>
            </a:r>
            <a:r>
              <a:rPr lang="fr-FR" sz="1800" dirty="0" err="1" smtClean="0"/>
              <a:t>iBGP</a:t>
            </a:r>
            <a:r>
              <a:rPr lang="fr-FR" sz="1800" dirty="0" smtClean="0"/>
              <a:t> </a:t>
            </a:r>
            <a:r>
              <a:rPr lang="fr-FR" sz="1800" dirty="0" err="1" smtClean="0"/>
              <a:t>peer</a:t>
            </a:r>
            <a:r>
              <a:rPr lang="fr-FR" sz="1800" dirty="0" smtClean="0"/>
              <a:t> ont besoin d'être dans l'IGP</a:t>
            </a:r>
          </a:p>
          <a:p>
            <a:pPr lvl="1"/>
            <a:r>
              <a:rPr lang="fr-FR" sz="2000" dirty="0" smtClean="0"/>
              <a:t>Utilisez des blocs d'adresses contiguës par zone pour les liens d'infrastructure point-à-point</a:t>
            </a:r>
          </a:p>
          <a:p>
            <a:pPr lvl="2"/>
            <a:r>
              <a:rPr lang="fr-FR" sz="1800" dirty="0" smtClean="0"/>
              <a:t>Utilisez la </a:t>
            </a:r>
            <a:r>
              <a:rPr lang="fr-FR" sz="1800" dirty="0" err="1" smtClean="0"/>
              <a:t>commande</a:t>
            </a:r>
            <a:r>
              <a:rPr lang="fr-FR" sz="1800" b="1" dirty="0" err="1" smtClean="0">
                <a:latin typeface="Courier New" pitchFamily="49" charset="0"/>
              </a:rPr>
              <a:t>area</a:t>
            </a:r>
            <a:r>
              <a:rPr lang="fr-FR" sz="1800" b="1" dirty="0" smtClean="0">
                <a:latin typeface="Courier New" pitchFamily="49" charset="0"/>
              </a:rPr>
              <a:t> range</a:t>
            </a:r>
            <a:r>
              <a:rPr lang="fr-FR" sz="1800" dirty="0" smtClean="0"/>
              <a:t> sur ABR pour résumer</a:t>
            </a:r>
          </a:p>
          <a:p>
            <a:r>
              <a:rPr lang="fr-FR" sz="2400" dirty="0" smtClean="0"/>
              <a:t>Avec ces directives:</a:t>
            </a:r>
          </a:p>
          <a:p>
            <a:pPr lvl="1"/>
            <a:r>
              <a:rPr lang="fr-FR" sz="2000" dirty="0" smtClean="0"/>
              <a:t>Nombre de préfixes dans la zone 0 sera alors très proche du nombre de routeurs dans le réseau</a:t>
            </a:r>
          </a:p>
          <a:p>
            <a:pPr lvl="1"/>
            <a:r>
              <a:rPr lang="fr-FR" sz="2000" dirty="0" smtClean="0"/>
              <a:t>Il est extrêmement important que le nombre de préfixes et de LSA dans la zone 0 est réduit au strict minimum</a:t>
            </a:r>
            <a:endParaRPr lang="fr-FR" sz="2000" dirty="0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BB110-1D37-47DB-B345-4EA5E82EB4CD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Conception OSPF: Les Zones (Areas)</a:t>
            </a:r>
          </a:p>
        </p:txBody>
      </p:sp>
      <p:sp>
        <p:nvSpPr>
          <p:cNvPr id="32771" name="Rectangle 7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r>
              <a:rPr lang="fr-FR" sz="2400" dirty="0" smtClean="0"/>
              <a:t>Examiner la topologie physique</a:t>
            </a:r>
          </a:p>
          <a:p>
            <a:pPr lvl="1"/>
            <a:r>
              <a:rPr lang="fr-FR" sz="2000" dirty="0" smtClean="0"/>
              <a:t>Est-il maillés (</a:t>
            </a:r>
            <a:r>
              <a:rPr lang="fr-FR" sz="2000" dirty="0" err="1" smtClean="0"/>
              <a:t>meshed</a:t>
            </a:r>
            <a:r>
              <a:rPr lang="fr-FR" sz="2000" dirty="0" smtClean="0"/>
              <a:t>)  ou hub-and-</a:t>
            </a:r>
            <a:r>
              <a:rPr lang="fr-FR" sz="2000" dirty="0" err="1" smtClean="0"/>
              <a:t>spoke</a:t>
            </a:r>
            <a:r>
              <a:rPr lang="fr-FR" sz="2000" dirty="0" smtClean="0"/>
              <a:t>?</a:t>
            </a:r>
          </a:p>
          <a:p>
            <a:r>
              <a:rPr lang="fr-FR" sz="2400" dirty="0" smtClean="0"/>
              <a:t>Utilisez les zones et résumé</a:t>
            </a:r>
          </a:p>
          <a:p>
            <a:pPr lvl="1"/>
            <a:r>
              <a:rPr lang="fr-FR" sz="2000" dirty="0" smtClean="0"/>
              <a:t>Cela permet de réduire les frais généraux et les comptes LSA</a:t>
            </a:r>
          </a:p>
          <a:p>
            <a:pPr lvl="1"/>
            <a:r>
              <a:rPr lang="fr-FR" sz="2000" dirty="0" smtClean="0"/>
              <a:t>(mais attention au </a:t>
            </a:r>
            <a:r>
              <a:rPr lang="fr-FR" sz="2000" dirty="0" err="1" smtClean="0"/>
              <a:t>next</a:t>
            </a:r>
            <a:r>
              <a:rPr lang="fr-FR" sz="2000" dirty="0" smtClean="0"/>
              <a:t>-hop pour </a:t>
            </a:r>
            <a:r>
              <a:rPr lang="fr-FR" sz="2000" dirty="0" err="1" smtClean="0"/>
              <a:t>iBGP</a:t>
            </a:r>
            <a:r>
              <a:rPr lang="fr-FR" sz="2000" dirty="0" smtClean="0"/>
              <a:t> en  résumant)</a:t>
            </a:r>
          </a:p>
          <a:p>
            <a:r>
              <a:rPr lang="fr-FR" sz="2400" dirty="0" smtClean="0"/>
              <a:t>Ne vous souciez pas des divers zones stub</a:t>
            </a:r>
          </a:p>
          <a:p>
            <a:pPr lvl="1"/>
            <a:r>
              <a:rPr lang="fr-FR" sz="2000" dirty="0" smtClean="0"/>
              <a:t>Aucun avantage pour les fournisseurs de services Internet, pose des problèmes pour </a:t>
            </a:r>
            <a:r>
              <a:rPr lang="fr-FR" sz="2000" dirty="0" err="1" smtClean="0"/>
              <a:t>iBGP</a:t>
            </a:r>
            <a:endParaRPr lang="fr-FR" sz="2000" dirty="0" smtClean="0"/>
          </a:p>
          <a:p>
            <a:r>
              <a:rPr lang="fr-FR" sz="2400" dirty="0" smtClean="0"/>
              <a:t>Promouvoir la création d'un </a:t>
            </a:r>
            <a:r>
              <a:rPr lang="fr-FR" sz="2400" dirty="0" err="1" smtClean="0"/>
              <a:t>backbone</a:t>
            </a:r>
            <a:endParaRPr lang="fr-FR" sz="2400" dirty="0" smtClean="0"/>
          </a:p>
          <a:p>
            <a:pPr lvl="1"/>
            <a:r>
              <a:rPr lang="fr-FR" sz="2000" dirty="0" smtClean="0"/>
              <a:t>Réduit maillage (</a:t>
            </a:r>
            <a:r>
              <a:rPr lang="fr-FR" sz="2000" dirty="0" err="1" smtClean="0"/>
              <a:t>mesh</a:t>
            </a:r>
            <a:r>
              <a:rPr lang="fr-FR" sz="2000" dirty="0" smtClean="0"/>
              <a:t> ) et favorise la hiérarchie</a:t>
            </a:r>
            <a:endParaRPr lang="fr-FR" sz="2000" dirty="0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55DE1-F48A-4EDE-AEA8-E4E807F9A11F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2AFF8F"/>
      </a:accent1>
      <a:accent2>
        <a:srgbClr val="FF2A35"/>
      </a:accent2>
      <a:accent3>
        <a:srgbClr val="FFFFFF"/>
      </a:accent3>
      <a:accent4>
        <a:srgbClr val="000000"/>
      </a:accent4>
      <a:accent5>
        <a:srgbClr val="ACFFC6"/>
      </a:accent5>
      <a:accent6>
        <a:srgbClr val="E7252F"/>
      </a:accent6>
      <a:hlink>
        <a:srgbClr val="FFFFFF"/>
      </a:hlink>
      <a:folHlink>
        <a:srgbClr val="FFE59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</TotalTime>
  <Pages>69</Pages>
  <Words>3225</Words>
  <Application>Microsoft Macintosh PowerPoint</Application>
  <PresentationFormat>On-screen Show (4:3)</PresentationFormat>
  <Paragraphs>509</Paragraphs>
  <Slides>47</Slides>
  <Notes>45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48" baseType="lpstr">
      <vt:lpstr>Office Theme</vt:lpstr>
      <vt:lpstr>Déployer OSPF pour les ISPs</vt:lpstr>
      <vt:lpstr>Ordre du jour</vt:lpstr>
      <vt:lpstr>Conception OSPF</vt:lpstr>
      <vt:lpstr>Fournisseurs de services</vt:lpstr>
      <vt:lpstr>Architecture SP  </vt:lpstr>
      <vt:lpstr>Architecture SP </vt:lpstr>
      <vt:lpstr>Conception OSPF: Adressage</vt:lpstr>
      <vt:lpstr>Conception OSPF: Adressage</vt:lpstr>
      <vt:lpstr>Conception OSPF: Les Zones (Areas)</vt:lpstr>
      <vt:lpstr>Conception OSPF: Les Zones (Areas)</vt:lpstr>
      <vt:lpstr>Conception OSPF: Les Zones (Areas)</vt:lpstr>
      <vt:lpstr>Conception OSPF: Sommaire</vt:lpstr>
      <vt:lpstr>Zones OSPF: Migration</vt:lpstr>
      <vt:lpstr>Zones OSPF: Migration</vt:lpstr>
      <vt:lpstr>OSPF pour les fournisseurs de services</vt:lpstr>
      <vt:lpstr>OSPF: Configuration </vt:lpstr>
      <vt:lpstr>OSPF: établir de l'adjacences</vt:lpstr>
      <vt:lpstr>OSPF: Ajouter des réseaux Première  Option</vt:lpstr>
      <vt:lpstr>OSPF: Ajout de réseaux   Deuxième option</vt:lpstr>
      <vt:lpstr>OSPF: Ajouter des réseaux   la troisième option</vt:lpstr>
      <vt:lpstr>OSPF: Ajouter des réseaux   Quatrième Option  </vt:lpstr>
      <vt:lpstr>OSPF: Ajouter des réseaux Recommendations</vt:lpstr>
      <vt:lpstr>OSPF: Ajouter des réseaux   Exemple 1 (Cisco IOS ≥ 12,4)</vt:lpstr>
      <vt:lpstr>OSPF: Ajouter des réseaux   Exemple 1  (Cisco IOS &lt; 12.4)</vt:lpstr>
      <vt:lpstr>OSPF: Ajouter des réseaux   Exemple 2 (Cisco IOS ≥ 12.4)</vt:lpstr>
      <vt:lpstr>OSPF: Ajouter des réseaux   Exemple2  (Cisco IOS &lt; 12.4)</vt:lpstr>
      <vt:lpstr>OSPF: Ajouter des réseaux   Sommaire</vt:lpstr>
      <vt:lpstr>OSPF dans Cisco IOS</vt:lpstr>
      <vt:lpstr>Zones</vt:lpstr>
      <vt:lpstr>Enregistrer les changements d'adjacence</vt:lpstr>
      <vt:lpstr>Nombre de changements d'état</vt:lpstr>
      <vt:lpstr>Changements d'état (suite)</vt:lpstr>
      <vt:lpstr>ID Routeur</vt:lpstr>
      <vt:lpstr>Coût et référence de la bande passante de référence</vt:lpstr>
      <vt:lpstr>Coût: Exemple de stratégie</vt:lpstr>
      <vt:lpstr>Les routes par défaut</vt:lpstr>
      <vt:lpstr>Clear/Redémarrer</vt:lpstr>
      <vt:lpstr>Utiliser l'authentification OSPF</vt:lpstr>
      <vt:lpstr>Liaisons point à point Ethernet</vt:lpstr>
      <vt:lpstr>Mise au point d'OSPF (1)</vt:lpstr>
      <vt:lpstr>Mise au point  OSPF (2)</vt:lpstr>
      <vt:lpstr>Tuning OSPF (3)</vt:lpstr>
      <vt:lpstr>Tuning OSPF (4)</vt:lpstr>
      <vt:lpstr>Tuning OSPF (5)</vt:lpstr>
      <vt:lpstr>Sommaire</vt:lpstr>
      <vt:lpstr>Reconnaissance et attribution</vt:lpstr>
      <vt:lpstr>Déployer un OSPF pour les ISPs</vt:lpstr>
    </vt:vector>
  </TitlesOfParts>
  <Manager/>
  <Company/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Deploying OSPF for ISPs</dc:title>
  <dc:subject>ISP Training Workshops Asia Pacific</dc:subject>
  <dc:creator>Philip Smith</dc:creator>
  <cp:keywords/>
  <dc:description/>
  <cp:lastModifiedBy>ITSS</cp:lastModifiedBy>
  <cp:revision>264</cp:revision>
  <cp:lastPrinted>2011-10-06T10:58:45Z</cp:lastPrinted>
  <dcterms:created xsi:type="dcterms:W3CDTF">2011-11-20T00:04:49Z</dcterms:created>
  <dcterms:modified xsi:type="dcterms:W3CDTF">2013-03-04T09:21:07Z</dcterms:modified>
  <cp:category/>
</cp:coreProperties>
</file>