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79" r:id="rId1"/>
  </p:sldMasterIdLst>
  <p:notesMasterIdLst>
    <p:notesMasterId r:id="rId42"/>
  </p:notesMasterIdLst>
  <p:handoutMasterIdLst>
    <p:handoutMasterId r:id="rId43"/>
  </p:handoutMasterIdLst>
  <p:sldIdLst>
    <p:sldId id="782" r:id="rId2"/>
    <p:sldId id="753" r:id="rId3"/>
    <p:sldId id="754" r:id="rId4"/>
    <p:sldId id="774" r:id="rId5"/>
    <p:sldId id="736" r:id="rId6"/>
    <p:sldId id="755" r:id="rId7"/>
    <p:sldId id="779" r:id="rId8"/>
    <p:sldId id="732" r:id="rId9"/>
    <p:sldId id="745" r:id="rId10"/>
    <p:sldId id="777" r:id="rId11"/>
    <p:sldId id="756" r:id="rId12"/>
    <p:sldId id="778" r:id="rId13"/>
    <p:sldId id="757" r:id="rId14"/>
    <p:sldId id="758" r:id="rId15"/>
    <p:sldId id="759" r:id="rId16"/>
    <p:sldId id="773" r:id="rId17"/>
    <p:sldId id="726" r:id="rId18"/>
    <p:sldId id="760" r:id="rId19"/>
    <p:sldId id="772" r:id="rId20"/>
    <p:sldId id="746" r:id="rId21"/>
    <p:sldId id="747" r:id="rId22"/>
    <p:sldId id="748" r:id="rId23"/>
    <p:sldId id="775" r:id="rId24"/>
    <p:sldId id="761" r:id="rId25"/>
    <p:sldId id="762" r:id="rId26"/>
    <p:sldId id="750" r:id="rId27"/>
    <p:sldId id="751" r:id="rId28"/>
    <p:sldId id="727" r:id="rId29"/>
    <p:sldId id="764" r:id="rId30"/>
    <p:sldId id="763" r:id="rId31"/>
    <p:sldId id="770" r:id="rId32"/>
    <p:sldId id="720" r:id="rId33"/>
    <p:sldId id="769" r:id="rId34"/>
    <p:sldId id="768" r:id="rId35"/>
    <p:sldId id="765" r:id="rId36"/>
    <p:sldId id="752" r:id="rId37"/>
    <p:sldId id="776" r:id="rId38"/>
    <p:sldId id="738" r:id="rId39"/>
    <p:sldId id="780" r:id="rId40"/>
    <p:sldId id="781" r:id="rId41"/>
  </p:sldIdLst>
  <p:sldSz cx="9144000" cy="6858000" type="screen4x3"/>
  <p:notesSz cx="6781800" cy="99187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77"/>
    <a:srgbClr val="FAFD00"/>
    <a:srgbClr val="81C2FE"/>
    <a:srgbClr val="7A7A5A"/>
    <a:srgbClr val="00B17A"/>
    <a:srgbClr val="02996A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2784" y="-632"/>
      </p:cViewPr>
      <p:guideLst>
        <p:guide orient="horz" pos="2159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16"/>
    </p:cViewPr>
  </p:sorterViewPr>
  <p:notesViewPr>
    <p:cSldViewPr>
      <p:cViewPr varScale="1">
        <p:scale>
          <a:sx n="54" d="100"/>
          <a:sy n="54" d="100"/>
        </p:scale>
        <p:origin x="-1860" y="-90"/>
      </p:cViewPr>
      <p:guideLst>
        <p:guide orient="horz" pos="3124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notesMaster" Target="notesMasters/notesMaster1.xml"/><Relationship Id="rId43" Type="http://schemas.openxmlformats.org/officeDocument/2006/relationships/handoutMaster" Target="handoutMasters/handoutMaster1.xml"/><Relationship Id="rId44" Type="http://schemas.openxmlformats.org/officeDocument/2006/relationships/printerSettings" Target="printerSettings/printerSettings1.bin"/><Relationship Id="rId4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Arial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cs typeface="Arial" charset="0"/>
              </a:defRPr>
            </a:lvl1pPr>
          </a:lstStyle>
          <a:p>
            <a:fld id="{2DC44C05-1F17-415B-B9E3-6AB4C39BDCE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52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t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defTabSz="928688">
              <a:defRPr sz="1000" b="0" i="1">
                <a:latin typeface="Times New Roman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2340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59" tIns="0" rIns="19359" bIns="0" numCol="1" anchor="b" anchorCtr="0" compatLnSpc="1">
            <a:prstTxWarp prst="textNoShape">
              <a:avLst/>
            </a:prstTxWarp>
          </a:bodyPr>
          <a:lstStyle>
            <a:lvl1pPr algn="r" defTabSz="928688">
              <a:defRPr sz="1000" b="0" i="1">
                <a:latin typeface="Times New Roman" pitchFamily="-65" charset="0"/>
                <a:cs typeface="Arial" charset="0"/>
              </a:defRPr>
            </a:lvl1pPr>
          </a:lstStyle>
          <a:p>
            <a:fld id="{321E8B79-01E1-45C9-8FA4-D549AF40246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175375" y="9551988"/>
            <a:ext cx="3429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8733" tIns="45173" rIns="88733" bIns="45173">
            <a:spAutoFit/>
          </a:bodyPr>
          <a:lstStyle/>
          <a:p>
            <a:pPr algn="ctr" defTabSz="882650">
              <a:lnSpc>
                <a:spcPct val="90000"/>
              </a:lnSpc>
            </a:pPr>
            <a:r>
              <a:rPr lang="en-GB" sz="900" b="0"/>
              <a:t> </a:t>
            </a:r>
            <a:fld id="{096D755D-53B5-4384-BF8F-F602E35E499E}" type="slidenum">
              <a:rPr lang="en-GB" sz="900" b="0"/>
              <a:pPr algn="ctr" defTabSz="882650">
                <a:lnSpc>
                  <a:spcPct val="90000"/>
                </a:lnSpc>
              </a:pPr>
              <a:t>‹#›</a:t>
            </a:fld>
            <a:endParaRPr lang="en-GB" sz="900" b="0"/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8875" y="495300"/>
            <a:ext cx="4408488" cy="3306763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049713"/>
            <a:ext cx="4975225" cy="512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3" tIns="46787" rIns="93573" bIns="46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4219575" y="9547225"/>
            <a:ext cx="19034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573" tIns="46787" rIns="93573" bIns="46787">
            <a:spAutoFit/>
          </a:bodyPr>
          <a:lstStyle/>
          <a:p>
            <a:pPr algn="r" defTabSz="928688">
              <a:spcBef>
                <a:spcPct val="50000"/>
              </a:spcBef>
              <a:defRPr/>
            </a:pPr>
            <a:r>
              <a:rPr lang="en-GB" sz="900" b="0">
                <a:latin typeface="Arial" pitchFamily="-65" charset="0"/>
                <a:cs typeface="ＭＳ Ｐゴシック" pitchFamily="-65" charset="-128"/>
              </a:rPr>
              <a:t>0683_03F7_c2.scr</a:t>
            </a:r>
          </a:p>
        </p:txBody>
      </p:sp>
    </p:spTree>
    <p:extLst>
      <p:ext uri="{BB962C8B-B14F-4D97-AF65-F5344CB8AC3E}">
        <p14:creationId xmlns:p14="http://schemas.microsoft.com/office/powerpoint/2010/main" val="2457003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7BA130C-3397-43DD-B54E-79AE8BBA31BB}" type="slidenum">
              <a:rPr lang="en-GB"/>
              <a:pPr/>
              <a:t>1</a:t>
            </a:fld>
            <a:endParaRPr lang="en-GB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C4A3D9B-FF30-4A33-B26D-10FFA38A4FE7}" type="slidenum">
              <a:rPr lang="en-GB"/>
              <a:pPr/>
              <a:t>10</a:t>
            </a:fld>
            <a:endParaRPr lang="en-GB"/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30" tIns="45715" rIns="91430" bIns="45715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BAC2F8-A8D6-49B0-9031-F892A0EB5BDB}" type="slidenum">
              <a:rPr lang="en-GB"/>
              <a:pPr/>
              <a:t>11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62968A-B7D7-47EF-AF48-2D9FA92E9154}" type="slidenum">
              <a:rPr lang="en-GB"/>
              <a:pPr/>
              <a:t>13</a:t>
            </a:fld>
            <a:endParaRPr lang="en-GB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379913"/>
            <a:ext cx="4975225" cy="5043487"/>
          </a:xfrm>
          <a:noFill/>
          <a:ln/>
        </p:spPr>
        <p:txBody>
          <a:bodyPr lIns="95048" tIns="47524" rIns="95048" bIns="47524"/>
          <a:lstStyle/>
          <a:p>
            <a:pPr marL="112713" indent="-112713" defTabSz="908050"/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  <p:sp>
        <p:nvSpPr>
          <p:cNvPr id="39940" name="Rectangle 3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95388" y="584200"/>
            <a:ext cx="4392612" cy="3294063"/>
          </a:xfrm>
          <a:ln w="12700"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8951E-E022-440A-ABCE-E11C4F2A367A}" type="slidenum">
              <a:rPr lang="en-GB"/>
              <a:pPr/>
              <a:t>14</a:t>
            </a:fld>
            <a:endParaRPr lang="en-GB"/>
          </a:p>
        </p:txBody>
      </p:sp>
      <p:sp>
        <p:nvSpPr>
          <p:cNvPr id="41987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98563" y="585788"/>
            <a:ext cx="4387850" cy="3290887"/>
          </a:xfrm>
          <a:ln cap="flat"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383088"/>
            <a:ext cx="4975225" cy="5040312"/>
          </a:xfrm>
          <a:noFill/>
          <a:ln/>
        </p:spPr>
        <p:txBody>
          <a:bodyPr lIns="93578" tIns="46789" rIns="93578" bIns="46789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E97EA1-9FA8-46B4-8F8A-7FEBDAA61669}" type="slidenum">
              <a:rPr lang="en-GB"/>
              <a:pPr/>
              <a:t>15</a:t>
            </a:fld>
            <a:endParaRPr lang="en-GB"/>
          </a:p>
        </p:txBody>
      </p:sp>
      <p:sp>
        <p:nvSpPr>
          <p:cNvPr id="440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DB354-3CEF-47D7-A1EC-CB2273466A73}" type="slidenum">
              <a:rPr lang="en-GB"/>
              <a:pPr/>
              <a:t>16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D08E36-E85B-4D80-AD54-51843AC2C97B}" type="slidenum">
              <a:rPr lang="en-GB"/>
              <a:pPr/>
              <a:t>17</a:t>
            </a:fld>
            <a:endParaRPr lang="en-GB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F4B9B8-BAC6-4C24-9E82-DD7D98AF50E4}" type="slidenum">
              <a:rPr lang="en-GB"/>
              <a:pPr/>
              <a:t>18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EEEE9-B64C-4D21-BA7A-D5ABCC6B9F9D}" type="slidenum">
              <a:rPr lang="en-GB"/>
              <a:pPr/>
              <a:t>19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0A01D-D1BA-4E97-952C-3A7CD8835B2C}" type="slidenum">
              <a:rPr lang="en-GB"/>
              <a:pPr/>
              <a:t>20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3CF61-0D29-4C9F-9F40-1B1E2D201E9D}" type="slidenum">
              <a:rPr lang="en-GB"/>
              <a:pPr/>
              <a:t>2</a:t>
            </a:fld>
            <a:endParaRPr lang="en-GB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3110AD-2E88-468E-AF8A-6B36C8E542F1}" type="slidenum">
              <a:rPr lang="en-GB"/>
              <a:pPr/>
              <a:t>21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85DD6-69D6-4BD0-818A-FA3F71E647B7}" type="slidenum">
              <a:rPr lang="en-GB"/>
              <a:pPr/>
              <a:t>22</a:t>
            </a:fld>
            <a:endParaRPr lang="en-GB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DC3AE5-951D-4B39-AE06-B837E21CC3AA}" type="slidenum">
              <a:rPr lang="en-GB"/>
              <a:pPr/>
              <a:t>23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C6C6FD-A96D-4AC5-AA2C-7609B0BEA202}" type="slidenum">
              <a:rPr lang="en-GB"/>
              <a:pPr/>
              <a:t>24</a:t>
            </a:fld>
            <a:endParaRPr lang="en-GB"/>
          </a:p>
        </p:txBody>
      </p:sp>
      <p:sp>
        <p:nvSpPr>
          <p:cNvPr id="6246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889036-C8B7-408E-9A92-5C7AB84B756D}" type="slidenum">
              <a:rPr lang="en-GB"/>
              <a:pPr/>
              <a:t>25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049713"/>
            <a:ext cx="4975225" cy="512445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714" tIns="45857" rIns="91714" bIns="45857"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700D98-74D0-4A15-BE44-DEA778A4354A}" type="slidenum">
              <a:rPr lang="en-GB"/>
              <a:pPr/>
              <a:t>26</a:t>
            </a:fld>
            <a:endParaRPr lang="en-GB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BBE36-E8D7-4DBE-8992-257EF03E5E9C}" type="slidenum">
              <a:rPr lang="en-GB"/>
              <a:pPr/>
              <a:t>27</a:t>
            </a:fld>
            <a:endParaRPr lang="en-GB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5A07D3-D4A6-4384-AEDD-4AE478B30859}" type="slidenum">
              <a:rPr lang="en-GB"/>
              <a:pPr/>
              <a:t>28</a:t>
            </a:fld>
            <a:endParaRPr lang="en-GB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F5D57B-9D71-4A9D-905C-BEE71F0742C8}" type="slidenum">
              <a:rPr lang="en-GB"/>
              <a:pPr/>
              <a:t>29</a:t>
            </a:fld>
            <a:endParaRPr lang="en-GB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F7ACB3-FC4C-4ED6-96D6-FE5733C7159E}" type="slidenum">
              <a:rPr lang="en-GB"/>
              <a:pPr/>
              <a:t>30</a:t>
            </a:fld>
            <a:endParaRPr lang="en-GB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A9289-8CD5-4A38-9625-B1A307ED3C9C}" type="slidenum">
              <a:rPr lang="en-GB"/>
              <a:pPr/>
              <a:t>3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ADAAE-9F66-4D63-89C5-94B794DDF31B}" type="slidenum">
              <a:rPr lang="en-GB"/>
              <a:pPr/>
              <a:t>31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23606-87F6-4C5F-BEF7-4C624ED920CE}" type="slidenum">
              <a:rPr lang="en-GB"/>
              <a:pPr/>
              <a:t>32</a:t>
            </a:fld>
            <a:endParaRPr lang="en-GB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6C6BCA-14B0-4CC7-B771-05ECC59E3956}" type="slidenum">
              <a:rPr lang="en-GB"/>
              <a:pPr/>
              <a:t>33</a:t>
            </a:fld>
            <a:endParaRPr lang="en-GB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76ADC-9AF6-4B6D-9271-9BE39973851E}" type="slidenum">
              <a:rPr lang="en-GB"/>
              <a:pPr/>
              <a:t>34</a:t>
            </a:fld>
            <a:endParaRPr lang="en-GB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7E2EAE-EC04-4FED-A292-923D5253CBAD}" type="slidenum">
              <a:rPr lang="en-GB"/>
              <a:pPr/>
              <a:t>35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0D0F50-A70D-4362-96EF-A1838C8B46A2}" type="slidenum">
              <a:rPr lang="en-GB"/>
              <a:pPr/>
              <a:t>36</a:t>
            </a:fld>
            <a:endParaRPr lang="en-GB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D31E9B-C926-4078-94B0-DE12233653B7}" type="slidenum">
              <a:rPr lang="en-GB"/>
              <a:pPr/>
              <a:t>37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B64735-A27F-4113-9DFD-97B612B171D9}" type="slidenum">
              <a:rPr lang="en-GB"/>
              <a:pPr/>
              <a:t>38</a:t>
            </a:fld>
            <a:endParaRPr lang="en-GB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5019A-1E12-4BDF-AD01-D6AB58C92057}" type="slidenum">
              <a:rPr lang="en-GB"/>
              <a:pPr/>
              <a:t>40</a:t>
            </a:fld>
            <a:endParaRPr lang="en-GB"/>
          </a:p>
        </p:txBody>
      </p:sp>
      <p:sp>
        <p:nvSpPr>
          <p:cNvPr id="9421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0229E9-32A0-43D9-886E-CE4D3319A7BF}" type="slidenum">
              <a:rPr lang="en-GB"/>
              <a:pPr/>
              <a:t>4</a:t>
            </a:fld>
            <a:endParaRPr lang="en-GB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F3928-CF6D-4CE1-BFB7-E0E5731E954C}" type="slidenum">
              <a:rPr lang="en-GB"/>
              <a:pPr/>
              <a:t>5</a:t>
            </a:fld>
            <a:endParaRPr lang="en-GB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F6969-655B-4D02-A60D-98BEB949AD48}" type="slidenum">
              <a:rPr lang="en-GB"/>
              <a:pPr/>
              <a:t>6</a:t>
            </a:fld>
            <a:endParaRPr lang="en-GB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4DB9A0-6D66-4375-A256-7C8B6A1E9744}" type="slidenum">
              <a:rPr lang="en-GB" sz="1100"/>
              <a:pPr/>
              <a:t>7</a:t>
            </a:fld>
            <a:endParaRPr lang="en-GB" sz="1100"/>
          </a:p>
        </p:txBody>
      </p:sp>
      <p:sp>
        <p:nvSpPr>
          <p:cNvPr id="2867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E9FE48-9D99-4DBA-9F53-53B41F26CCE4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A2FFE2-9BF7-4AED-8099-736D0E92B18B}" type="slidenum">
              <a:rPr lang="en-GB"/>
              <a:pPr/>
              <a:t>9</a:t>
            </a:fld>
            <a:endParaRPr lang="en-GB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  <a:ea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58AA1B-7383-40C8-B38C-DA9BAB9F11FC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46BDBD-D033-45BF-840B-8A1C609D17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7ED043-BF54-4BB3-9C07-A84DE1153AD2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2E3891-C2D2-4B77-8FC5-85F940BB20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6C9449-4C90-4AC2-BD03-446499AD6FA3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7843A-2329-41EE-8DCC-E85B0CFB59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5EFF2D-CC03-407A-8440-1350328D59A4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0EE1CD-C244-4690-BB60-4A1B3AC34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293D50-E926-4D2A-B219-506BAD01FDAC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AC38-8D20-4E07-B858-3994B70BE1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A1B1F4-4EE6-4199-9DC9-010E158B29B9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40ADF-E881-4B49-88F2-5962549DE4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999D10-690B-4ECE-99AF-AC64C71C211A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B79DD-21A1-4339-B410-D3A62AE327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FA743D-E5E9-4E65-9969-3E8DCD3310B1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0CA90-C0AD-4CD7-8B53-CDBAC2EB3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5E00C4-CB48-48FD-BE56-3254CA6A5E0A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9AF6C5-25F9-42B1-81D8-14CA0386D9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C948B0-C247-4622-8340-FB786DF18189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9EAFF5-17CF-46FA-90FB-1D7893204B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B53333-BFAD-4D95-B2EB-A68B65BD04E3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18339-D164-443E-8243-C525D6EA80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F73AE7B6-5EC9-430A-9588-FFA76317D77C}" type="datetime1">
              <a:rPr lang="en-US"/>
              <a:pPr/>
              <a:t>4/20/13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n-US"/>
              <a:t>ISP/IXP Workshops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29EC24B-6534-4274-BC45-FD967587F9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0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BGP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EFFE009-29D6-4D37-9A4F-77C9260F5275}" type="slidenum">
              <a:rPr lang="en-US"/>
              <a:pPr/>
              <a:t>1</a:t>
            </a:fld>
            <a:endParaRPr lang="en-US"/>
          </a:p>
        </p:txBody>
      </p:sp>
      <p:pic>
        <p:nvPicPr>
          <p:cNvPr id="15365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Numéro de système autonome (ASN)</a:t>
            </a:r>
          </a:p>
        </p:txBody>
      </p:sp>
      <p:sp>
        <p:nvSpPr>
          <p:cNvPr id="3379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Deux</a:t>
            </a:r>
            <a:r>
              <a:rPr lang="en-GB" sz="2400" dirty="0" smtClean="0"/>
              <a:t> </a:t>
            </a:r>
            <a:r>
              <a:rPr lang="en-GB" sz="2400" dirty="0" err="1" smtClean="0"/>
              <a:t>plages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000" dirty="0" smtClean="0"/>
              <a:t>0-65535			(original 16-bit range)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65536-4294967295	(32-bit range – RFC4893)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Usage: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0 and 65535		(</a:t>
            </a:r>
            <a:r>
              <a:rPr lang="en-GB" sz="2000" dirty="0" err="1" smtClean="0"/>
              <a:t>réservé</a:t>
            </a:r>
            <a:r>
              <a:rPr lang="en-GB" sz="20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1-64495			(Internet public)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64496-64511		(documentation – RFC5398)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64512-65534		(usage </a:t>
            </a:r>
            <a:r>
              <a:rPr lang="en-GB" sz="2000" dirty="0" err="1" smtClean="0"/>
              <a:t>privé</a:t>
            </a:r>
            <a:r>
              <a:rPr lang="en-GB" sz="2000" dirty="0" smtClean="0"/>
              <a:t> </a:t>
            </a:r>
            <a:r>
              <a:rPr lang="en-GB" sz="2000" dirty="0" err="1" smtClean="0"/>
              <a:t>uniquement</a:t>
            </a:r>
            <a:r>
              <a:rPr lang="en-GB" sz="20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23456			(</a:t>
            </a:r>
            <a:r>
              <a:rPr lang="en-GB" sz="2000" dirty="0" err="1" smtClean="0"/>
              <a:t>représente</a:t>
            </a:r>
            <a:r>
              <a:rPr lang="en-GB" sz="2000" dirty="0" smtClean="0"/>
              <a:t> un AS32 bits </a:t>
            </a:r>
            <a:r>
              <a:rPr lang="en-GB" sz="2000" dirty="0" err="1" smtClean="0"/>
              <a:t>si</a:t>
            </a:r>
            <a:r>
              <a:rPr lang="en-GB" sz="2000" dirty="0" smtClean="0"/>
              <a:t> non </a:t>
            </a:r>
            <a:r>
              <a:rPr lang="en-GB" sz="2000" dirty="0" err="1" smtClean="0"/>
              <a:t>géré</a:t>
            </a:r>
            <a:r>
              <a:rPr lang="en-GB" sz="2000" dirty="0" smtClean="0"/>
              <a:t>)</a:t>
            </a:r>
            <a:endParaRPr lang="en-GB" sz="2000" dirty="0" smtClean="0"/>
          </a:p>
          <a:p>
            <a:pPr lvl="1">
              <a:lnSpc>
                <a:spcPct val="90000"/>
              </a:lnSpc>
            </a:pPr>
            <a:r>
              <a:rPr lang="en-GB" sz="2000" dirty="0" smtClean="0"/>
              <a:t>65536-65551		(documentation – RFC5398)</a:t>
            </a:r>
          </a:p>
          <a:p>
            <a:pPr lvl="1">
              <a:lnSpc>
                <a:spcPct val="90000"/>
              </a:lnSpc>
            </a:pPr>
            <a:r>
              <a:rPr lang="en-GB" sz="2000" dirty="0" smtClean="0"/>
              <a:t>65552-4294967295	(Internet public)</a:t>
            </a:r>
          </a:p>
          <a:p>
            <a:pPr>
              <a:lnSpc>
                <a:spcPct val="90000"/>
              </a:lnSpc>
            </a:pPr>
            <a:r>
              <a:rPr lang="en-GB" sz="2400" dirty="0" err="1" smtClean="0"/>
              <a:t>Représentation</a:t>
            </a:r>
            <a:r>
              <a:rPr lang="en-GB" sz="2400" dirty="0" smtClean="0"/>
              <a:t> de </a:t>
            </a:r>
            <a:r>
              <a:rPr lang="en-GB" sz="2400" dirty="0" err="1" smtClean="0"/>
              <a:t>plage</a:t>
            </a:r>
            <a:r>
              <a:rPr lang="en-GB" sz="2400" dirty="0" smtClean="0"/>
              <a:t> 32 </a:t>
            </a:r>
            <a:r>
              <a:rPr lang="en-GB" sz="2400" dirty="0" smtClean="0"/>
              <a:t>bits </a:t>
            </a:r>
            <a:r>
              <a:rPr lang="en-GB" sz="2400" dirty="0" err="1" smtClean="0"/>
              <a:t>spécifiée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RFC5396</a:t>
            </a:r>
          </a:p>
          <a:p>
            <a:pPr lvl="1">
              <a:lnSpc>
                <a:spcPct val="90000"/>
              </a:lnSpc>
            </a:pPr>
            <a:r>
              <a:rPr lang="en-GB" sz="2000" dirty="0" err="1" smtClean="0"/>
              <a:t>Définit</a:t>
            </a:r>
            <a:r>
              <a:rPr lang="en-GB" sz="2000" dirty="0" smtClean="0"/>
              <a:t>  </a:t>
            </a:r>
            <a:r>
              <a:rPr lang="ja-JP" altLang="en-GB" sz="2000" dirty="0" smtClean="0"/>
              <a:t>“</a:t>
            </a:r>
            <a:r>
              <a:rPr lang="en-GB" altLang="ja-JP" sz="2000" dirty="0" err="1" smtClean="0"/>
              <a:t>asplain</a:t>
            </a:r>
            <a:r>
              <a:rPr lang="ja-JP" altLang="en-GB" sz="2000" dirty="0" smtClean="0"/>
              <a:t>”</a:t>
            </a:r>
            <a:r>
              <a:rPr lang="en-GB" altLang="ja-JP" sz="2000" dirty="0" smtClean="0"/>
              <a:t> (format </a:t>
            </a:r>
            <a:r>
              <a:rPr lang="en-GB" altLang="ja-JP" sz="2000" dirty="0" err="1" smtClean="0"/>
              <a:t>traditionnel</a:t>
            </a:r>
            <a:r>
              <a:rPr lang="en-GB" altLang="ja-JP" sz="2000" dirty="0" smtClean="0"/>
              <a:t>) </a:t>
            </a:r>
            <a:r>
              <a:rPr lang="en-GB" altLang="ja-JP" sz="2000" dirty="0" err="1" smtClean="0"/>
              <a:t>comme</a:t>
            </a:r>
            <a:r>
              <a:rPr lang="en-GB" altLang="ja-JP" sz="2000" dirty="0" smtClean="0"/>
              <a:t> notation standard</a:t>
            </a:r>
            <a:endParaRPr lang="en-GB" sz="2000" dirty="0" smtClean="0"/>
          </a:p>
        </p:txBody>
      </p:sp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1D748-81AA-4C0A-9108-AE00934C865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Numéro de système autonome (ASN)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Les ASN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distribués</a:t>
            </a:r>
            <a:r>
              <a:rPr lang="en-GB" sz="2400" dirty="0" smtClean="0"/>
              <a:t> par les </a:t>
            </a:r>
            <a:r>
              <a:rPr lang="en-GB" sz="2400" dirty="0" err="1" smtClean="0"/>
              <a:t>Registres</a:t>
            </a:r>
            <a:r>
              <a:rPr lang="en-GB" sz="2400" dirty="0" smtClean="0"/>
              <a:t> Internet </a:t>
            </a:r>
            <a:r>
              <a:rPr lang="en-GB" sz="2400" dirty="0" err="1" smtClean="0"/>
              <a:t>Régionaux</a:t>
            </a:r>
            <a:endParaRPr lang="en-GB" sz="2400" dirty="0" smtClean="0"/>
          </a:p>
          <a:p>
            <a:pPr lvl="1"/>
            <a:r>
              <a:rPr lang="en-GB" sz="2000" dirty="0" err="1" smtClean="0"/>
              <a:t>Ils</a:t>
            </a:r>
            <a:r>
              <a:rPr lang="en-GB" sz="2000" dirty="0" smtClean="0"/>
              <a:t>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également</a:t>
            </a:r>
            <a:r>
              <a:rPr lang="en-GB" sz="2000" dirty="0" smtClean="0"/>
              <a:t> </a:t>
            </a:r>
            <a:r>
              <a:rPr lang="en-GB" sz="2000" dirty="0" err="1" smtClean="0"/>
              <a:t>disponibles</a:t>
            </a:r>
            <a:r>
              <a:rPr lang="en-GB" sz="2000" dirty="0" smtClean="0"/>
              <a:t> </a:t>
            </a:r>
            <a:r>
              <a:rPr lang="en-GB" sz="2000" dirty="0" err="1" smtClean="0"/>
              <a:t>auprès</a:t>
            </a:r>
            <a:r>
              <a:rPr lang="en-GB" sz="2000" dirty="0" smtClean="0"/>
              <a:t> </a:t>
            </a:r>
            <a:r>
              <a:rPr lang="en-GB" sz="2000" dirty="0" smtClean="0"/>
              <a:t>des ISP </a:t>
            </a:r>
            <a:r>
              <a:rPr lang="en-GB" sz="2000" dirty="0" smtClean="0"/>
              <a:t>en </a:t>
            </a:r>
            <a:r>
              <a:rPr lang="en-GB" sz="2000" dirty="0" err="1" smtClean="0"/>
              <a:t>amont</a:t>
            </a:r>
            <a:r>
              <a:rPr lang="en-GB" sz="2000" dirty="0" smtClean="0"/>
              <a:t> qui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membres</a:t>
            </a:r>
            <a:r>
              <a:rPr lang="en-GB" sz="2000" dirty="0" smtClean="0"/>
              <a:t> de </a:t>
            </a:r>
            <a:r>
              <a:rPr lang="en-GB" sz="2000" dirty="0" err="1" smtClean="0"/>
              <a:t>l'un</a:t>
            </a:r>
            <a:r>
              <a:rPr lang="en-GB" sz="2000" dirty="0" smtClean="0"/>
              <a:t> des RIR</a:t>
            </a:r>
          </a:p>
          <a:p>
            <a:r>
              <a:rPr lang="en-GB" sz="2400" dirty="0" smtClean="0"/>
              <a:t>Les allocations ASN </a:t>
            </a:r>
            <a:r>
              <a:rPr lang="en-GB" sz="2400" dirty="0" err="1" smtClean="0"/>
              <a:t>actuelles</a:t>
            </a:r>
            <a:r>
              <a:rPr lang="en-GB" sz="2400" dirty="0" smtClean="0"/>
              <a:t> de 16-bit </a:t>
            </a:r>
            <a:r>
              <a:rPr lang="en-GB" sz="2400" dirty="0" err="1" smtClean="0"/>
              <a:t>jusqu'à</a:t>
            </a:r>
            <a:r>
              <a:rPr lang="en-GB" sz="2400" dirty="0" smtClean="0"/>
              <a:t> 61439 </a:t>
            </a:r>
            <a:r>
              <a:rPr lang="en-GB" sz="2400" dirty="0" err="1" smtClean="0"/>
              <a:t>ont</a:t>
            </a:r>
            <a:r>
              <a:rPr lang="en-GB" sz="2400" dirty="0" smtClean="0"/>
              <a:t> </a:t>
            </a:r>
            <a:r>
              <a:rPr lang="en-GB" sz="2400" dirty="0" err="1" smtClean="0"/>
              <a:t>été</a:t>
            </a:r>
            <a:r>
              <a:rPr lang="en-GB" sz="2400" dirty="0" smtClean="0"/>
              <a:t> </a:t>
            </a:r>
            <a:r>
              <a:rPr lang="en-GB" sz="2400" dirty="0" err="1" smtClean="0"/>
              <a:t>faites</a:t>
            </a:r>
            <a:r>
              <a:rPr lang="en-GB" sz="2400" dirty="0" smtClean="0"/>
              <a:t> pour les RIR</a:t>
            </a:r>
          </a:p>
          <a:p>
            <a:pPr lvl="1"/>
            <a:r>
              <a:rPr lang="en-GB" sz="2000" dirty="0" smtClean="0"/>
              <a:t>Environ 41200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visibles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Internet</a:t>
            </a:r>
          </a:p>
          <a:p>
            <a:r>
              <a:rPr lang="en-GB" sz="2400" dirty="0" err="1" smtClean="0"/>
              <a:t>Chaque</a:t>
            </a:r>
            <a:r>
              <a:rPr lang="en-GB" sz="2400" dirty="0" smtClean="0"/>
              <a:t> RIR a </a:t>
            </a:r>
            <a:r>
              <a:rPr lang="en-GB" sz="2400" dirty="0" err="1" smtClean="0"/>
              <a:t>également</a:t>
            </a:r>
            <a:r>
              <a:rPr lang="en-GB" sz="2400" dirty="0" smtClean="0"/>
              <a:t> </a:t>
            </a:r>
            <a:r>
              <a:rPr lang="en-GB" sz="2400" dirty="0" err="1" smtClean="0"/>
              <a:t>reçu</a:t>
            </a:r>
            <a:r>
              <a:rPr lang="en-GB" sz="2400" dirty="0" smtClean="0"/>
              <a:t> un bloc </a:t>
            </a:r>
            <a:r>
              <a:rPr lang="en-GB" sz="2400" dirty="0" err="1" smtClean="0"/>
              <a:t>d'ASN</a:t>
            </a:r>
            <a:r>
              <a:rPr lang="en-GB" sz="2400" dirty="0" smtClean="0"/>
              <a:t> 32-bit</a:t>
            </a:r>
          </a:p>
          <a:p>
            <a:pPr lvl="1"/>
            <a:r>
              <a:rPr lang="en-GB" sz="2000" dirty="0" smtClean="0"/>
              <a:t>Sur les 2800 affectations, </a:t>
            </a:r>
            <a:r>
              <a:rPr lang="en-GB" sz="2000" dirty="0" err="1" smtClean="0"/>
              <a:t>autour</a:t>
            </a:r>
            <a:r>
              <a:rPr lang="en-GB" sz="2000" dirty="0" smtClean="0"/>
              <a:t> de 2400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visibles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Internet</a:t>
            </a:r>
          </a:p>
          <a:p>
            <a:r>
              <a:rPr lang="en-US" sz="2400" dirty="0" err="1" smtClean="0"/>
              <a:t>Cf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FF4141"/>
                </a:solidFill>
              </a:rPr>
              <a:t>www.iana.org</a:t>
            </a:r>
            <a:r>
              <a:rPr lang="en-US" sz="2400" dirty="0" smtClean="0">
                <a:solidFill>
                  <a:srgbClr val="FF4141"/>
                </a:solidFill>
              </a:rPr>
              <a:t>/assignments/as-numbers</a:t>
            </a:r>
            <a:endParaRPr lang="en-GB" sz="2400" dirty="0" smtClean="0">
              <a:solidFill>
                <a:srgbClr val="FF4141"/>
              </a:solidFill>
            </a:endParaRP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FF14F-C557-4DDB-9AB1-4A10E6310721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BGP dans Cisco IOS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Cette</a:t>
            </a:r>
            <a:r>
              <a:rPr lang="en-GB" sz="2400" dirty="0" smtClean="0"/>
              <a:t> </a:t>
            </a:r>
            <a:r>
              <a:rPr lang="en-GB" sz="2400" dirty="0" err="1" smtClean="0"/>
              <a:t>commande</a:t>
            </a:r>
            <a:r>
              <a:rPr lang="en-GB" sz="2400" dirty="0" smtClean="0"/>
              <a:t> active BGP </a:t>
            </a:r>
            <a:r>
              <a:rPr lang="en-GB" sz="2400" dirty="0" err="1" smtClean="0"/>
              <a:t>dans</a:t>
            </a:r>
            <a:r>
              <a:rPr lang="en-GB" sz="2400" dirty="0" smtClean="0"/>
              <a:t> Cisco IOS: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100</a:t>
            </a:r>
          </a:p>
          <a:p>
            <a:r>
              <a:rPr lang="en-GB" sz="2400" dirty="0" smtClean="0"/>
              <a:t>Pour les ASN&gt; 65535, le </a:t>
            </a:r>
            <a:r>
              <a:rPr lang="en-GB" sz="2400" dirty="0" err="1" smtClean="0"/>
              <a:t>numéro</a:t>
            </a:r>
            <a:r>
              <a:rPr lang="en-GB" sz="2400" dirty="0" smtClean="0"/>
              <a:t> </a:t>
            </a:r>
            <a:r>
              <a:rPr lang="en-GB" sz="2400" dirty="0" err="1" smtClean="0"/>
              <a:t>d'AS</a:t>
            </a:r>
            <a:r>
              <a:rPr lang="en-GB" sz="2400" dirty="0" smtClean="0"/>
              <a:t> </a:t>
            </a:r>
            <a:r>
              <a:rPr lang="en-GB" sz="2400" dirty="0" err="1" smtClean="0"/>
              <a:t>peut</a:t>
            </a:r>
            <a:r>
              <a:rPr lang="en-GB" sz="2400" dirty="0" smtClean="0"/>
              <a:t> </a:t>
            </a:r>
            <a:r>
              <a:rPr lang="en-GB" sz="2400" dirty="0" err="1" smtClean="0"/>
              <a:t>être</a:t>
            </a:r>
            <a:r>
              <a:rPr lang="en-GB" sz="2400" dirty="0" smtClean="0"/>
              <a:t> </a:t>
            </a:r>
            <a:r>
              <a:rPr lang="en-GB" sz="2400" dirty="0" err="1" smtClean="0"/>
              <a:t>entré</a:t>
            </a:r>
            <a:r>
              <a:rPr lang="en-GB" sz="2400" dirty="0" smtClean="0"/>
              <a:t> en notation "plain" </a:t>
            </a:r>
            <a:r>
              <a:rPr lang="en-GB" sz="2400" dirty="0" err="1" smtClean="0"/>
              <a:t>ou</a:t>
            </a:r>
            <a:r>
              <a:rPr lang="en-GB" sz="2400" dirty="0" smtClean="0"/>
              <a:t> "dot ":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131076 </a:t>
            </a:r>
          </a:p>
          <a:p>
            <a:pPr lvl="2">
              <a:buFont typeface="Wingdings" pitchFamily="-65" charset="2"/>
              <a:buNone/>
            </a:pPr>
            <a:r>
              <a:rPr lang="en-GB" sz="1600" dirty="0" err="1" smtClean="0"/>
              <a:t>ou</a:t>
            </a:r>
            <a:endParaRPr lang="en-GB" sz="1600" dirty="0" smtClean="0"/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2.4</a:t>
            </a:r>
          </a:p>
          <a:p>
            <a:r>
              <a:rPr lang="en-GB" sz="2400" dirty="0" smtClean="0"/>
              <a:t>IOS </a:t>
            </a:r>
            <a:r>
              <a:rPr lang="en-GB" sz="2400" dirty="0" err="1" smtClean="0"/>
              <a:t>affiche</a:t>
            </a:r>
            <a:r>
              <a:rPr lang="en-GB" sz="2400" dirty="0" smtClean="0"/>
              <a:t> les ASN en notation "plain" par </a:t>
            </a:r>
            <a:r>
              <a:rPr lang="en-GB" sz="2400" dirty="0" err="1" smtClean="0"/>
              <a:t>défaut</a:t>
            </a:r>
            <a:endParaRPr lang="en-GB" sz="2400" dirty="0" smtClean="0"/>
          </a:p>
          <a:p>
            <a:pPr lvl="1"/>
            <a:r>
              <a:rPr lang="en-GB" sz="2000" dirty="0" smtClean="0"/>
              <a:t>La notation "Dot" </a:t>
            </a:r>
            <a:r>
              <a:rPr lang="en-GB" sz="2000" dirty="0" err="1" smtClean="0"/>
              <a:t>est</a:t>
            </a:r>
            <a:r>
              <a:rPr lang="en-GB" sz="2000" dirty="0" smtClean="0"/>
              <a:t> facultative: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2.4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</a:t>
            </a:r>
            <a:r>
              <a:rPr lang="en-GB" sz="2000" b="1" dirty="0" err="1" smtClean="0">
                <a:latin typeface="Courier New" pitchFamily="-65" charset="0"/>
              </a:rPr>
              <a:t>asnotation</a:t>
            </a:r>
            <a:r>
              <a:rPr lang="en-GB" sz="2000" b="1" dirty="0" smtClean="0">
                <a:latin typeface="Courier New" pitchFamily="-65" charset="0"/>
              </a:rPr>
              <a:t> dot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17F95-6160-422F-ACFF-43D3D2788505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Notions de base BGP</a:t>
            </a:r>
          </a:p>
        </p:txBody>
      </p:sp>
      <p:sp>
        <p:nvSpPr>
          <p:cNvPr id="38915" name="Rectangle 30"/>
          <p:cNvSpPr>
            <a:spLocks noGrp="1" noChangeArrowheads="1"/>
          </p:cNvSpPr>
          <p:nvPr>
            <p:ph idx="1"/>
          </p:nvPr>
        </p:nvSpPr>
        <p:spPr>
          <a:xfrm>
            <a:off x="457200" y="4724400"/>
            <a:ext cx="4144963" cy="1752600"/>
          </a:xfrm>
        </p:spPr>
        <p:txBody>
          <a:bodyPr/>
          <a:lstStyle/>
          <a:p>
            <a:r>
              <a:rPr lang="en-US" sz="2000" smtClean="0"/>
              <a:t>Fonctionne sur TCP - port 179</a:t>
            </a:r>
          </a:p>
          <a:p>
            <a:r>
              <a:rPr lang="en-US" sz="2000" smtClean="0"/>
              <a:t>Path vector protocol</a:t>
            </a:r>
          </a:p>
          <a:p>
            <a:r>
              <a:rPr lang="en-US" sz="2000" smtClean="0"/>
              <a:t>Mises à jour incrémentales</a:t>
            </a:r>
          </a:p>
          <a:p>
            <a:r>
              <a:rPr lang="en-US" sz="2000" smtClean="0"/>
              <a:t>BGP «Interne» et «Externe»</a:t>
            </a:r>
            <a:endParaRPr lang="en-US" sz="2400" smtClean="0"/>
          </a:p>
        </p:txBody>
      </p:sp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11B68-31DE-4302-82F5-66FCF0F817E5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38917" name="Group 31"/>
          <p:cNvGrpSpPr>
            <a:grpSpLocks/>
          </p:cNvGrpSpPr>
          <p:nvPr/>
        </p:nvGrpSpPr>
        <p:grpSpPr bwMode="auto">
          <a:xfrm>
            <a:off x="533400" y="1524000"/>
            <a:ext cx="8215313" cy="4716463"/>
            <a:chOff x="336" y="960"/>
            <a:chExt cx="5175" cy="2971"/>
          </a:xfrm>
        </p:grpSpPr>
        <p:sp>
          <p:nvSpPr>
            <p:cNvPr id="697349" name="Freeform 5"/>
            <p:cNvSpPr>
              <a:spLocks/>
            </p:cNvSpPr>
            <p:nvPr/>
          </p:nvSpPr>
          <p:spPr bwMode="auto">
            <a:xfrm>
              <a:off x="3518" y="2290"/>
              <a:ext cx="271" cy="271"/>
            </a:xfrm>
            <a:custGeom>
              <a:avLst/>
              <a:gdLst>
                <a:gd name="T0" fmla="*/ 240 w 241"/>
                <a:gd name="T1" fmla="*/ 0 h 241"/>
                <a:gd name="T2" fmla="*/ 0 w 241"/>
                <a:gd name="T3" fmla="*/ 0 h 241"/>
                <a:gd name="T4" fmla="*/ 0 w 241"/>
                <a:gd name="T5" fmla="*/ 240 h 241"/>
                <a:gd name="T6" fmla="*/ 0 60000 65536"/>
                <a:gd name="T7" fmla="*/ 0 60000 65536"/>
                <a:gd name="T8" fmla="*/ 0 60000 65536"/>
                <a:gd name="T9" fmla="*/ 0 w 241"/>
                <a:gd name="T10" fmla="*/ 0 h 241"/>
                <a:gd name="T11" fmla="*/ 241 w 241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241">
                  <a:moveTo>
                    <a:pt x="240" y="0"/>
                  </a:moveTo>
                  <a:lnTo>
                    <a:pt x="0" y="0"/>
                  </a:lnTo>
                  <a:lnTo>
                    <a:pt x="0" y="240"/>
                  </a:lnTo>
                </a:path>
              </a:pathLst>
            </a:custGeom>
            <a:noFill/>
            <a:ln w="25400" cap="rnd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0" name="Freeform 6"/>
            <p:cNvSpPr>
              <a:spLocks/>
            </p:cNvSpPr>
            <p:nvPr/>
          </p:nvSpPr>
          <p:spPr bwMode="auto">
            <a:xfrm>
              <a:off x="2384" y="2290"/>
              <a:ext cx="271" cy="271"/>
            </a:xfrm>
            <a:custGeom>
              <a:avLst/>
              <a:gdLst>
                <a:gd name="T0" fmla="*/ 0 w 241"/>
                <a:gd name="T1" fmla="*/ 0 h 241"/>
                <a:gd name="T2" fmla="*/ 240 w 241"/>
                <a:gd name="T3" fmla="*/ 0 h 241"/>
                <a:gd name="T4" fmla="*/ 240 w 241"/>
                <a:gd name="T5" fmla="*/ 240 h 241"/>
                <a:gd name="T6" fmla="*/ 0 60000 65536"/>
                <a:gd name="T7" fmla="*/ 0 60000 65536"/>
                <a:gd name="T8" fmla="*/ 0 60000 65536"/>
                <a:gd name="T9" fmla="*/ 0 w 241"/>
                <a:gd name="T10" fmla="*/ 0 h 241"/>
                <a:gd name="T11" fmla="*/ 241 w 241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241">
                  <a:moveTo>
                    <a:pt x="0" y="0"/>
                  </a:moveTo>
                  <a:lnTo>
                    <a:pt x="240" y="0"/>
                  </a:lnTo>
                  <a:lnTo>
                    <a:pt x="240" y="240"/>
                  </a:lnTo>
                </a:path>
              </a:pathLst>
            </a:custGeom>
            <a:noFill/>
            <a:ln w="25400" cap="rnd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pic>
          <p:nvPicPr>
            <p:cNvPr id="38920" name="Picture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61" y="1305"/>
              <a:ext cx="1950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21" name="Picture 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341"/>
              <a:ext cx="1951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22" name="Picture 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85" y="2753"/>
              <a:ext cx="1950" cy="1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923" name="Rectangle 10"/>
            <p:cNvSpPr>
              <a:spLocks noChangeArrowheads="1"/>
            </p:cNvSpPr>
            <p:nvPr/>
          </p:nvSpPr>
          <p:spPr bwMode="auto">
            <a:xfrm>
              <a:off x="912" y="1787"/>
              <a:ext cx="84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100</a:t>
              </a:r>
            </a:p>
          </p:txBody>
        </p:sp>
        <p:sp>
          <p:nvSpPr>
            <p:cNvPr id="38924" name="Rectangle 11"/>
            <p:cNvSpPr>
              <a:spLocks noChangeArrowheads="1"/>
            </p:cNvSpPr>
            <p:nvPr/>
          </p:nvSpPr>
          <p:spPr bwMode="auto">
            <a:xfrm>
              <a:off x="4292" y="1787"/>
              <a:ext cx="84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101</a:t>
              </a:r>
            </a:p>
          </p:txBody>
        </p:sp>
        <p:sp>
          <p:nvSpPr>
            <p:cNvPr id="38925" name="Rectangle 12"/>
            <p:cNvSpPr>
              <a:spLocks noChangeArrowheads="1"/>
            </p:cNvSpPr>
            <p:nvPr/>
          </p:nvSpPr>
          <p:spPr bwMode="auto">
            <a:xfrm>
              <a:off x="3171" y="3244"/>
              <a:ext cx="1016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700" b="0">
                  <a:latin typeface="Verdana" pitchFamily="-65" charset="0"/>
                </a:rPr>
                <a:t>AS 102</a:t>
              </a:r>
            </a:p>
          </p:txBody>
        </p:sp>
        <p:sp>
          <p:nvSpPr>
            <p:cNvPr id="697357" name="Line 13"/>
            <p:cNvSpPr>
              <a:spLocks noChangeShapeType="1"/>
            </p:cNvSpPr>
            <p:nvPr/>
          </p:nvSpPr>
          <p:spPr bwMode="auto">
            <a:xfrm>
              <a:off x="2321" y="1483"/>
              <a:ext cx="1562" cy="0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8" name="Line 14"/>
            <p:cNvSpPr>
              <a:spLocks noChangeShapeType="1"/>
            </p:cNvSpPr>
            <p:nvPr/>
          </p:nvSpPr>
          <p:spPr bwMode="auto">
            <a:xfrm>
              <a:off x="2510" y="2570"/>
              <a:ext cx="1184" cy="0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97359" name="Line 15"/>
            <p:cNvSpPr>
              <a:spLocks noChangeShapeType="1"/>
            </p:cNvSpPr>
            <p:nvPr/>
          </p:nvSpPr>
          <p:spPr bwMode="auto">
            <a:xfrm>
              <a:off x="3651" y="2570"/>
              <a:ext cx="0" cy="266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 type="none" w="sm" len="sm"/>
              <a:tailEnd type="none" w="sm" len="sm"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38929" name="Line 16"/>
            <p:cNvSpPr>
              <a:spLocks noChangeShapeType="1"/>
            </p:cNvSpPr>
            <p:nvPr/>
          </p:nvSpPr>
          <p:spPr bwMode="auto">
            <a:xfrm flipH="1">
              <a:off x="2424" y="1170"/>
              <a:ext cx="270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Line 17"/>
            <p:cNvSpPr>
              <a:spLocks noChangeShapeType="1"/>
            </p:cNvSpPr>
            <p:nvPr/>
          </p:nvSpPr>
          <p:spPr bwMode="auto">
            <a:xfrm>
              <a:off x="3504" y="1170"/>
              <a:ext cx="216" cy="2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8931" name="Picture 18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376" y="2705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7363" name="Rectangle 19"/>
            <p:cNvSpPr>
              <a:spLocks noChangeArrowheads="1"/>
            </p:cNvSpPr>
            <p:nvPr/>
          </p:nvSpPr>
          <p:spPr bwMode="auto">
            <a:xfrm>
              <a:off x="3600" y="2860"/>
              <a:ext cx="101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E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pic>
          <p:nvPicPr>
            <p:cNvPr id="38933" name="Picture 20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2129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4" name="Picture 2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90" y="1324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5" name="Picture 22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47" y="2129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8936" name="Picture 23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847" y="1324"/>
              <a:ext cx="549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97368" name="Rectangle 24"/>
            <p:cNvSpPr>
              <a:spLocks noChangeArrowheads="1"/>
            </p:cNvSpPr>
            <p:nvPr/>
          </p:nvSpPr>
          <p:spPr bwMode="auto">
            <a:xfrm>
              <a:off x="2067" y="2296"/>
              <a:ext cx="11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B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69" name="Rectangle 25"/>
            <p:cNvSpPr>
              <a:spLocks noChangeArrowheads="1"/>
            </p:cNvSpPr>
            <p:nvPr/>
          </p:nvSpPr>
          <p:spPr bwMode="auto">
            <a:xfrm>
              <a:off x="4003" y="2273"/>
              <a:ext cx="12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D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70" name="Rectangle 26"/>
            <p:cNvSpPr>
              <a:spLocks noChangeArrowheads="1"/>
            </p:cNvSpPr>
            <p:nvPr/>
          </p:nvSpPr>
          <p:spPr bwMode="auto">
            <a:xfrm>
              <a:off x="2067" y="1478"/>
              <a:ext cx="1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A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697371" name="Rectangle 27"/>
            <p:cNvSpPr>
              <a:spLocks noChangeArrowheads="1"/>
            </p:cNvSpPr>
            <p:nvPr/>
          </p:nvSpPr>
          <p:spPr bwMode="auto">
            <a:xfrm>
              <a:off x="4008" y="1478"/>
              <a:ext cx="1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 anchorCtr="1">
              <a:spAutoFit/>
            </a:bodyPr>
            <a:lstStyle/>
            <a:p>
              <a:pPr algn="ctr" defTabSz="808038">
                <a:spcBef>
                  <a:spcPct val="50000"/>
                </a:spcBef>
              </a:pPr>
              <a:r>
                <a:rPr lang="en-US" sz="2000" b="0">
                  <a:solidFill>
                    <a:schemeClr val="bg1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-65" charset="0"/>
                  <a:cs typeface="Arial" charset="0"/>
                </a:rPr>
                <a:t>C</a:t>
              </a:r>
              <a:endParaRPr lang="en-US" sz="2000" b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endParaRPr>
            </a:p>
          </p:txBody>
        </p:sp>
        <p:sp>
          <p:nvSpPr>
            <p:cNvPr id="38941" name="Rectangle 28"/>
            <p:cNvSpPr>
              <a:spLocks noChangeArrowheads="1"/>
            </p:cNvSpPr>
            <p:nvPr/>
          </p:nvSpPr>
          <p:spPr bwMode="auto">
            <a:xfrm>
              <a:off x="2683" y="960"/>
              <a:ext cx="790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103548" tIns="51774" rIns="103548" bIns="51774">
              <a:spAutoFit/>
            </a:bodyPr>
            <a:lstStyle/>
            <a:p>
              <a:pPr algn="ctr" defTabSz="1028700"/>
              <a:r>
                <a:rPr lang="en-US" sz="2200" b="0">
                  <a:latin typeface="Verdana" pitchFamily="-65" charset="0"/>
                </a:rPr>
                <a:t>Peering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5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86034" tIns="43016" rIns="86034" bIns="43016"/>
          <a:lstStyle/>
          <a:p>
            <a:r>
              <a:rPr lang="en-GB" smtClean="0"/>
              <a:t>Zone de démarcation (DMZ)</a:t>
            </a:r>
          </a:p>
        </p:txBody>
      </p:sp>
      <p:sp>
        <p:nvSpPr>
          <p:cNvPr id="40963" name="Rectangle 24"/>
          <p:cNvSpPr>
            <a:spLocks noGrp="1" noChangeArrowheads="1"/>
          </p:cNvSpPr>
          <p:nvPr>
            <p:ph idx="1"/>
          </p:nvPr>
        </p:nvSpPr>
        <p:spPr>
          <a:xfrm>
            <a:off x="409575" y="5884863"/>
            <a:ext cx="8226425" cy="568325"/>
          </a:xfrm>
        </p:spPr>
        <p:txBody>
          <a:bodyPr lIns="86034" tIns="43016" rIns="86034" bIns="43016" anchor="ctr" anchorCtr="1"/>
          <a:lstStyle/>
          <a:p>
            <a:r>
              <a:rPr lang="en-GB" sz="2100" smtClean="0"/>
              <a:t>DMZ est le lien ou réseau partagé entre les AS</a:t>
            </a:r>
          </a:p>
        </p:txBody>
      </p:sp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47DF0-B386-4460-A821-DD29AC4E7009}" type="slidenum">
              <a:rPr lang="en-US"/>
              <a:pPr/>
              <a:t>14</a:t>
            </a:fld>
            <a:endParaRPr lang="en-US"/>
          </a:p>
        </p:txBody>
      </p:sp>
      <p:sp>
        <p:nvSpPr>
          <p:cNvPr id="699394" name="Freeform 2"/>
          <p:cNvSpPr>
            <a:spLocks/>
          </p:cNvSpPr>
          <p:nvPr/>
        </p:nvSpPr>
        <p:spPr bwMode="auto">
          <a:xfrm>
            <a:off x="5030788" y="3195638"/>
            <a:ext cx="430212" cy="430212"/>
          </a:xfrm>
          <a:custGeom>
            <a:avLst/>
            <a:gdLst>
              <a:gd name="T0" fmla="*/ 240 w 241"/>
              <a:gd name="T1" fmla="*/ 0 h 241"/>
              <a:gd name="T2" fmla="*/ 0 w 241"/>
              <a:gd name="T3" fmla="*/ 0 h 241"/>
              <a:gd name="T4" fmla="*/ 0 w 241"/>
              <a:gd name="T5" fmla="*/ 240 h 241"/>
              <a:gd name="T6" fmla="*/ 0 60000 65536"/>
              <a:gd name="T7" fmla="*/ 0 60000 65536"/>
              <a:gd name="T8" fmla="*/ 0 60000 65536"/>
              <a:gd name="T9" fmla="*/ 0 w 241"/>
              <a:gd name="T10" fmla="*/ 0 h 241"/>
              <a:gd name="T11" fmla="*/ 241 w 241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241">
                <a:moveTo>
                  <a:pt x="240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25399" cap="rnd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395" name="Freeform 3"/>
          <p:cNvSpPr>
            <a:spLocks/>
          </p:cNvSpPr>
          <p:nvPr/>
        </p:nvSpPr>
        <p:spPr bwMode="auto">
          <a:xfrm>
            <a:off x="3228975" y="3195638"/>
            <a:ext cx="430213" cy="430212"/>
          </a:xfrm>
          <a:custGeom>
            <a:avLst/>
            <a:gdLst>
              <a:gd name="T0" fmla="*/ 0 w 241"/>
              <a:gd name="T1" fmla="*/ 0 h 241"/>
              <a:gd name="T2" fmla="*/ 240 w 241"/>
              <a:gd name="T3" fmla="*/ 0 h 241"/>
              <a:gd name="T4" fmla="*/ 240 w 241"/>
              <a:gd name="T5" fmla="*/ 240 h 241"/>
              <a:gd name="T6" fmla="*/ 0 60000 65536"/>
              <a:gd name="T7" fmla="*/ 0 60000 65536"/>
              <a:gd name="T8" fmla="*/ 0 60000 65536"/>
              <a:gd name="T9" fmla="*/ 0 w 241"/>
              <a:gd name="T10" fmla="*/ 0 h 241"/>
              <a:gd name="T11" fmla="*/ 241 w 241"/>
              <a:gd name="T12" fmla="*/ 241 h 2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1" h="241">
                <a:moveTo>
                  <a:pt x="0" y="0"/>
                </a:moveTo>
                <a:lnTo>
                  <a:pt x="240" y="0"/>
                </a:lnTo>
                <a:lnTo>
                  <a:pt x="240" y="240"/>
                </a:lnTo>
              </a:path>
            </a:pathLst>
          </a:custGeom>
          <a:noFill/>
          <a:ln w="25399" cap="rnd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40967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2113" y="1627188"/>
            <a:ext cx="3094037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8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71763" y="4113213"/>
            <a:ext cx="309562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9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27188"/>
            <a:ext cx="3095625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0" name="Rectangle 7"/>
          <p:cNvSpPr>
            <a:spLocks noChangeArrowheads="1"/>
          </p:cNvSpPr>
          <p:nvPr/>
        </p:nvSpPr>
        <p:spPr bwMode="auto">
          <a:xfrm>
            <a:off x="990600" y="2341563"/>
            <a:ext cx="137953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100</a:t>
            </a:r>
          </a:p>
        </p:txBody>
      </p:sp>
      <p:sp>
        <p:nvSpPr>
          <p:cNvPr id="40971" name="Rectangle 8"/>
          <p:cNvSpPr>
            <a:spLocks noChangeArrowheads="1"/>
          </p:cNvSpPr>
          <p:nvPr/>
        </p:nvSpPr>
        <p:spPr bwMode="auto">
          <a:xfrm>
            <a:off x="6584950" y="2351088"/>
            <a:ext cx="13843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101</a:t>
            </a:r>
          </a:p>
        </p:txBody>
      </p:sp>
      <p:sp>
        <p:nvSpPr>
          <p:cNvPr id="40972" name="Rectangle 9"/>
          <p:cNvSpPr>
            <a:spLocks noChangeArrowheads="1"/>
          </p:cNvSpPr>
          <p:nvPr/>
        </p:nvSpPr>
        <p:spPr bwMode="auto">
          <a:xfrm>
            <a:off x="3568700" y="4835525"/>
            <a:ext cx="13001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800" b="0">
                <a:latin typeface="Verdana" pitchFamily="-65" charset="0"/>
              </a:rPr>
              <a:t>AS 102</a:t>
            </a:r>
          </a:p>
        </p:txBody>
      </p:sp>
      <p:sp>
        <p:nvSpPr>
          <p:cNvPr id="40973" name="Rectangle 10"/>
          <p:cNvSpPr>
            <a:spLocks noChangeArrowheads="1"/>
          </p:cNvSpPr>
          <p:nvPr/>
        </p:nvSpPr>
        <p:spPr bwMode="auto">
          <a:xfrm>
            <a:off x="3514725" y="2119313"/>
            <a:ext cx="165417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sz="2400" b="0">
                <a:latin typeface="Verdana" pitchFamily="-65" charset="0"/>
              </a:rPr>
              <a:t>Réseau DMZ</a:t>
            </a:r>
          </a:p>
        </p:txBody>
      </p:sp>
      <p:sp>
        <p:nvSpPr>
          <p:cNvPr id="699403" name="Line 11"/>
          <p:cNvSpPr>
            <a:spLocks noChangeShapeType="1"/>
          </p:cNvSpPr>
          <p:nvPr/>
        </p:nvSpPr>
        <p:spPr bwMode="auto">
          <a:xfrm>
            <a:off x="3063875" y="1857375"/>
            <a:ext cx="2479675" cy="0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404" name="Line 12"/>
          <p:cNvSpPr>
            <a:spLocks noChangeShapeType="1"/>
          </p:cNvSpPr>
          <p:nvPr/>
        </p:nvSpPr>
        <p:spPr bwMode="auto">
          <a:xfrm>
            <a:off x="3362325" y="3635375"/>
            <a:ext cx="1881188" cy="0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4360863" y="3635375"/>
            <a:ext cx="0" cy="423863"/>
          </a:xfrm>
          <a:prstGeom prst="line">
            <a:avLst/>
          </a:prstGeom>
          <a:noFill/>
          <a:ln w="25399">
            <a:solidFill>
              <a:srgbClr val="CC1111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40977" name="Picture 1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7288" y="1651000"/>
            <a:ext cx="869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8" name="Picture 1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9088" y="1651000"/>
            <a:ext cx="8715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9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7288" y="2892425"/>
            <a:ext cx="8699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0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9088" y="2892425"/>
            <a:ext cx="87153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1" name="Picture 1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5888" y="3836988"/>
            <a:ext cx="8731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2747963" y="1905000"/>
            <a:ext cx="155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2784475" y="3105150"/>
            <a:ext cx="1571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B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3" name="Rectangle 21"/>
          <p:cNvSpPr>
            <a:spLocks noChangeArrowheads="1"/>
          </p:cNvSpPr>
          <p:nvPr/>
        </p:nvSpPr>
        <p:spPr bwMode="auto">
          <a:xfrm>
            <a:off x="5737225" y="1916113"/>
            <a:ext cx="1603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C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4" name="Rectangle 22"/>
          <p:cNvSpPr>
            <a:spLocks noChangeArrowheads="1"/>
          </p:cNvSpPr>
          <p:nvPr/>
        </p:nvSpPr>
        <p:spPr bwMode="auto">
          <a:xfrm>
            <a:off x="5730875" y="3105150"/>
            <a:ext cx="1762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D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99415" name="Rectangle 23"/>
          <p:cNvSpPr>
            <a:spLocks noChangeArrowheads="1"/>
          </p:cNvSpPr>
          <p:nvPr/>
        </p:nvSpPr>
        <p:spPr bwMode="auto">
          <a:xfrm>
            <a:off x="4297363" y="4078288"/>
            <a:ext cx="1444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GB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E</a:t>
            </a:r>
            <a:endParaRPr lang="en-GB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Opération générale BGP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Apprend</a:t>
            </a:r>
            <a:r>
              <a:rPr lang="en-GB" dirty="0" smtClean="0"/>
              <a:t> de multiples </a:t>
            </a:r>
            <a:r>
              <a:rPr lang="en-GB" dirty="0" err="1" smtClean="0"/>
              <a:t>chemins</a:t>
            </a:r>
            <a:r>
              <a:rPr lang="en-GB" dirty="0" smtClean="0"/>
              <a:t> par </a:t>
            </a:r>
            <a:r>
              <a:rPr lang="en-GB" dirty="0" err="1" smtClean="0"/>
              <a:t>l'intermédiaire</a:t>
            </a:r>
            <a:r>
              <a:rPr lang="en-GB" dirty="0" smtClean="0"/>
              <a:t> </a:t>
            </a:r>
            <a:r>
              <a:rPr lang="en-GB" dirty="0" smtClean="0"/>
              <a:t>de speakers BGP </a:t>
            </a:r>
            <a:r>
              <a:rPr lang="en-GB" dirty="0" smtClean="0"/>
              <a:t>internes et </a:t>
            </a:r>
            <a:r>
              <a:rPr lang="en-GB" dirty="0" err="1" smtClean="0"/>
              <a:t>externes</a:t>
            </a:r>
            <a:endParaRPr lang="en-GB" dirty="0" smtClean="0"/>
          </a:p>
          <a:p>
            <a:r>
              <a:rPr lang="en-GB" dirty="0" err="1" smtClean="0"/>
              <a:t>Choisit</a:t>
            </a:r>
            <a:r>
              <a:rPr lang="en-GB" dirty="0" smtClean="0"/>
              <a:t> le </a:t>
            </a:r>
            <a:r>
              <a:rPr lang="en-GB" dirty="0" err="1" smtClean="0"/>
              <a:t>meilleur</a:t>
            </a:r>
            <a:r>
              <a:rPr lang="en-GB" dirty="0" smtClean="0"/>
              <a:t> </a:t>
            </a:r>
            <a:r>
              <a:rPr lang="en-GB" dirty="0" err="1" smtClean="0"/>
              <a:t>chemin</a:t>
            </a:r>
            <a:r>
              <a:rPr lang="en-GB" dirty="0" smtClean="0"/>
              <a:t> et </a:t>
            </a:r>
            <a:r>
              <a:rPr lang="en-GB" dirty="0" err="1" smtClean="0"/>
              <a:t>l'installe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(RIB)</a:t>
            </a:r>
          </a:p>
          <a:p>
            <a:r>
              <a:rPr lang="en-GB" dirty="0" smtClean="0"/>
              <a:t>Le </a:t>
            </a:r>
            <a:r>
              <a:rPr lang="en-GB" dirty="0" err="1" smtClean="0"/>
              <a:t>meilleur</a:t>
            </a:r>
            <a:r>
              <a:rPr lang="en-GB" dirty="0" smtClean="0"/>
              <a:t> </a:t>
            </a:r>
            <a:r>
              <a:rPr lang="en-GB" dirty="0" err="1" smtClean="0"/>
              <a:t>chemin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envoyé</a:t>
            </a:r>
            <a:r>
              <a:rPr lang="en-GB" dirty="0" smtClean="0"/>
              <a:t> aux </a:t>
            </a:r>
            <a:r>
              <a:rPr lang="en-GB" dirty="0" err="1" smtClean="0"/>
              <a:t>voisins</a:t>
            </a:r>
            <a:r>
              <a:rPr lang="en-GB" dirty="0" smtClean="0"/>
              <a:t> BGP </a:t>
            </a:r>
            <a:r>
              <a:rPr lang="en-GB" dirty="0" err="1" smtClean="0"/>
              <a:t>externes</a:t>
            </a:r>
            <a:endParaRPr lang="en-GB" dirty="0" smtClean="0"/>
          </a:p>
          <a:p>
            <a:r>
              <a:rPr lang="en-GB" dirty="0" smtClean="0"/>
              <a:t>Les </a:t>
            </a:r>
            <a:r>
              <a:rPr lang="en-GB" dirty="0" err="1" smtClean="0"/>
              <a:t>stratégies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appliquées</a:t>
            </a:r>
            <a:r>
              <a:rPr lang="en-GB" dirty="0" smtClean="0"/>
              <a:t> en </a:t>
            </a:r>
            <a:r>
              <a:rPr lang="en-GB" dirty="0" err="1" smtClean="0"/>
              <a:t>influant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</a:t>
            </a:r>
            <a:r>
              <a:rPr lang="en-GB" dirty="0" err="1" smtClean="0"/>
              <a:t>choix</a:t>
            </a:r>
            <a:r>
              <a:rPr lang="en-GB" dirty="0" smtClean="0"/>
              <a:t> du </a:t>
            </a:r>
            <a:r>
              <a:rPr lang="en-GB" dirty="0" err="1" smtClean="0"/>
              <a:t>meilleur</a:t>
            </a:r>
            <a:r>
              <a:rPr lang="en-GB" dirty="0" smtClean="0"/>
              <a:t> </a:t>
            </a:r>
            <a:r>
              <a:rPr lang="en-GB" dirty="0" err="1" smtClean="0"/>
              <a:t>chemin</a:t>
            </a:r>
            <a:endParaRPr lang="en-GB" dirty="0" smtClean="0"/>
          </a:p>
        </p:txBody>
      </p:sp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ABBA8-F8F5-4866-9330-ED4FA11432D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Construire</a:t>
            </a:r>
            <a:r>
              <a:rPr lang="en-GB" dirty="0" smtClean="0"/>
              <a:t> </a:t>
            </a:r>
            <a:r>
              <a:rPr lang="en-GB" dirty="0" smtClean="0"/>
              <a:t>la table de</a:t>
            </a:r>
            <a:r>
              <a:rPr lang="en-US" dirty="0" smtClean="0"/>
              <a:t> </a:t>
            </a:r>
            <a:r>
              <a:rPr lang="en-GB" dirty="0" err="1" smtClean="0"/>
              <a:t>Transfert</a:t>
            </a:r>
            <a:r>
              <a:rPr lang="en-GB" dirty="0" smtClean="0"/>
              <a:t> (Forwarding Table)</a:t>
            </a:r>
          </a:p>
        </p:txBody>
      </p:sp>
      <p:sp>
        <p:nvSpPr>
          <p:cNvPr id="4505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Processus</a:t>
            </a:r>
            <a:r>
              <a:rPr lang="en-GB" sz="2400" dirty="0" smtClean="0"/>
              <a:t> BGP </a:t>
            </a:r>
            <a:r>
              <a:rPr lang="ja-JP" altLang="en-GB" sz="2400" dirty="0" smtClean="0"/>
              <a:t>“</a:t>
            </a:r>
            <a:r>
              <a:rPr lang="en-GB" altLang="ja-JP" sz="2400" dirty="0" smtClean="0"/>
              <a:t>entrant</a:t>
            </a:r>
            <a:r>
              <a:rPr lang="ja-JP" altLang="en-GB" sz="2400" dirty="0" smtClean="0"/>
              <a:t>”</a:t>
            </a:r>
          </a:p>
          <a:p>
            <a:pPr lvl="1"/>
            <a:r>
              <a:rPr lang="en-GB" sz="2000" dirty="0" err="1" smtClean="0"/>
              <a:t>reçoit</a:t>
            </a:r>
            <a:r>
              <a:rPr lang="en-GB" sz="2000" dirty="0" smtClean="0"/>
              <a:t> les </a:t>
            </a:r>
            <a:r>
              <a:rPr lang="en-GB" sz="2000" dirty="0" err="1" smtClean="0"/>
              <a:t>informations</a:t>
            </a:r>
            <a:r>
              <a:rPr lang="en-GB" sz="2000" dirty="0" smtClean="0"/>
              <a:t> de </a:t>
            </a:r>
            <a:r>
              <a:rPr lang="en-GB" sz="2000" dirty="0" err="1" smtClean="0"/>
              <a:t>chemin</a:t>
            </a:r>
            <a:r>
              <a:rPr lang="en-GB" sz="2000" dirty="0" smtClean="0"/>
              <a:t> des pairs</a:t>
            </a:r>
          </a:p>
          <a:p>
            <a:pPr lvl="1"/>
            <a:r>
              <a:rPr lang="en-GB" sz="2000" dirty="0" smtClean="0"/>
              <a:t>les </a:t>
            </a:r>
            <a:r>
              <a:rPr lang="en-GB" sz="2000" dirty="0" err="1" smtClean="0"/>
              <a:t>résultats</a:t>
            </a:r>
            <a:r>
              <a:rPr lang="en-GB" sz="2000" dirty="0" smtClean="0"/>
              <a:t> de la </a:t>
            </a:r>
            <a:r>
              <a:rPr lang="en-GB" sz="2000" dirty="0" err="1" smtClean="0"/>
              <a:t>sélection</a:t>
            </a:r>
            <a:r>
              <a:rPr lang="en-GB" sz="2000" dirty="0" smtClean="0"/>
              <a:t> de </a:t>
            </a:r>
            <a:r>
              <a:rPr lang="en-GB" sz="2000" dirty="0" err="1" smtClean="0"/>
              <a:t>chemin</a:t>
            </a:r>
            <a:r>
              <a:rPr lang="en-GB" sz="2000" dirty="0" smtClean="0"/>
              <a:t> BGP </a:t>
            </a:r>
            <a:r>
              <a:rPr lang="en-GB" sz="2000" dirty="0" err="1" smtClean="0"/>
              <a:t>placés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la table BGP</a:t>
            </a:r>
          </a:p>
          <a:p>
            <a:pPr lvl="1"/>
            <a:r>
              <a:rPr lang="ja-JP" altLang="en-GB" sz="2000" dirty="0" smtClean="0"/>
              <a:t>“</a:t>
            </a:r>
            <a:r>
              <a:rPr lang="en-GB" altLang="ja-JP" sz="2000" dirty="0" err="1" smtClean="0"/>
              <a:t>Meilleur</a:t>
            </a:r>
            <a:r>
              <a:rPr lang="en-GB" altLang="ja-JP" sz="2000" dirty="0" smtClean="0"/>
              <a:t> </a:t>
            </a:r>
            <a:r>
              <a:rPr lang="en-GB" altLang="ja-JP" sz="2000" dirty="0" err="1" smtClean="0"/>
              <a:t>chemin</a:t>
            </a:r>
            <a:r>
              <a:rPr lang="ja-JP" altLang="en-GB" sz="2000" dirty="0" smtClean="0"/>
              <a:t>”</a:t>
            </a:r>
            <a:r>
              <a:rPr lang="en-GB" altLang="ja-JP" sz="2000" dirty="0" smtClean="0"/>
              <a:t> </a:t>
            </a:r>
            <a:r>
              <a:rPr lang="en-GB" altLang="ja-JP" sz="2000" dirty="0" err="1" smtClean="0"/>
              <a:t>marqué</a:t>
            </a:r>
            <a:endParaRPr lang="en-GB" altLang="ja-JP" sz="2000" dirty="0" smtClean="0"/>
          </a:p>
          <a:p>
            <a:r>
              <a:rPr lang="en-GB" sz="2400" dirty="0" err="1" smtClean="0"/>
              <a:t>Processus</a:t>
            </a:r>
            <a:r>
              <a:rPr lang="en-GB" sz="2400" dirty="0" smtClean="0"/>
              <a:t> BGP </a:t>
            </a:r>
            <a:r>
              <a:rPr lang="ja-JP" altLang="en-GB" sz="2400" dirty="0" smtClean="0"/>
              <a:t>“</a:t>
            </a:r>
            <a:r>
              <a:rPr lang="en-GB" altLang="ja-JP" sz="2400" dirty="0" err="1" smtClean="0"/>
              <a:t>sortant</a:t>
            </a:r>
            <a:r>
              <a:rPr lang="en-GB" altLang="ja-JP" sz="2400" dirty="0" smtClean="0"/>
              <a:t> </a:t>
            </a:r>
            <a:r>
              <a:rPr lang="ja-JP" altLang="en-GB" sz="2400" dirty="0" smtClean="0"/>
              <a:t>”</a:t>
            </a:r>
          </a:p>
          <a:p>
            <a:pPr lvl="1"/>
            <a:r>
              <a:rPr lang="en-GB" sz="2000" dirty="0" err="1" smtClean="0"/>
              <a:t>annonce</a:t>
            </a:r>
            <a:r>
              <a:rPr lang="en-GB" sz="2000" dirty="0" smtClean="0"/>
              <a:t> </a:t>
            </a:r>
            <a:r>
              <a:rPr lang="en-GB" sz="2000" dirty="0" smtClean="0"/>
              <a:t>le </a:t>
            </a:r>
            <a:r>
              <a:rPr lang="ja-JP" altLang="en-GB" sz="2000" dirty="0" smtClean="0"/>
              <a:t>“</a:t>
            </a:r>
            <a:r>
              <a:rPr lang="en-GB" altLang="ja-JP" sz="2000" dirty="0" err="1" smtClean="0"/>
              <a:t>meilleur</a:t>
            </a:r>
            <a:r>
              <a:rPr lang="en-GB" altLang="ja-JP" sz="2000" dirty="0" smtClean="0"/>
              <a:t> </a:t>
            </a:r>
            <a:r>
              <a:rPr lang="en-GB" altLang="ja-JP" sz="2000" dirty="0" err="1" smtClean="0"/>
              <a:t>chemin</a:t>
            </a:r>
            <a:r>
              <a:rPr lang="en-GB" altLang="ja-JP" sz="2000" dirty="0" smtClean="0"/>
              <a:t> </a:t>
            </a:r>
            <a:r>
              <a:rPr lang="ja-JP" altLang="en-GB" sz="2000" dirty="0" smtClean="0"/>
              <a:t>”</a:t>
            </a:r>
            <a:r>
              <a:rPr lang="en-GB" altLang="ja-JP" sz="2000" dirty="0" smtClean="0"/>
              <a:t> aux pairs</a:t>
            </a:r>
          </a:p>
          <a:p>
            <a:r>
              <a:rPr lang="en-GB" sz="2400" dirty="0" err="1" smtClean="0"/>
              <a:t>Meilleur</a:t>
            </a:r>
            <a:r>
              <a:rPr lang="en-GB" sz="2400" dirty="0" smtClean="0"/>
              <a:t> </a:t>
            </a:r>
            <a:r>
              <a:rPr lang="en-GB" sz="2400" dirty="0" err="1" smtClean="0"/>
              <a:t>chemin</a:t>
            </a:r>
            <a:r>
              <a:rPr lang="en-GB" sz="2400" dirty="0" smtClean="0"/>
              <a:t> </a:t>
            </a:r>
            <a:r>
              <a:rPr lang="en-GB" sz="2400" dirty="0" err="1" smtClean="0"/>
              <a:t>stocké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la table de </a:t>
            </a:r>
            <a:r>
              <a:rPr lang="en-GB" sz="2400" dirty="0" err="1" smtClean="0"/>
              <a:t>routage</a:t>
            </a:r>
            <a:r>
              <a:rPr lang="en-GB" sz="2400" dirty="0" smtClean="0"/>
              <a:t> (RIB)</a:t>
            </a:r>
          </a:p>
          <a:p>
            <a:r>
              <a:rPr lang="en-GB" sz="2400" dirty="0" smtClean="0"/>
              <a:t>Les </a:t>
            </a:r>
            <a:r>
              <a:rPr lang="en-GB" sz="2400" dirty="0" err="1" smtClean="0"/>
              <a:t>meilleurs</a:t>
            </a:r>
            <a:r>
              <a:rPr lang="en-GB" sz="2400" dirty="0" smtClean="0"/>
              <a:t> </a:t>
            </a:r>
            <a:r>
              <a:rPr lang="en-GB" sz="2400" dirty="0" err="1" smtClean="0"/>
              <a:t>chemins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le RIB </a:t>
            </a:r>
            <a:r>
              <a:rPr lang="en-GB" sz="2400" dirty="0" err="1" smtClean="0"/>
              <a:t>sont</a:t>
            </a:r>
            <a:r>
              <a:rPr lang="en-GB" sz="2400" dirty="0" smtClean="0"/>
              <a:t> </a:t>
            </a:r>
            <a:r>
              <a:rPr lang="en-GB" sz="2400" dirty="0" err="1" smtClean="0"/>
              <a:t>ajoutés</a:t>
            </a:r>
            <a:r>
              <a:rPr lang="en-GB" sz="2400" dirty="0" smtClean="0"/>
              <a:t> </a:t>
            </a:r>
            <a:r>
              <a:rPr lang="en-GB" sz="2400" dirty="0" smtClean="0"/>
              <a:t>a la forwarding </a:t>
            </a:r>
            <a:r>
              <a:rPr lang="en-GB" sz="2400" dirty="0" smtClean="0"/>
              <a:t>table </a:t>
            </a:r>
            <a:r>
              <a:rPr lang="en-GB" sz="2400" dirty="0"/>
              <a:t>(</a:t>
            </a:r>
            <a:r>
              <a:rPr lang="en-GB" sz="2400" dirty="0" smtClean="0"/>
              <a:t>FIB</a:t>
            </a:r>
            <a:r>
              <a:rPr lang="en-GB" sz="2400" dirty="0" smtClean="0"/>
              <a:t>) </a:t>
            </a:r>
            <a:r>
              <a:rPr lang="en-GB" sz="2400" dirty="0" err="1" smtClean="0"/>
              <a:t>si</a:t>
            </a:r>
            <a:r>
              <a:rPr lang="en-GB" sz="2400" dirty="0" smtClean="0"/>
              <a:t>:</a:t>
            </a:r>
          </a:p>
          <a:p>
            <a:pPr lvl="1"/>
            <a:r>
              <a:rPr lang="en-GB" sz="2000" dirty="0" err="1" smtClean="0"/>
              <a:t>préfixe</a:t>
            </a:r>
            <a:r>
              <a:rPr lang="en-GB" sz="2000" dirty="0" smtClean="0"/>
              <a:t> et </a:t>
            </a:r>
            <a:r>
              <a:rPr lang="en-GB" sz="2000" dirty="0" err="1" smtClean="0"/>
              <a:t>longueur</a:t>
            </a:r>
            <a:r>
              <a:rPr lang="en-GB" sz="2000" dirty="0" smtClean="0"/>
              <a:t> de </a:t>
            </a:r>
            <a:r>
              <a:rPr lang="en-GB" sz="2000" dirty="0" err="1" smtClean="0"/>
              <a:t>préfixe</a:t>
            </a:r>
            <a:r>
              <a:rPr lang="en-GB" sz="2000" dirty="0" smtClean="0"/>
              <a:t> </a:t>
            </a:r>
            <a:r>
              <a:rPr lang="en-GB" sz="2000" dirty="0" err="1" smtClean="0"/>
              <a:t>sont</a:t>
            </a:r>
            <a:r>
              <a:rPr lang="en-GB" sz="2000" dirty="0" smtClean="0"/>
              <a:t> </a:t>
            </a:r>
            <a:r>
              <a:rPr lang="en-GB" sz="2000" dirty="0" err="1" smtClean="0"/>
              <a:t>uniques</a:t>
            </a:r>
            <a:endParaRPr lang="en-GB" sz="2000" dirty="0" smtClean="0"/>
          </a:p>
          <a:p>
            <a:pPr lvl="1"/>
            <a:r>
              <a:rPr lang="ja-JP" altLang="en-GB" sz="2000" dirty="0" smtClean="0"/>
              <a:t>“</a:t>
            </a:r>
            <a:r>
              <a:rPr lang="en-GB" altLang="ja-JP" sz="2000" dirty="0" smtClean="0"/>
              <a:t>distance </a:t>
            </a:r>
            <a:r>
              <a:rPr lang="en-GB" altLang="ja-JP" sz="2000" dirty="0" smtClean="0"/>
              <a:t>administrative</a:t>
            </a:r>
            <a:r>
              <a:rPr lang="ja-JP" altLang="en-GB" sz="2000" dirty="0" smtClean="0"/>
              <a:t>” </a:t>
            </a:r>
            <a:r>
              <a:rPr lang="ja-JP" altLang="en-GB" sz="2000" dirty="0" smtClean="0"/>
              <a:t>la plus faible</a:t>
            </a:r>
            <a:endParaRPr lang="en-GB" sz="2000" dirty="0" smtClean="0"/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B1AB-2B30-4555-BB01-0181A01176D2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Construire</a:t>
            </a:r>
            <a:r>
              <a:rPr lang="en-GB" dirty="0" smtClean="0"/>
              <a:t> </a:t>
            </a:r>
            <a:r>
              <a:rPr lang="en-GB" dirty="0" smtClean="0"/>
              <a:t>la table de</a:t>
            </a:r>
            <a:r>
              <a:rPr lang="en-US" dirty="0" smtClean="0"/>
              <a:t> </a:t>
            </a:r>
            <a:r>
              <a:rPr lang="en-GB" dirty="0" err="1" smtClean="0"/>
              <a:t>Transfert</a:t>
            </a:r>
            <a:r>
              <a:rPr lang="en-GB" dirty="0" smtClean="0"/>
              <a:t> (Forwarding Table)</a:t>
            </a:r>
          </a:p>
        </p:txBody>
      </p:sp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B776C-336D-4BB8-9D1D-FA7D8294A826}" type="slidenum">
              <a:rPr lang="en-US"/>
              <a:pPr/>
              <a:t>17</a:t>
            </a:fld>
            <a:endParaRPr lang="en-US"/>
          </a:p>
        </p:txBody>
      </p:sp>
      <p:sp>
        <p:nvSpPr>
          <p:cNvPr id="599042" name="Rectangle 2"/>
          <p:cNvSpPr>
            <a:spLocks noChangeArrowheads="1"/>
          </p:cNvSpPr>
          <p:nvPr/>
        </p:nvSpPr>
        <p:spPr bwMode="auto">
          <a:xfrm>
            <a:off x="1800225" y="1712913"/>
            <a:ext cx="6683375" cy="42830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86016" tIns="43007" rIns="86016" bIns="43007" anchor="ctr"/>
          <a:lstStyle/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pitchFamily="-1" charset="0"/>
              <a:buChar char="•"/>
              <a:defRPr/>
            </a:pPr>
            <a:endParaRPr lang="en-US" sz="2100" b="0">
              <a:latin typeface="Verdana" pitchFamily="-1" charset="0"/>
              <a:ea typeface="+mn-ea"/>
            </a:endParaRP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071802" y="2000240"/>
            <a:ext cx="1543050" cy="8572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3000364" y="2214554"/>
            <a:ext cx="1680151" cy="530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err="1" smtClean="0">
                <a:solidFill>
                  <a:schemeClr val="bg1"/>
                </a:solidFill>
                <a:latin typeface="Verdana" pitchFamily="-65" charset="0"/>
              </a:rPr>
              <a:t>Processus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 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BGP </a:t>
            </a:r>
            <a:r>
              <a:rPr lang="en-GB" sz="1600" b="0" dirty="0">
                <a:solidFill>
                  <a:schemeClr val="bg1"/>
                </a:solidFill>
                <a:latin typeface="Verdana" pitchFamily="-65" charset="0"/>
              </a:rPr>
              <a:t>"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entrant” </a:t>
            </a:r>
            <a:endParaRPr lang="en-GB" sz="16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1" name="Rectangle 7"/>
          <p:cNvSpPr>
            <a:spLocks noChangeArrowheads="1"/>
          </p:cNvSpPr>
          <p:nvPr/>
        </p:nvSpPr>
        <p:spPr bwMode="auto">
          <a:xfrm>
            <a:off x="4000496" y="3500438"/>
            <a:ext cx="1543050" cy="85725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2" name="Text Box 8"/>
          <p:cNvSpPr txBox="1">
            <a:spLocks noChangeArrowheads="1"/>
          </p:cNvSpPr>
          <p:nvPr/>
        </p:nvSpPr>
        <p:spPr bwMode="auto">
          <a:xfrm>
            <a:off x="4143372" y="3571876"/>
            <a:ext cx="1285884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BGP</a:t>
            </a:r>
            <a:endParaRPr lang="en-GB" sz="21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3084513" y="4883150"/>
            <a:ext cx="1543050" cy="85566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3071802" y="5000636"/>
            <a:ext cx="1664505" cy="532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err="1" smtClean="0">
                <a:solidFill>
                  <a:schemeClr val="bg1"/>
                </a:solidFill>
                <a:latin typeface="Verdana" pitchFamily="-65" charset="0"/>
              </a:rPr>
              <a:t>Processus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 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BGP </a:t>
            </a:r>
            <a:r>
              <a:rPr lang="en-GB" sz="1600" b="0" dirty="0">
                <a:solidFill>
                  <a:schemeClr val="bg1"/>
                </a:solidFill>
                <a:latin typeface="Verdana" pitchFamily="-65" charset="0"/>
              </a:rPr>
              <a:t>"</a:t>
            </a:r>
            <a:r>
              <a:rPr lang="en-GB" sz="1600" b="0" dirty="0" err="1">
                <a:solidFill>
                  <a:schemeClr val="bg1"/>
                </a:solidFill>
                <a:latin typeface="Verdana" pitchFamily="-65" charset="0"/>
              </a:rPr>
              <a:t>sortant</a:t>
            </a:r>
            <a:r>
              <a:rPr lang="en-GB" sz="1600" b="0" dirty="0" smtClean="0">
                <a:solidFill>
                  <a:schemeClr val="bg1"/>
                </a:solidFill>
                <a:latin typeface="Verdana" pitchFamily="-65" charset="0"/>
              </a:rPr>
              <a:t>" </a:t>
            </a:r>
            <a:endParaRPr lang="en-GB" sz="16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15" name="Line 11"/>
          <p:cNvSpPr>
            <a:spLocks noChangeShapeType="1"/>
          </p:cNvSpPr>
          <p:nvPr/>
        </p:nvSpPr>
        <p:spPr bwMode="auto">
          <a:xfrm>
            <a:off x="942975" y="2484438"/>
            <a:ext cx="2141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6" name="Line 12"/>
          <p:cNvSpPr>
            <a:spLocks noChangeShapeType="1"/>
          </p:cNvSpPr>
          <p:nvPr/>
        </p:nvSpPr>
        <p:spPr bwMode="auto">
          <a:xfrm>
            <a:off x="4627563" y="2484438"/>
            <a:ext cx="17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4799013" y="2484438"/>
            <a:ext cx="0" cy="1027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4799013" y="4368800"/>
            <a:ext cx="0" cy="941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 flipH="1">
            <a:off x="4627563" y="5310188"/>
            <a:ext cx="171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 flipH="1">
            <a:off x="942975" y="5310188"/>
            <a:ext cx="2141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1" name="Text Box 22"/>
          <p:cNvSpPr txBox="1">
            <a:spLocks noChangeArrowheads="1"/>
          </p:cNvSpPr>
          <p:nvPr/>
        </p:nvSpPr>
        <p:spPr bwMode="auto">
          <a:xfrm>
            <a:off x="4756150" y="2562225"/>
            <a:ext cx="13652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accepté</a:t>
            </a:r>
          </a:p>
        </p:txBody>
      </p:sp>
      <p:sp>
        <p:nvSpPr>
          <p:cNvPr id="47122" name="Line 23"/>
          <p:cNvSpPr>
            <a:spLocks noChangeShapeType="1"/>
          </p:cNvSpPr>
          <p:nvPr/>
        </p:nvSpPr>
        <p:spPr bwMode="auto">
          <a:xfrm>
            <a:off x="4627563" y="2227263"/>
            <a:ext cx="16287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3" name="Text Box 24"/>
          <p:cNvSpPr txBox="1">
            <a:spLocks noChangeArrowheads="1"/>
          </p:cNvSpPr>
          <p:nvPr/>
        </p:nvSpPr>
        <p:spPr bwMode="auto">
          <a:xfrm>
            <a:off x="4846638" y="1876425"/>
            <a:ext cx="14541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écarté</a:t>
            </a:r>
          </a:p>
        </p:txBody>
      </p:sp>
      <p:sp>
        <p:nvSpPr>
          <p:cNvPr id="47124" name="Text Box 27"/>
          <p:cNvSpPr txBox="1">
            <a:spLocks noChangeArrowheads="1"/>
          </p:cNvSpPr>
          <p:nvPr/>
        </p:nvSpPr>
        <p:spPr bwMode="auto">
          <a:xfrm>
            <a:off x="225425" y="3495675"/>
            <a:ext cx="769938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bgp</a:t>
            </a:r>
          </a:p>
          <a:p>
            <a:pPr algn="ctr"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>
                <a:latin typeface="Verdana" pitchFamily="-65" charset="0"/>
              </a:rPr>
              <a:t>peer</a:t>
            </a:r>
          </a:p>
        </p:txBody>
      </p:sp>
      <p:sp>
        <p:nvSpPr>
          <p:cNvPr id="47125" name="Rectangle 30"/>
          <p:cNvSpPr>
            <a:spLocks noChangeArrowheads="1"/>
          </p:cNvSpPr>
          <p:nvPr/>
        </p:nvSpPr>
        <p:spPr bwMode="auto">
          <a:xfrm>
            <a:off x="6599238" y="3511550"/>
            <a:ext cx="1541462" cy="857250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6" name="Line 31"/>
          <p:cNvSpPr>
            <a:spLocks noChangeShapeType="1"/>
          </p:cNvSpPr>
          <p:nvPr/>
        </p:nvSpPr>
        <p:spPr bwMode="auto">
          <a:xfrm>
            <a:off x="5570538" y="3940175"/>
            <a:ext cx="10287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27" name="Text Box 32"/>
          <p:cNvSpPr txBox="1">
            <a:spLocks noChangeArrowheads="1"/>
          </p:cNvSpPr>
          <p:nvPr/>
        </p:nvSpPr>
        <p:spPr bwMode="auto">
          <a:xfrm>
            <a:off x="6843713" y="3657600"/>
            <a:ext cx="1218870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err="1" smtClean="0">
                <a:solidFill>
                  <a:schemeClr val="bg1"/>
                </a:solidFill>
                <a:latin typeface="Verdana" pitchFamily="-65" charset="0"/>
              </a:rPr>
              <a:t>routage</a:t>
            </a:r>
            <a:endParaRPr lang="en-GB" sz="2100" b="0" dirty="0" smtClean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28" name="Text Box 34"/>
          <p:cNvSpPr txBox="1">
            <a:spLocks noChangeArrowheads="1"/>
          </p:cNvSpPr>
          <p:nvPr/>
        </p:nvSpPr>
        <p:spPr bwMode="auto">
          <a:xfrm>
            <a:off x="500034" y="2071678"/>
            <a:ext cx="412750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>
                <a:latin typeface="Verdana" pitchFamily="-65" charset="0"/>
              </a:rPr>
              <a:t>entrant</a:t>
            </a:r>
          </a:p>
        </p:txBody>
      </p:sp>
      <p:sp>
        <p:nvSpPr>
          <p:cNvPr id="47129" name="Text Box 35"/>
          <p:cNvSpPr txBox="1">
            <a:spLocks noChangeArrowheads="1"/>
          </p:cNvSpPr>
          <p:nvPr/>
        </p:nvSpPr>
        <p:spPr bwMode="auto">
          <a:xfrm>
            <a:off x="357158" y="5429264"/>
            <a:ext cx="6064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defTabSz="1076325"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err="1">
                <a:latin typeface="Verdana" pitchFamily="-65" charset="0"/>
              </a:rPr>
              <a:t>sortant</a:t>
            </a:r>
            <a:endParaRPr lang="en-GB" sz="2100" b="0" dirty="0">
              <a:latin typeface="Verdana" pitchFamily="-65" charset="0"/>
            </a:endParaRPr>
          </a:p>
        </p:txBody>
      </p:sp>
      <p:pic>
        <p:nvPicPr>
          <p:cNvPr id="47130" name="Picture 7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6338" y="1970088"/>
            <a:ext cx="541337" cy="679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7131" name="Text Box 78"/>
          <p:cNvSpPr txBox="1">
            <a:spLocks noChangeArrowheads="1"/>
          </p:cNvSpPr>
          <p:nvPr/>
        </p:nvSpPr>
        <p:spPr bwMode="auto">
          <a:xfrm>
            <a:off x="1876425" y="4572000"/>
            <a:ext cx="13477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 anchorCtr="1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b="0">
                <a:solidFill>
                  <a:srgbClr val="0000FF"/>
                </a:solidFill>
                <a:latin typeface="Verdana" pitchFamily="-65" charset="0"/>
              </a:rPr>
              <a:t>meilleurs chemins</a:t>
            </a:r>
          </a:p>
        </p:txBody>
      </p:sp>
      <p:sp>
        <p:nvSpPr>
          <p:cNvPr id="47132" name="Line 79"/>
          <p:cNvSpPr>
            <a:spLocks noChangeShapeType="1"/>
          </p:cNvSpPr>
          <p:nvPr/>
        </p:nvSpPr>
        <p:spPr bwMode="auto">
          <a:xfrm flipH="1">
            <a:off x="1981200" y="5029200"/>
            <a:ext cx="990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3" name="Text Box 80"/>
          <p:cNvSpPr txBox="1">
            <a:spLocks noChangeArrowheads="1"/>
          </p:cNvSpPr>
          <p:nvPr/>
        </p:nvSpPr>
        <p:spPr bwMode="auto">
          <a:xfrm>
            <a:off x="1863725" y="2971800"/>
            <a:ext cx="1371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 anchorCtr="1">
            <a:spAutoFit/>
          </a:bodyPr>
          <a:lstStyle/>
          <a:p>
            <a:pPr>
              <a:lnSpc>
                <a:spcPct val="9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b="0">
                <a:solidFill>
                  <a:srgbClr val="0000FF"/>
                </a:solidFill>
                <a:latin typeface="Verdana" pitchFamily="-65" charset="0"/>
              </a:rPr>
              <a:t>tous</a:t>
            </a:r>
          </a:p>
        </p:txBody>
      </p:sp>
      <p:sp>
        <p:nvSpPr>
          <p:cNvPr id="47134" name="Line 81"/>
          <p:cNvSpPr>
            <a:spLocks noChangeShapeType="1"/>
          </p:cNvSpPr>
          <p:nvPr/>
        </p:nvSpPr>
        <p:spPr bwMode="auto">
          <a:xfrm flipV="1">
            <a:off x="2057400" y="2819400"/>
            <a:ext cx="914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5" name="Rectangle 30"/>
          <p:cNvSpPr>
            <a:spLocks noChangeArrowheads="1"/>
          </p:cNvSpPr>
          <p:nvPr/>
        </p:nvSpPr>
        <p:spPr bwMode="auto">
          <a:xfrm>
            <a:off x="6618288" y="4794250"/>
            <a:ext cx="1541462" cy="8572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6786578" y="4929198"/>
            <a:ext cx="1339159" cy="671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016" tIns="43007" rIns="86016" bIns="43007" anchor="ctr" anchorCtr="1">
            <a:spAutoFit/>
          </a:bodyPr>
          <a:lstStyle/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en-GB" sz="2100" b="0" dirty="0" smtClean="0">
                <a:solidFill>
                  <a:schemeClr val="bg1"/>
                </a:solidFill>
                <a:latin typeface="Verdana" pitchFamily="-65" charset="0"/>
              </a:rPr>
              <a:t>table</a:t>
            </a:r>
          </a:p>
          <a:p>
            <a:pPr algn="ctr" defTabSz="1076325">
              <a:lnSpc>
                <a:spcPct val="65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None/>
            </a:pPr>
            <a:r>
              <a:rPr lang="en-GB" sz="2100" b="0" dirty="0" err="1" smtClean="0">
                <a:solidFill>
                  <a:schemeClr val="bg1"/>
                </a:solidFill>
                <a:latin typeface="Verdana" pitchFamily="-65" charset="0"/>
              </a:rPr>
              <a:t>transfert</a:t>
            </a:r>
            <a:endParaRPr lang="en-GB" sz="2100" b="0" dirty="0">
              <a:solidFill>
                <a:schemeClr val="bg1"/>
              </a:solidFill>
              <a:latin typeface="Verdana" pitchFamily="-65" charset="0"/>
            </a:endParaRPr>
          </a:p>
        </p:txBody>
      </p:sp>
      <p:sp>
        <p:nvSpPr>
          <p:cNvPr id="47137" name="Line 31"/>
          <p:cNvSpPr>
            <a:spLocks noChangeShapeType="1"/>
          </p:cNvSpPr>
          <p:nvPr/>
        </p:nvSpPr>
        <p:spPr bwMode="auto">
          <a:xfrm>
            <a:off x="7391400" y="4343400"/>
            <a:ext cx="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eBGP &amp; iBGP</a:t>
            </a:r>
          </a:p>
        </p:txBody>
      </p:sp>
      <p:sp>
        <p:nvSpPr>
          <p:cNvPr id="4915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BGP utilisé en interne (iBGP) et externe (eBGP)</a:t>
            </a:r>
          </a:p>
          <a:p>
            <a:r>
              <a:rPr lang="en-GB" smtClean="0"/>
              <a:t>iBGP utilisé pour transporter</a:t>
            </a:r>
          </a:p>
          <a:p>
            <a:pPr lvl="1"/>
            <a:r>
              <a:rPr lang="en-GB" smtClean="0"/>
              <a:t>Certains / tous les préfixes Internet à travers le backbone ISP</a:t>
            </a:r>
          </a:p>
          <a:p>
            <a:pPr lvl="1"/>
            <a:r>
              <a:rPr lang="en-GB" smtClean="0"/>
              <a:t>les préfixes des clients ISP</a:t>
            </a:r>
          </a:p>
          <a:p>
            <a:r>
              <a:rPr lang="en-GB" smtClean="0"/>
              <a:t>eBGP utilisé pour</a:t>
            </a:r>
          </a:p>
          <a:p>
            <a:pPr lvl="1"/>
            <a:r>
              <a:rPr lang="en-GB" smtClean="0"/>
              <a:t>Echanger des préfixes avec d'autres AS</a:t>
            </a:r>
          </a:p>
          <a:p>
            <a:pPr lvl="1"/>
            <a:r>
              <a:rPr lang="en-GB" smtClean="0"/>
              <a:t>Mettre en œuvre la politique de routage</a:t>
            </a:r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D3C2E-F514-4C8B-896E-7E9A738434BB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smtClean="0"/>
              <a:t>Modèle BGP/IGP utilisé dans les réseaux ISP</a:t>
            </a:r>
            <a:endParaRPr lang="en-GB" sz="4000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597025"/>
          </a:xfrm>
        </p:spPr>
        <p:txBody>
          <a:bodyPr/>
          <a:lstStyle/>
          <a:p>
            <a:r>
              <a:rPr lang="en-US" smtClean="0"/>
              <a:t>Représentation du modèle</a:t>
            </a:r>
            <a:endParaRPr lang="en-GB" smtClean="0"/>
          </a:p>
        </p:txBody>
      </p:sp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AF7F1-06B0-4F7D-A5AA-DC9B3121A26A}" type="slidenum">
              <a:rPr lang="en-US"/>
              <a:pPr/>
              <a:t>19</a:t>
            </a:fld>
            <a:endParaRPr lang="en-US"/>
          </a:p>
        </p:txBody>
      </p:sp>
      <p:grpSp>
        <p:nvGrpSpPr>
          <p:cNvPr id="51205" name="Group 4"/>
          <p:cNvGrpSpPr>
            <a:grpSpLocks/>
          </p:cNvGrpSpPr>
          <p:nvPr/>
        </p:nvGrpSpPr>
        <p:grpSpPr bwMode="auto">
          <a:xfrm>
            <a:off x="1143000" y="4038600"/>
            <a:ext cx="1524000" cy="1752600"/>
            <a:chOff x="720" y="2544"/>
            <a:chExt cx="960" cy="1104"/>
          </a:xfrm>
        </p:grpSpPr>
        <p:sp>
          <p:nvSpPr>
            <p:cNvPr id="51241" name="Line 5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2" name="Line 6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3" name="Line 7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4" name="Line 8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5" name="Text Box 9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46" name="Line 10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7" name="Text Box 11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6" name="Group 12"/>
          <p:cNvGrpSpPr>
            <a:grpSpLocks/>
          </p:cNvGrpSpPr>
          <p:nvPr/>
        </p:nvGrpSpPr>
        <p:grpSpPr bwMode="auto">
          <a:xfrm>
            <a:off x="2895600" y="4038600"/>
            <a:ext cx="1524000" cy="1752600"/>
            <a:chOff x="720" y="2544"/>
            <a:chExt cx="960" cy="1104"/>
          </a:xfrm>
        </p:grpSpPr>
        <p:sp>
          <p:nvSpPr>
            <p:cNvPr id="51234" name="Line 13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5" name="Line 14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6" name="Line 15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7" name="Line 16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8" name="Text Box 17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39" name="Line 18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40" name="Text Box 19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7" name="Group 20"/>
          <p:cNvGrpSpPr>
            <a:grpSpLocks/>
          </p:cNvGrpSpPr>
          <p:nvPr/>
        </p:nvGrpSpPr>
        <p:grpSpPr bwMode="auto">
          <a:xfrm>
            <a:off x="4648200" y="4038600"/>
            <a:ext cx="1524000" cy="1752600"/>
            <a:chOff x="720" y="2544"/>
            <a:chExt cx="960" cy="1104"/>
          </a:xfrm>
        </p:grpSpPr>
        <p:sp>
          <p:nvSpPr>
            <p:cNvPr id="51227" name="Line 21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8" name="Line 22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9" name="Line 23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0" name="Line 24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1" name="Text Box 25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32" name="Line 26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33" name="Text Box 27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grpSp>
        <p:nvGrpSpPr>
          <p:cNvPr id="51208" name="Group 28"/>
          <p:cNvGrpSpPr>
            <a:grpSpLocks/>
          </p:cNvGrpSpPr>
          <p:nvPr/>
        </p:nvGrpSpPr>
        <p:grpSpPr bwMode="auto">
          <a:xfrm>
            <a:off x="6400800" y="4038600"/>
            <a:ext cx="1524000" cy="1752600"/>
            <a:chOff x="720" y="2544"/>
            <a:chExt cx="960" cy="1104"/>
          </a:xfrm>
        </p:grpSpPr>
        <p:sp>
          <p:nvSpPr>
            <p:cNvPr id="51220" name="Line 29"/>
            <p:cNvSpPr>
              <a:spLocks noChangeShapeType="1"/>
            </p:cNvSpPr>
            <p:nvPr/>
          </p:nvSpPr>
          <p:spPr bwMode="auto">
            <a:xfrm>
              <a:off x="72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1" name="Line 30"/>
            <p:cNvSpPr>
              <a:spLocks noChangeShapeType="1"/>
            </p:cNvSpPr>
            <p:nvPr/>
          </p:nvSpPr>
          <p:spPr bwMode="auto">
            <a:xfrm>
              <a:off x="720" y="3648"/>
              <a:ext cx="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2" name="Line 31"/>
            <p:cNvSpPr>
              <a:spLocks noChangeShapeType="1"/>
            </p:cNvSpPr>
            <p:nvPr/>
          </p:nvSpPr>
          <p:spPr bwMode="auto">
            <a:xfrm>
              <a:off x="768" y="3312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3" name="Line 32"/>
            <p:cNvSpPr>
              <a:spLocks noChangeShapeType="1"/>
            </p:cNvSpPr>
            <p:nvPr/>
          </p:nvSpPr>
          <p:spPr bwMode="auto">
            <a:xfrm>
              <a:off x="1680" y="2544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4" name="Text Box 33"/>
            <p:cNvSpPr txBox="1">
              <a:spLocks noChangeArrowheads="1"/>
            </p:cNvSpPr>
            <p:nvPr/>
          </p:nvSpPr>
          <p:spPr bwMode="auto">
            <a:xfrm>
              <a:off x="1056" y="3065"/>
              <a:ext cx="39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IGP</a:t>
              </a:r>
              <a:endParaRPr lang="en-GB" sz="2000" b="0">
                <a:latin typeface="Verdana" pitchFamily="-65" charset="0"/>
              </a:endParaRPr>
            </a:p>
          </p:txBody>
        </p:sp>
        <p:sp>
          <p:nvSpPr>
            <p:cNvPr id="51225" name="Line 34"/>
            <p:cNvSpPr>
              <a:spLocks noChangeShapeType="1"/>
            </p:cNvSpPr>
            <p:nvPr/>
          </p:nvSpPr>
          <p:spPr bwMode="auto">
            <a:xfrm>
              <a:off x="768" y="3024"/>
              <a:ext cx="8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lIns="86034" tIns="43016" rIns="86034" bIns="43016" anchor="ctr"/>
            <a:lstStyle/>
            <a:p>
              <a:endParaRPr lang="en-US"/>
            </a:p>
          </p:txBody>
        </p:sp>
        <p:sp>
          <p:nvSpPr>
            <p:cNvPr id="51226" name="Text Box 35"/>
            <p:cNvSpPr txBox="1">
              <a:spLocks noChangeArrowheads="1"/>
            </p:cNvSpPr>
            <p:nvPr/>
          </p:nvSpPr>
          <p:spPr bwMode="auto">
            <a:xfrm>
              <a:off x="1008" y="2729"/>
              <a:ext cx="482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86034" tIns="43016" rIns="86034" bIns="43016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000" b="0">
                  <a:latin typeface="Verdana" pitchFamily="-65" charset="0"/>
                </a:rPr>
                <a:t>iBGP</a:t>
              </a:r>
              <a:endParaRPr lang="en-GB" sz="2000" b="0">
                <a:latin typeface="Verdana" pitchFamily="-65" charset="0"/>
              </a:endParaRPr>
            </a:p>
          </p:txBody>
        </p:sp>
      </p:grpSp>
      <p:sp>
        <p:nvSpPr>
          <p:cNvPr id="51209" name="Freeform 36"/>
          <p:cNvSpPr>
            <a:spLocks/>
          </p:cNvSpPr>
          <p:nvPr/>
        </p:nvSpPr>
        <p:spPr bwMode="auto">
          <a:xfrm>
            <a:off x="1828800" y="3048000"/>
            <a:ext cx="1816100" cy="1155700"/>
          </a:xfrm>
          <a:custGeom>
            <a:avLst/>
            <a:gdLst>
              <a:gd name="T0" fmla="*/ 2147483647 w 1144"/>
              <a:gd name="T1" fmla="*/ 2147483647 h 728"/>
              <a:gd name="T2" fmla="*/ 2147483647 w 1144"/>
              <a:gd name="T3" fmla="*/ 2147483647 h 728"/>
              <a:gd name="T4" fmla="*/ 2147483647 w 1144"/>
              <a:gd name="T5" fmla="*/ 2147483647 h 728"/>
              <a:gd name="T6" fmla="*/ 2147483647 w 1144"/>
              <a:gd name="T7" fmla="*/ 2147483647 h 728"/>
              <a:gd name="T8" fmla="*/ 0 w 1144"/>
              <a:gd name="T9" fmla="*/ 0 h 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44"/>
              <a:gd name="T16" fmla="*/ 0 h 728"/>
              <a:gd name="T17" fmla="*/ 1144 w 1144"/>
              <a:gd name="T18" fmla="*/ 728 h 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44" h="728">
                <a:moveTo>
                  <a:pt x="384" y="720"/>
                </a:moveTo>
                <a:cubicBezTo>
                  <a:pt x="444" y="528"/>
                  <a:pt x="504" y="336"/>
                  <a:pt x="576" y="336"/>
                </a:cubicBezTo>
                <a:cubicBezTo>
                  <a:pt x="648" y="336"/>
                  <a:pt x="744" y="728"/>
                  <a:pt x="816" y="720"/>
                </a:cubicBezTo>
                <a:cubicBezTo>
                  <a:pt x="888" y="712"/>
                  <a:pt x="1144" y="408"/>
                  <a:pt x="1008" y="288"/>
                </a:cubicBezTo>
                <a:cubicBezTo>
                  <a:pt x="872" y="168"/>
                  <a:pt x="436" y="84"/>
                  <a:pt x="0" y="0"/>
                </a:cubicBezTo>
              </a:path>
            </a:pathLst>
          </a:custGeom>
          <a:noFill/>
          <a:ln w="12700">
            <a:noFill/>
            <a:round/>
            <a:headEnd/>
            <a:tailEnd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0" name="Freeform 38"/>
          <p:cNvSpPr>
            <a:spLocks/>
          </p:cNvSpPr>
          <p:nvPr/>
        </p:nvSpPr>
        <p:spPr bwMode="auto">
          <a:xfrm>
            <a:off x="24384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1" name="Text Box 39"/>
          <p:cNvSpPr txBox="1">
            <a:spLocks noChangeArrowheads="1"/>
          </p:cNvSpPr>
          <p:nvPr/>
        </p:nvSpPr>
        <p:spPr bwMode="auto">
          <a:xfrm>
            <a:off x="23622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2" name="Freeform 41"/>
          <p:cNvSpPr>
            <a:spLocks/>
          </p:cNvSpPr>
          <p:nvPr/>
        </p:nvSpPr>
        <p:spPr bwMode="auto">
          <a:xfrm>
            <a:off x="41910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3" name="Text Box 42"/>
          <p:cNvSpPr txBox="1">
            <a:spLocks noChangeArrowheads="1"/>
          </p:cNvSpPr>
          <p:nvPr/>
        </p:nvSpPr>
        <p:spPr bwMode="auto">
          <a:xfrm>
            <a:off x="41148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4" name="Freeform 44"/>
          <p:cNvSpPr>
            <a:spLocks/>
          </p:cNvSpPr>
          <p:nvPr/>
        </p:nvSpPr>
        <p:spPr bwMode="auto">
          <a:xfrm>
            <a:off x="5943600" y="3505200"/>
            <a:ext cx="685800" cy="685800"/>
          </a:xfrm>
          <a:custGeom>
            <a:avLst/>
            <a:gdLst>
              <a:gd name="T0" fmla="*/ 0 w 432"/>
              <a:gd name="T1" fmla="*/ 2147483647 h 432"/>
              <a:gd name="T2" fmla="*/ 2147483647 w 432"/>
              <a:gd name="T3" fmla="*/ 0 h 432"/>
              <a:gd name="T4" fmla="*/ 2147483647 w 432"/>
              <a:gd name="T5" fmla="*/ 2147483647 h 432"/>
              <a:gd name="T6" fmla="*/ 0 60000 65536"/>
              <a:gd name="T7" fmla="*/ 0 60000 65536"/>
              <a:gd name="T8" fmla="*/ 0 60000 65536"/>
              <a:gd name="T9" fmla="*/ 0 w 432"/>
              <a:gd name="T10" fmla="*/ 0 h 432"/>
              <a:gd name="T11" fmla="*/ 432 w 432"/>
              <a:gd name="T12" fmla="*/ 432 h 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432">
                <a:moveTo>
                  <a:pt x="0" y="432"/>
                </a:moveTo>
                <a:cubicBezTo>
                  <a:pt x="84" y="216"/>
                  <a:pt x="168" y="0"/>
                  <a:pt x="240" y="0"/>
                </a:cubicBezTo>
                <a:cubicBezTo>
                  <a:pt x="312" y="0"/>
                  <a:pt x="400" y="360"/>
                  <a:pt x="432" y="432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1215" name="Text Box 45"/>
          <p:cNvSpPr txBox="1">
            <a:spLocks noChangeArrowheads="1"/>
          </p:cNvSpPr>
          <p:nvPr/>
        </p:nvSpPr>
        <p:spPr bwMode="auto">
          <a:xfrm>
            <a:off x="5867400" y="3113088"/>
            <a:ext cx="847725" cy="360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6034" tIns="43016" rIns="86034" bIns="43016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b="0">
                <a:latin typeface="Verdana" pitchFamily="-65" charset="0"/>
              </a:rPr>
              <a:t>eBGP</a:t>
            </a:r>
            <a:endParaRPr lang="en-GB" sz="2000" b="0">
              <a:latin typeface="Verdana" pitchFamily="-65" charset="0"/>
            </a:endParaRPr>
          </a:p>
        </p:txBody>
      </p:sp>
      <p:sp>
        <p:nvSpPr>
          <p:cNvPr id="51216" name="Text Box 46"/>
          <p:cNvSpPr txBox="1">
            <a:spLocks noChangeArrowheads="1"/>
          </p:cNvSpPr>
          <p:nvPr/>
        </p:nvSpPr>
        <p:spPr bwMode="auto">
          <a:xfrm>
            <a:off x="16002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AS1</a:t>
            </a:r>
          </a:p>
        </p:txBody>
      </p:sp>
      <p:sp>
        <p:nvSpPr>
          <p:cNvPr id="51217" name="Text Box 47"/>
          <p:cNvSpPr txBox="1">
            <a:spLocks noChangeArrowheads="1"/>
          </p:cNvSpPr>
          <p:nvPr/>
        </p:nvSpPr>
        <p:spPr bwMode="auto">
          <a:xfrm>
            <a:off x="33528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AS2</a:t>
            </a:r>
          </a:p>
        </p:txBody>
      </p:sp>
      <p:sp>
        <p:nvSpPr>
          <p:cNvPr id="51218" name="Text Box 48"/>
          <p:cNvSpPr txBox="1">
            <a:spLocks noChangeArrowheads="1"/>
          </p:cNvSpPr>
          <p:nvPr/>
        </p:nvSpPr>
        <p:spPr bwMode="auto">
          <a:xfrm>
            <a:off x="51054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AS3</a:t>
            </a:r>
          </a:p>
        </p:txBody>
      </p:sp>
      <p:sp>
        <p:nvSpPr>
          <p:cNvPr id="51219" name="Text Box 49"/>
          <p:cNvSpPr txBox="1">
            <a:spLocks noChangeArrowheads="1"/>
          </p:cNvSpPr>
          <p:nvPr/>
        </p:nvSpPr>
        <p:spPr bwMode="auto">
          <a:xfrm>
            <a:off x="6858000" y="5867400"/>
            <a:ext cx="6445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b="0">
                <a:latin typeface="Verdana" pitchFamily="-65" charset="0"/>
              </a:rPr>
              <a:t>AS4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Border Gateway Protocol </a:t>
            </a:r>
          </a:p>
        </p:txBody>
      </p:sp>
      <p:sp>
        <p:nvSpPr>
          <p:cNvPr id="17411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Protocole</a:t>
            </a:r>
            <a:r>
              <a:rPr lang="en-GB" sz="2400" dirty="0" smtClean="0"/>
              <a:t> de </a:t>
            </a:r>
            <a:r>
              <a:rPr lang="en-GB" sz="2400" dirty="0" err="1" smtClean="0"/>
              <a:t>routage</a:t>
            </a:r>
            <a:r>
              <a:rPr lang="en-GB" sz="2400" dirty="0" smtClean="0"/>
              <a:t> </a:t>
            </a:r>
            <a:r>
              <a:rPr lang="en-GB" sz="2400" dirty="0" err="1" smtClean="0"/>
              <a:t>utilisé</a:t>
            </a:r>
            <a:r>
              <a:rPr lang="en-GB" sz="2400" dirty="0" smtClean="0"/>
              <a:t> pour </a:t>
            </a:r>
            <a:r>
              <a:rPr lang="en-GB" sz="2400" dirty="0" err="1" smtClean="0"/>
              <a:t>échanger</a:t>
            </a:r>
            <a:r>
              <a:rPr lang="en-GB" sz="2400" dirty="0" smtClean="0"/>
              <a:t> des </a:t>
            </a:r>
            <a:r>
              <a:rPr lang="en-GB" sz="2400" dirty="0" err="1" smtClean="0"/>
              <a:t>informations</a:t>
            </a:r>
            <a:r>
              <a:rPr lang="en-GB" sz="2400" dirty="0" smtClean="0"/>
              <a:t> de </a:t>
            </a:r>
            <a:r>
              <a:rPr lang="en-GB" sz="2400" dirty="0" err="1" smtClean="0"/>
              <a:t>routage</a:t>
            </a:r>
            <a:r>
              <a:rPr lang="en-GB" sz="2400" dirty="0" smtClean="0"/>
              <a:t> entre les </a:t>
            </a:r>
            <a:r>
              <a:rPr lang="en-GB" sz="2400" dirty="0" err="1" smtClean="0"/>
              <a:t>différents</a:t>
            </a:r>
            <a:r>
              <a:rPr lang="en-GB" sz="2400" dirty="0" smtClean="0"/>
              <a:t> </a:t>
            </a:r>
            <a:r>
              <a:rPr lang="en-GB" sz="2400" dirty="0" err="1" smtClean="0"/>
              <a:t>réseaux</a:t>
            </a:r>
            <a:endParaRPr lang="en-GB" sz="2400" dirty="0" smtClean="0"/>
          </a:p>
          <a:p>
            <a:pPr lvl="1"/>
            <a:r>
              <a:rPr lang="en-GB" sz="2000" dirty="0" smtClean="0"/>
              <a:t>Exterior Gateway </a:t>
            </a:r>
            <a:r>
              <a:rPr lang="en-GB" sz="2000" dirty="0"/>
              <a:t>P</a:t>
            </a:r>
            <a:r>
              <a:rPr lang="en-GB" sz="2000" dirty="0" smtClean="0"/>
              <a:t>rotocol</a:t>
            </a:r>
          </a:p>
          <a:p>
            <a:r>
              <a:rPr lang="en-GB" sz="2400" dirty="0" err="1" smtClean="0"/>
              <a:t>Décrit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la RFC 4271</a:t>
            </a:r>
            <a:endParaRPr lang="en-GB" sz="2400" dirty="0" smtClean="0"/>
          </a:p>
          <a:p>
            <a:pPr lvl="1"/>
            <a:r>
              <a:rPr lang="en-GB" sz="2000" dirty="0" smtClean="0"/>
              <a:t>RFC4276 </a:t>
            </a:r>
            <a:r>
              <a:rPr lang="en-GB" sz="2000" dirty="0" err="1" smtClean="0"/>
              <a:t>donne</a:t>
            </a:r>
            <a:r>
              <a:rPr lang="en-GB" sz="2000" dirty="0" smtClean="0"/>
              <a:t> un rapport </a:t>
            </a:r>
            <a:r>
              <a:rPr lang="en-GB" sz="2000" dirty="0" err="1" smtClean="0"/>
              <a:t>d'exécution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BGP</a:t>
            </a:r>
          </a:p>
          <a:p>
            <a:pPr lvl="1"/>
            <a:r>
              <a:rPr lang="en-GB" sz="2000" dirty="0" smtClean="0"/>
              <a:t>RFC4277 </a:t>
            </a:r>
            <a:r>
              <a:rPr lang="en-GB" sz="2000" dirty="0" err="1" smtClean="0"/>
              <a:t>décrit</a:t>
            </a:r>
            <a:r>
              <a:rPr lang="en-GB" sz="2000" dirty="0" smtClean="0"/>
              <a:t> les </a:t>
            </a:r>
            <a:r>
              <a:rPr lang="en-GB" sz="2000" dirty="0" err="1" smtClean="0"/>
              <a:t>expériences</a:t>
            </a:r>
            <a:r>
              <a:rPr lang="en-GB" sz="2000" dirty="0" smtClean="0"/>
              <a:t> </a:t>
            </a:r>
            <a:r>
              <a:rPr lang="en-GB" sz="2000" dirty="0" err="1" smtClean="0"/>
              <a:t>opérationnelles</a:t>
            </a:r>
            <a:r>
              <a:rPr lang="en-GB" sz="2000" dirty="0" smtClean="0"/>
              <a:t> </a:t>
            </a:r>
            <a:r>
              <a:rPr lang="en-GB" sz="2000" dirty="0" err="1" smtClean="0"/>
              <a:t>d’utilisation</a:t>
            </a:r>
            <a:r>
              <a:rPr lang="en-GB" sz="2000" dirty="0" smtClean="0"/>
              <a:t> de </a:t>
            </a:r>
            <a:r>
              <a:rPr lang="en-GB" sz="2000" dirty="0" smtClean="0"/>
              <a:t>BGP</a:t>
            </a:r>
          </a:p>
          <a:p>
            <a:r>
              <a:rPr lang="en-GB" sz="2400" dirty="0" smtClean="0"/>
              <a:t>Le </a:t>
            </a:r>
            <a:r>
              <a:rPr lang="en-GB" sz="2400" dirty="0" err="1" smtClean="0"/>
              <a:t>système</a:t>
            </a:r>
            <a:r>
              <a:rPr lang="en-GB" sz="2400" dirty="0" smtClean="0"/>
              <a:t> </a:t>
            </a:r>
            <a:r>
              <a:rPr lang="en-GB" sz="2400" dirty="0" err="1" smtClean="0"/>
              <a:t>autonome</a:t>
            </a:r>
            <a:r>
              <a:rPr lang="en-GB" sz="2400" dirty="0" smtClean="0"/>
              <a:t> </a:t>
            </a:r>
            <a:r>
              <a:rPr lang="en-GB" sz="2400" dirty="0" smtClean="0"/>
              <a:t>(AS) </a:t>
            </a:r>
            <a:r>
              <a:rPr lang="en-GB" sz="2400" dirty="0" err="1" smtClean="0"/>
              <a:t>est</a:t>
            </a:r>
            <a:r>
              <a:rPr lang="en-GB" sz="2400" dirty="0" smtClean="0"/>
              <a:t> </a:t>
            </a:r>
            <a:r>
              <a:rPr lang="en-GB" sz="2400" dirty="0" smtClean="0"/>
              <a:t>la </a:t>
            </a:r>
            <a:r>
              <a:rPr lang="en-GB" sz="2400" dirty="0" err="1" smtClean="0"/>
              <a:t>pierre</a:t>
            </a:r>
            <a:r>
              <a:rPr lang="en-GB" sz="2400" dirty="0" smtClean="0"/>
              <a:t> </a:t>
            </a:r>
            <a:r>
              <a:rPr lang="en-GB" sz="2400" dirty="0" err="1" smtClean="0"/>
              <a:t>angulaire</a:t>
            </a:r>
            <a:r>
              <a:rPr lang="en-GB" sz="2400" dirty="0" smtClean="0"/>
              <a:t> de BGP</a:t>
            </a:r>
          </a:p>
          <a:p>
            <a:pPr lvl="1"/>
            <a:r>
              <a:rPr lang="en-GB" sz="2000" dirty="0" smtClean="0"/>
              <a:t>Il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utilisé</a:t>
            </a:r>
            <a:r>
              <a:rPr lang="en-GB" sz="2000" dirty="0" smtClean="0"/>
              <a:t> pour identifier de </a:t>
            </a:r>
            <a:r>
              <a:rPr lang="en-GB" sz="2000" dirty="0" err="1" smtClean="0"/>
              <a:t>façon</a:t>
            </a:r>
            <a:r>
              <a:rPr lang="en-GB" sz="2000" dirty="0" smtClean="0"/>
              <a:t> unique les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ayant</a:t>
            </a:r>
            <a:r>
              <a:rPr lang="en-GB" sz="2000" dirty="0" smtClean="0"/>
              <a:t> </a:t>
            </a:r>
            <a:r>
              <a:rPr lang="en-GB" sz="2000" dirty="0" err="1" smtClean="0"/>
              <a:t>une</a:t>
            </a:r>
            <a:r>
              <a:rPr lang="en-GB" sz="2000" dirty="0" smtClean="0"/>
              <a:t> </a:t>
            </a:r>
            <a:r>
              <a:rPr lang="en-GB" sz="2000" dirty="0" err="1" smtClean="0"/>
              <a:t>politique</a:t>
            </a:r>
            <a:r>
              <a:rPr lang="en-GB" sz="2000" dirty="0" smtClean="0"/>
              <a:t> de </a:t>
            </a:r>
            <a:r>
              <a:rPr lang="en-GB" sz="2000" dirty="0" err="1" smtClean="0"/>
              <a:t>routage</a:t>
            </a:r>
            <a:r>
              <a:rPr lang="en-GB" sz="2000" dirty="0" smtClean="0"/>
              <a:t> </a:t>
            </a:r>
            <a:r>
              <a:rPr lang="en-GB" sz="2000" dirty="0" smtClean="0"/>
              <a:t>commune (</a:t>
            </a:r>
            <a:r>
              <a:rPr lang="en-GB" sz="2000" dirty="0" err="1" smtClean="0"/>
              <a:t>généralement</a:t>
            </a:r>
            <a:r>
              <a:rPr lang="en-GB" sz="2000" dirty="0" smtClean="0"/>
              <a:t> 1 par </a:t>
            </a:r>
            <a:r>
              <a:rPr lang="en-GB" sz="2000" dirty="0" err="1" smtClean="0"/>
              <a:t>entreprise</a:t>
            </a:r>
            <a:r>
              <a:rPr lang="en-GB" sz="2000" dirty="0" smtClean="0"/>
              <a:t>)</a:t>
            </a:r>
            <a:endParaRPr lang="en-GB" sz="2000" dirty="0" smtClean="0"/>
          </a:p>
        </p:txBody>
      </p:sp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68408-356D-4A37-8127-55B414B5736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External BGP Peering (eBGP)</a:t>
            </a:r>
          </a:p>
        </p:txBody>
      </p:sp>
      <p:sp>
        <p:nvSpPr>
          <p:cNvPr id="53251" name="Rectangle 23"/>
          <p:cNvSpPr>
            <a:spLocks noGrp="1" noChangeArrowheads="1"/>
          </p:cNvSpPr>
          <p:nvPr>
            <p:ph idx="1"/>
          </p:nvPr>
        </p:nvSpPr>
        <p:spPr>
          <a:xfrm>
            <a:off x="655638" y="4572000"/>
            <a:ext cx="7940675" cy="1752600"/>
          </a:xfrm>
        </p:spPr>
        <p:txBody>
          <a:bodyPr/>
          <a:lstStyle/>
          <a:p>
            <a:r>
              <a:rPr lang="en-US" dirty="0" smtClean="0"/>
              <a:t>Entre </a:t>
            </a:r>
            <a:r>
              <a:rPr lang="en-US" dirty="0" smtClean="0"/>
              <a:t>speakers BGP de </a:t>
            </a:r>
            <a:r>
              <a:rPr lang="en-US" dirty="0" err="1" smtClean="0"/>
              <a:t>différents</a:t>
            </a:r>
            <a:r>
              <a:rPr lang="en-US" dirty="0" smtClean="0"/>
              <a:t> </a:t>
            </a:r>
            <a:r>
              <a:rPr lang="en-US" dirty="0" smtClean="0"/>
              <a:t>AS</a:t>
            </a:r>
          </a:p>
          <a:p>
            <a:r>
              <a:rPr lang="en-US" dirty="0" err="1" smtClean="0"/>
              <a:t>Doivent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directement</a:t>
            </a:r>
            <a:r>
              <a:rPr lang="en-US" dirty="0" smtClean="0"/>
              <a:t> </a:t>
            </a:r>
            <a:r>
              <a:rPr lang="en-US" dirty="0" err="1" smtClean="0"/>
              <a:t>connectés</a:t>
            </a:r>
            <a:endParaRPr lang="en-US" dirty="0" smtClean="0"/>
          </a:p>
          <a:p>
            <a:r>
              <a:rPr lang="en-US" b="1" dirty="0" smtClean="0">
                <a:solidFill>
                  <a:srgbClr val="CC1111"/>
                </a:solidFill>
              </a:rPr>
              <a:t>Ne </a:t>
            </a:r>
            <a:r>
              <a:rPr lang="en-US" b="1" dirty="0" err="1" smtClean="0">
                <a:solidFill>
                  <a:srgbClr val="CC1111"/>
                </a:solidFill>
              </a:rPr>
              <a:t>jamais</a:t>
            </a:r>
            <a:r>
              <a:rPr lang="en-US" dirty="0" smtClean="0"/>
              <a:t> </a:t>
            </a:r>
            <a:r>
              <a:rPr lang="en-US" dirty="0" err="1" smtClean="0"/>
              <a:t>exécuter</a:t>
            </a:r>
            <a:r>
              <a:rPr lang="en-US" dirty="0" smtClean="0"/>
              <a:t> un IGP entre pairs </a:t>
            </a:r>
            <a:r>
              <a:rPr lang="en-US" dirty="0" err="1" smtClean="0"/>
              <a:t>eBGP</a:t>
            </a:r>
            <a:endParaRPr lang="en-US" dirty="0" smtClean="0"/>
          </a:p>
        </p:txBody>
      </p:sp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2D24E-A658-4C70-8713-A11113F1A7CB}" type="slidenum">
              <a:rPr lang="en-US"/>
              <a:pPr/>
              <a:t>20</a:t>
            </a:fld>
            <a:endParaRPr lang="en-US"/>
          </a:p>
        </p:txBody>
      </p:sp>
      <p:pic>
        <p:nvPicPr>
          <p:cNvPr id="53253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488" y="1884363"/>
            <a:ext cx="3497262" cy="211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3254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8" y="1884363"/>
            <a:ext cx="3497262" cy="211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1454150" y="2749550"/>
            <a:ext cx="142557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100</a:t>
            </a:r>
          </a:p>
        </p:txBody>
      </p:sp>
      <p:sp>
        <p:nvSpPr>
          <p:cNvPr id="636936" name="Line 8"/>
          <p:cNvSpPr>
            <a:spLocks noChangeShapeType="1"/>
          </p:cNvSpPr>
          <p:nvPr/>
        </p:nvSpPr>
        <p:spPr bwMode="auto">
          <a:xfrm>
            <a:off x="3652838" y="2432050"/>
            <a:ext cx="0" cy="47783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7" name="Line 9"/>
          <p:cNvSpPr>
            <a:spLocks noChangeShapeType="1"/>
          </p:cNvSpPr>
          <p:nvPr/>
        </p:nvSpPr>
        <p:spPr bwMode="auto">
          <a:xfrm>
            <a:off x="2911475" y="2924175"/>
            <a:ext cx="1547813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8" name="Line 10"/>
          <p:cNvSpPr>
            <a:spLocks noChangeShapeType="1"/>
          </p:cNvSpPr>
          <p:nvPr/>
        </p:nvSpPr>
        <p:spPr bwMode="auto">
          <a:xfrm>
            <a:off x="4473575" y="2686050"/>
            <a:ext cx="0" cy="6492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39" name="Line 11"/>
          <p:cNvSpPr>
            <a:spLocks noChangeShapeType="1"/>
          </p:cNvSpPr>
          <p:nvPr/>
        </p:nvSpPr>
        <p:spPr bwMode="auto">
          <a:xfrm>
            <a:off x="4487863" y="3094038"/>
            <a:ext cx="125095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53260" name="Rectangle 12"/>
          <p:cNvSpPr>
            <a:spLocks noChangeArrowheads="1"/>
          </p:cNvSpPr>
          <p:nvPr/>
        </p:nvSpPr>
        <p:spPr bwMode="auto">
          <a:xfrm>
            <a:off x="6365875" y="2749550"/>
            <a:ext cx="1427163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101</a:t>
            </a:r>
          </a:p>
        </p:txBody>
      </p:sp>
      <p:pic>
        <p:nvPicPr>
          <p:cNvPr id="53261" name="Picture 1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45075" y="2820988"/>
            <a:ext cx="849313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3" name="Rectangle 15"/>
          <p:cNvSpPr>
            <a:spLocks noChangeArrowheads="1"/>
          </p:cNvSpPr>
          <p:nvPr/>
        </p:nvSpPr>
        <p:spPr bwMode="auto">
          <a:xfrm>
            <a:off x="5375275" y="3035300"/>
            <a:ext cx="185738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C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pic>
        <p:nvPicPr>
          <p:cNvPr id="53263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28975" y="2008188"/>
            <a:ext cx="849313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5" name="Rectangle 17"/>
          <p:cNvSpPr>
            <a:spLocks noChangeArrowheads="1"/>
          </p:cNvSpPr>
          <p:nvPr/>
        </p:nvSpPr>
        <p:spPr bwMode="auto">
          <a:xfrm>
            <a:off x="3562350" y="2227263"/>
            <a:ext cx="182563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36947" name="Line 19"/>
          <p:cNvSpPr>
            <a:spLocks noChangeShapeType="1"/>
          </p:cNvSpPr>
          <p:nvPr/>
        </p:nvSpPr>
        <p:spPr bwMode="auto">
          <a:xfrm>
            <a:off x="3538538" y="2938463"/>
            <a:ext cx="0" cy="56515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53266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14675" y="3449638"/>
            <a:ext cx="849313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36949" name="Rectangle 21"/>
          <p:cNvSpPr>
            <a:spLocks noChangeArrowheads="1"/>
          </p:cNvSpPr>
          <p:nvPr/>
        </p:nvSpPr>
        <p:spPr bwMode="auto">
          <a:xfrm>
            <a:off x="3448050" y="3684588"/>
            <a:ext cx="182563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0" tIns="0" rIns="0" bIns="0" anchor="ctr" anchorCtr="1">
            <a:spAutoFit/>
          </a:bodyPr>
          <a:lstStyle/>
          <a:p>
            <a:pPr algn="ctr" defTabSz="847725">
              <a:spcBef>
                <a:spcPct val="50000"/>
              </a:spcBef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B</a:t>
            </a:r>
            <a:endParaRPr lang="en-US" sz="2100" b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  <p:sp>
        <p:nvSpPr>
          <p:cNvPr id="636953" name="Arc 25"/>
          <p:cNvSpPr>
            <a:spLocks/>
          </p:cNvSpPr>
          <p:nvPr/>
        </p:nvSpPr>
        <p:spPr bwMode="auto">
          <a:xfrm rot="2207916">
            <a:off x="3733800" y="2057400"/>
            <a:ext cx="1674813" cy="10668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571"/>
              <a:gd name="T1" fmla="*/ 10780 h 21600"/>
              <a:gd name="T2" fmla="*/ 31571 w 31571"/>
              <a:gd name="T3" fmla="*/ 4259 h 21600"/>
              <a:gd name="T4" fmla="*/ 18694 w 3157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71" h="21600" fill="none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</a:path>
              <a:path w="31571" h="21600" stroke="0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6954" name="Arc 26"/>
          <p:cNvSpPr>
            <a:spLocks/>
          </p:cNvSpPr>
          <p:nvPr/>
        </p:nvSpPr>
        <p:spPr bwMode="auto">
          <a:xfrm rot="10187188">
            <a:off x="3733800" y="2895600"/>
            <a:ext cx="1674813" cy="10668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571"/>
              <a:gd name="T1" fmla="*/ 10780 h 21600"/>
              <a:gd name="T2" fmla="*/ 31571 w 31571"/>
              <a:gd name="T3" fmla="*/ 4259 h 21600"/>
              <a:gd name="T4" fmla="*/ 18694 w 3157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571" h="21600" fill="none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</a:path>
              <a:path w="31571" h="21600" stroke="0" extrusionOk="0">
                <a:moveTo>
                  <a:pt x="-1" y="10779"/>
                </a:moveTo>
                <a:cubicBezTo>
                  <a:pt x="3861" y="4108"/>
                  <a:pt x="10985" y="-1"/>
                  <a:pt x="18694" y="-1"/>
                </a:cubicBezTo>
                <a:cubicBezTo>
                  <a:pt x="23332" y="-1"/>
                  <a:pt x="27847" y="1493"/>
                  <a:pt x="31571" y="4258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un BGP </a:t>
            </a:r>
            <a:r>
              <a:rPr lang="en-GB" dirty="0" err="1" smtClean="0"/>
              <a:t>externe</a:t>
            </a:r>
            <a:endParaRPr lang="en-GB" dirty="0" smtClean="0"/>
          </a:p>
        </p:txBody>
      </p:sp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B2BF-5155-4D64-BE69-AFBD327705BD}" type="slidenum">
              <a:rPr lang="en-US"/>
              <a:pPr/>
              <a:t>21</a:t>
            </a:fld>
            <a:endParaRPr lang="en-US"/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600075" y="2457526"/>
            <a:ext cx="8054975" cy="3355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 dirty="0" err="1">
                <a:latin typeface="Verdana" pitchFamily="-65" charset="0"/>
              </a:rPr>
              <a:t>Routeur</a:t>
            </a:r>
            <a:r>
              <a:rPr lang="en-GB" sz="2100" b="0" dirty="0">
                <a:latin typeface="Verdana" pitchFamily="-65" charset="0"/>
              </a:rPr>
              <a:t> A </a:t>
            </a:r>
            <a:r>
              <a:rPr lang="en-GB" sz="2100" b="0" dirty="0" err="1">
                <a:latin typeface="Verdana" pitchFamily="-65" charset="0"/>
              </a:rPr>
              <a:t>dans</a:t>
            </a:r>
            <a:r>
              <a:rPr lang="en-GB" sz="2100" b="0" dirty="0">
                <a:latin typeface="Verdana" pitchFamily="-65" charset="0"/>
              </a:rPr>
              <a:t> AS100</a:t>
            </a:r>
          </a:p>
          <a:p>
            <a:pPr defTabSz="1076325"/>
            <a:endParaRPr lang="en-GB" sz="1900" dirty="0"/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interface Ethernet 5/0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</a:rPr>
              <a:t>ip</a:t>
            </a:r>
            <a:r>
              <a:rPr lang="en-GB" sz="1900" dirty="0" smtClean="0">
                <a:latin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</a:rPr>
              <a:t>adress</a:t>
            </a:r>
            <a:r>
              <a:rPr lang="en-GB" sz="1900" dirty="0" smtClean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 dirty="0">
                <a:latin typeface="Courier New" pitchFamily="-65" charset="0"/>
              </a:rPr>
              <a:t> 255.255.255.240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 dirty="0" smtClean="0">
                <a:latin typeface="Courier New" pitchFamily="-65" charset="0"/>
              </a:rPr>
              <a:t>router </a:t>
            </a:r>
            <a:r>
              <a:rPr lang="en-GB" sz="1900" dirty="0" err="1">
                <a:latin typeface="Courier New" pitchFamily="-65" charset="0"/>
              </a:rPr>
              <a:t>bgp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</a:rPr>
              <a:t>100</a:t>
            </a:r>
            <a:endParaRPr lang="en-GB" sz="1900" dirty="0"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smtClean="0">
                <a:latin typeface="Courier New" pitchFamily="-65" charset="0"/>
              </a:rPr>
              <a:t>network 100.100.8.0 mask 255.255.252.0</a:t>
            </a:r>
            <a:endParaRPr lang="en-GB" sz="1900" dirty="0"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remote-as </a:t>
            </a:r>
            <a:r>
              <a:rPr lang="en-GB" sz="1900" dirty="0">
                <a:solidFill>
                  <a:srgbClr val="0000FF"/>
                </a:solidFill>
                <a:latin typeface="Courier New" pitchFamily="-65" charset="0"/>
              </a:rPr>
              <a:t>101</a:t>
            </a:r>
            <a:endParaRPr lang="en-GB" sz="1900" dirty="0"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RouterC</a:t>
            </a:r>
            <a:r>
              <a:rPr lang="en-GB" sz="1900" dirty="0">
                <a:latin typeface="Courier New" pitchFamily="-65" charset="0"/>
              </a:rPr>
              <a:t> in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RouterC</a:t>
            </a:r>
            <a:r>
              <a:rPr lang="en-GB" sz="1900" dirty="0">
                <a:latin typeface="Courier New" pitchFamily="-65" charset="0"/>
              </a:rPr>
              <a:t> out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</a:t>
            </a:r>
            <a:endParaRPr lang="en-GB" sz="1900" dirty="0"/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Ethernet</a:t>
            </a:r>
          </a:p>
        </p:txBody>
      </p:sp>
      <p:sp>
        <p:nvSpPr>
          <p:cNvPr id="55302" name="Line 5"/>
          <p:cNvSpPr>
            <a:spLocks noChangeShapeType="1"/>
          </p:cNvSpPr>
          <p:nvPr/>
        </p:nvSpPr>
        <p:spPr bwMode="auto">
          <a:xfrm flipH="1">
            <a:off x="4427538" y="2636838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Ethernet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C</a:t>
            </a:r>
          </a:p>
        </p:txBody>
      </p:sp>
      <p:sp>
        <p:nvSpPr>
          <p:cNvPr id="55304" name="Line 7"/>
          <p:cNvSpPr>
            <a:spLocks noChangeShapeType="1"/>
          </p:cNvSpPr>
          <p:nvPr/>
        </p:nvSpPr>
        <p:spPr bwMode="auto">
          <a:xfrm flipH="1" flipV="1">
            <a:off x="3779838" y="5445125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4356100" y="3716338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smtClean="0">
                <a:latin typeface="Verdana" charset="0"/>
              </a:rPr>
              <a:t>ASN </a:t>
            </a:r>
            <a:r>
              <a:rPr lang="en-GB" sz="2000" b="0" dirty="0" smtClean="0">
                <a:latin typeface="Verdana" charset="0"/>
              </a:rPr>
              <a:t>local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55306" name="Line 9"/>
          <p:cNvSpPr>
            <a:spLocks noChangeShapeType="1"/>
          </p:cNvSpPr>
          <p:nvPr/>
        </p:nvSpPr>
        <p:spPr bwMode="auto">
          <a:xfrm flipH="1">
            <a:off x="3348038" y="3933825"/>
            <a:ext cx="935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7" name="Text Box 10"/>
          <p:cNvSpPr txBox="1">
            <a:spLocks noChangeArrowheads="1"/>
          </p:cNvSpPr>
          <p:nvPr/>
        </p:nvSpPr>
        <p:spPr bwMode="auto">
          <a:xfrm>
            <a:off x="6948488" y="4437063"/>
            <a:ext cx="2016125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distant</a:t>
            </a:r>
          </a:p>
        </p:txBody>
      </p:sp>
      <p:sp>
        <p:nvSpPr>
          <p:cNvPr id="55308" name="Line 11"/>
          <p:cNvSpPr>
            <a:spLocks noChangeShapeType="1"/>
          </p:cNvSpPr>
          <p:nvPr/>
        </p:nvSpPr>
        <p:spPr bwMode="auto">
          <a:xfrm flipH="1">
            <a:off x="6443663" y="4652963"/>
            <a:ext cx="504825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5309" name="Text Box 12"/>
          <p:cNvSpPr txBox="1">
            <a:spLocks noChangeArrowheads="1"/>
          </p:cNvSpPr>
          <p:nvPr/>
        </p:nvSpPr>
        <p:spPr bwMode="auto">
          <a:xfrm>
            <a:off x="6715140" y="5786454"/>
            <a:ext cx="2232025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err="1" smtClean="0">
                <a:latin typeface="Verdana" charset="0"/>
              </a:rPr>
              <a:t>Filtres</a:t>
            </a:r>
            <a:r>
              <a:rPr lang="en-GB" sz="2000" b="0" dirty="0" smtClean="0">
                <a:latin typeface="Verdana" charset="0"/>
              </a:rPr>
              <a:t> entrants et </a:t>
            </a:r>
            <a:r>
              <a:rPr lang="en-GB" sz="2000" b="0" dirty="0" err="1" smtClean="0">
                <a:latin typeface="Verdana" charset="0"/>
              </a:rPr>
              <a:t>sortants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55310" name="Line 13"/>
          <p:cNvSpPr>
            <a:spLocks noChangeShapeType="1"/>
          </p:cNvSpPr>
          <p:nvPr/>
        </p:nvSpPr>
        <p:spPr bwMode="auto">
          <a:xfrm flipH="1" flipV="1">
            <a:off x="6767513" y="5516563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externe</a:t>
            </a:r>
          </a:p>
        </p:txBody>
      </p:sp>
      <p:sp>
        <p:nvSpPr>
          <p:cNvPr id="573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E5FB0-0693-4707-9723-E6EA99303D69}" type="slidenum">
              <a:rPr lang="en-US"/>
              <a:pPr/>
              <a:t>22</a:t>
            </a:fld>
            <a:endParaRPr lang="en-US"/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600075" y="2457450"/>
            <a:ext cx="8054975" cy="335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 dirty="0" err="1">
                <a:latin typeface="Verdana" pitchFamily="-65" charset="0"/>
              </a:rPr>
              <a:t>Routeur</a:t>
            </a:r>
            <a:r>
              <a:rPr lang="en-GB" sz="2100" b="0" dirty="0">
                <a:latin typeface="Verdana" pitchFamily="-65" charset="0"/>
              </a:rPr>
              <a:t> C </a:t>
            </a:r>
            <a:r>
              <a:rPr lang="en-GB" sz="2100" b="0" dirty="0" err="1">
                <a:latin typeface="Verdana" pitchFamily="-65" charset="0"/>
              </a:rPr>
              <a:t>dans</a:t>
            </a:r>
            <a:r>
              <a:rPr lang="en-GB" sz="2100" b="0" dirty="0">
                <a:latin typeface="Verdana" pitchFamily="-65" charset="0"/>
              </a:rPr>
              <a:t> AS101</a:t>
            </a:r>
          </a:p>
          <a:p>
            <a:pPr defTabSz="1076325"/>
            <a:endParaRPr lang="en-GB" sz="1900" dirty="0"/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interface </a:t>
            </a:r>
            <a:r>
              <a:rPr lang="en-GB" sz="1900" dirty="0" err="1">
                <a:latin typeface="Courier New" pitchFamily="-65" charset="0"/>
              </a:rPr>
              <a:t>ethernet</a:t>
            </a:r>
            <a:r>
              <a:rPr lang="en-GB" sz="1900" dirty="0">
                <a:latin typeface="Courier New" pitchFamily="-65" charset="0"/>
              </a:rPr>
              <a:t> 1/0/0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</a:rPr>
              <a:t>ip</a:t>
            </a:r>
            <a:r>
              <a:rPr lang="en-GB" sz="1900" dirty="0" smtClean="0">
                <a:latin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</a:rPr>
              <a:t>adress</a:t>
            </a:r>
            <a:r>
              <a:rPr lang="en-GB" sz="1900" dirty="0" smtClean="0">
                <a:latin typeface="Courier New" pitchFamily="-65" charset="0"/>
              </a:rPr>
              <a:t> </a:t>
            </a:r>
            <a:r>
              <a:rPr lang="en-GB" sz="1900" dirty="0" smtClean="0">
                <a:solidFill>
                  <a:srgbClr val="CC3399"/>
                </a:solidFill>
                <a:latin typeface="Courier New" pitchFamily="-65" charset="0"/>
              </a:rPr>
              <a:t>102.102.10.1</a:t>
            </a:r>
            <a:r>
              <a:rPr lang="en-GB" sz="1900" dirty="0" smtClean="0">
                <a:latin typeface="Courier New" pitchFamily="-65" charset="0"/>
              </a:rPr>
              <a:t> </a:t>
            </a:r>
            <a:r>
              <a:rPr lang="en-GB" sz="1900" dirty="0">
                <a:latin typeface="Courier New" pitchFamily="-65" charset="0"/>
              </a:rPr>
              <a:t>255.255.255.240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 dirty="0" smtClean="0">
                <a:latin typeface="Courier New" pitchFamily="-65" charset="0"/>
              </a:rPr>
              <a:t>router </a:t>
            </a:r>
            <a:r>
              <a:rPr lang="en-GB" sz="1900" dirty="0" err="1">
                <a:latin typeface="Courier New" pitchFamily="-65" charset="0"/>
              </a:rPr>
              <a:t>bgp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0000FF"/>
                </a:solidFill>
                <a:latin typeface="Courier New" pitchFamily="-65" charset="0"/>
              </a:rPr>
              <a:t>101</a:t>
            </a:r>
            <a:endParaRPr lang="en-GB" sz="1900" dirty="0">
              <a:solidFill>
                <a:schemeClr val="accent2"/>
              </a:solidFill>
              <a:latin typeface="Courier New" pitchFamily="-65" charset="0"/>
            </a:endParaRP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network 100.100.64.0 mask 255.255.248.0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 dirty="0">
                <a:latin typeface="Courier New" pitchFamily="-65" charset="0"/>
              </a:rPr>
              <a:t> remote-as </a:t>
            </a:r>
            <a:r>
              <a:rPr lang="en-GB" sz="1900" dirty="0">
                <a:solidFill>
                  <a:srgbClr val="16C1CE"/>
                </a:solidFill>
                <a:latin typeface="Courier New" pitchFamily="-65" charset="0"/>
              </a:rPr>
              <a:t>100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RouterA</a:t>
            </a:r>
            <a:r>
              <a:rPr lang="en-GB" sz="1900" dirty="0">
                <a:latin typeface="Courier New" pitchFamily="-65" charset="0"/>
              </a:rPr>
              <a:t> in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</a:rPr>
              <a:t>102.102.10.2</a:t>
            </a:r>
            <a:r>
              <a:rPr lang="en-GB" sz="1900" dirty="0">
                <a:latin typeface="Courier New" pitchFamily="-65" charset="0"/>
              </a:rPr>
              <a:t> prefix-list </a:t>
            </a:r>
            <a:r>
              <a:rPr lang="en-GB" sz="1900" dirty="0" err="1">
                <a:latin typeface="Courier New" pitchFamily="-65" charset="0"/>
              </a:rPr>
              <a:t>RouterA</a:t>
            </a:r>
            <a:r>
              <a:rPr lang="en-GB" sz="1900" dirty="0">
                <a:latin typeface="Courier New" pitchFamily="-65" charset="0"/>
              </a:rPr>
              <a:t> out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</a:rPr>
              <a:t>!</a:t>
            </a:r>
            <a:endParaRPr lang="en-GB" sz="1900" dirty="0"/>
          </a:p>
        </p:txBody>
      </p:sp>
      <p:sp>
        <p:nvSpPr>
          <p:cNvPr id="57349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Ethernet</a:t>
            </a:r>
          </a:p>
        </p:txBody>
      </p:sp>
      <p:sp>
        <p:nvSpPr>
          <p:cNvPr id="57350" name="Line 5"/>
          <p:cNvSpPr>
            <a:spLocks noChangeShapeType="1"/>
          </p:cNvSpPr>
          <p:nvPr/>
        </p:nvSpPr>
        <p:spPr bwMode="auto">
          <a:xfrm flipH="1">
            <a:off x="4427538" y="2636838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1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Ethernet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A</a:t>
            </a:r>
          </a:p>
        </p:txBody>
      </p:sp>
      <p:sp>
        <p:nvSpPr>
          <p:cNvPr id="57352" name="Line 7"/>
          <p:cNvSpPr>
            <a:spLocks noChangeShapeType="1"/>
          </p:cNvSpPr>
          <p:nvPr/>
        </p:nvSpPr>
        <p:spPr bwMode="auto">
          <a:xfrm flipH="1" flipV="1">
            <a:off x="3779838" y="5445125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3" name="Text Box 8"/>
          <p:cNvSpPr txBox="1">
            <a:spLocks noChangeArrowheads="1"/>
          </p:cNvSpPr>
          <p:nvPr/>
        </p:nvSpPr>
        <p:spPr bwMode="auto">
          <a:xfrm>
            <a:off x="4356100" y="3716338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locale</a:t>
            </a:r>
          </a:p>
        </p:txBody>
      </p:sp>
      <p:sp>
        <p:nvSpPr>
          <p:cNvPr id="57354" name="Line 9"/>
          <p:cNvSpPr>
            <a:spLocks noChangeShapeType="1"/>
          </p:cNvSpPr>
          <p:nvPr/>
        </p:nvSpPr>
        <p:spPr bwMode="auto">
          <a:xfrm flipH="1">
            <a:off x="3348038" y="3933825"/>
            <a:ext cx="935037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5" name="Text Box 10"/>
          <p:cNvSpPr txBox="1">
            <a:spLocks noChangeArrowheads="1"/>
          </p:cNvSpPr>
          <p:nvPr/>
        </p:nvSpPr>
        <p:spPr bwMode="auto">
          <a:xfrm>
            <a:off x="6948488" y="4437063"/>
            <a:ext cx="2016125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ASN distant</a:t>
            </a:r>
          </a:p>
        </p:txBody>
      </p:sp>
      <p:sp>
        <p:nvSpPr>
          <p:cNvPr id="57356" name="Line 11"/>
          <p:cNvSpPr>
            <a:spLocks noChangeShapeType="1"/>
          </p:cNvSpPr>
          <p:nvPr/>
        </p:nvSpPr>
        <p:spPr bwMode="auto">
          <a:xfrm flipH="1">
            <a:off x="6443663" y="4652963"/>
            <a:ext cx="504825" cy="71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57357" name="Text Box 12"/>
          <p:cNvSpPr txBox="1">
            <a:spLocks noChangeArrowheads="1"/>
          </p:cNvSpPr>
          <p:nvPr/>
        </p:nvSpPr>
        <p:spPr bwMode="auto">
          <a:xfrm>
            <a:off x="6715140" y="5786454"/>
            <a:ext cx="2232025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err="1" smtClean="0">
                <a:latin typeface="Verdana" charset="0"/>
              </a:rPr>
              <a:t>Filtres</a:t>
            </a:r>
            <a:r>
              <a:rPr lang="en-GB" sz="2000" b="0" dirty="0" smtClean="0">
                <a:latin typeface="Verdana" charset="0"/>
              </a:rPr>
              <a:t> entrants et </a:t>
            </a:r>
            <a:r>
              <a:rPr lang="en-GB" sz="2000" b="0" dirty="0" err="1" smtClean="0">
                <a:latin typeface="Verdana" charset="0"/>
              </a:rPr>
              <a:t>sortants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57358" name="Line 13"/>
          <p:cNvSpPr>
            <a:spLocks noChangeShapeType="1"/>
          </p:cNvSpPr>
          <p:nvPr/>
        </p:nvSpPr>
        <p:spPr bwMode="auto">
          <a:xfrm flipH="1" flipV="1">
            <a:off x="6767513" y="5516563"/>
            <a:ext cx="647700" cy="288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BGP interne (iBGP)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BGP peer </a:t>
            </a:r>
            <a:r>
              <a:rPr lang="en-GB" dirty="0" err="1" smtClean="0"/>
              <a:t>dans</a:t>
            </a:r>
            <a:r>
              <a:rPr lang="en-GB" dirty="0" smtClean="0"/>
              <a:t> le </a:t>
            </a:r>
            <a:r>
              <a:rPr lang="en-GB" dirty="0" err="1" smtClean="0"/>
              <a:t>même</a:t>
            </a:r>
            <a:r>
              <a:rPr lang="en-GB" dirty="0" smtClean="0"/>
              <a:t> AS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Pas </a:t>
            </a:r>
            <a:r>
              <a:rPr lang="en-GB" dirty="0" err="1" smtClean="0"/>
              <a:t>requis</a:t>
            </a:r>
            <a:r>
              <a:rPr lang="en-GB" dirty="0" smtClean="0"/>
              <a:t> d'être </a:t>
            </a:r>
            <a:r>
              <a:rPr lang="en-GB" dirty="0" err="1" smtClean="0"/>
              <a:t>directement</a:t>
            </a:r>
            <a:r>
              <a:rPr lang="en-GB" dirty="0" smtClean="0"/>
              <a:t> </a:t>
            </a:r>
            <a:r>
              <a:rPr lang="en-GB" dirty="0" err="1" smtClean="0"/>
              <a:t>connecté</a:t>
            </a:r>
            <a:endParaRPr lang="en-GB" dirty="0" smtClean="0"/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IGP </a:t>
            </a:r>
            <a:r>
              <a:rPr lang="en-GB" dirty="0" err="1" smtClean="0">
                <a:ea typeface="+mn-ea"/>
              </a:rPr>
              <a:t>prend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soin</a:t>
            </a:r>
            <a:r>
              <a:rPr lang="en-GB" dirty="0" smtClean="0">
                <a:ea typeface="+mn-ea"/>
              </a:rPr>
              <a:t> de la </a:t>
            </a:r>
            <a:r>
              <a:rPr lang="en-GB" dirty="0" err="1" smtClean="0">
                <a:ea typeface="+mn-ea"/>
              </a:rPr>
              <a:t>connectivité</a:t>
            </a:r>
            <a:r>
              <a:rPr lang="en-GB" dirty="0" smtClean="0">
                <a:ea typeface="+mn-ea"/>
              </a:rPr>
              <a:t> </a:t>
            </a:r>
            <a:r>
              <a:rPr lang="en-GB" dirty="0" smtClean="0">
                <a:ea typeface="+mn-ea"/>
              </a:rPr>
              <a:t>des speakers </a:t>
            </a:r>
          </a:p>
          <a:p>
            <a:pPr marL="457200" lvl="1" indent="0" fontAlgn="auto">
              <a:spcAft>
                <a:spcPts val="0"/>
              </a:spcAft>
              <a:buNone/>
              <a:defRPr/>
            </a:pPr>
            <a:r>
              <a:rPr lang="en-GB" dirty="0" smtClean="0">
                <a:ea typeface="+mn-ea"/>
              </a:rPr>
              <a:t>inter</a:t>
            </a:r>
            <a:r>
              <a:rPr lang="en-GB" dirty="0" smtClean="0">
                <a:ea typeface="+mn-ea"/>
              </a:rPr>
              <a:t>-BGP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/>
              <a:t>Les </a:t>
            </a:r>
            <a:r>
              <a:rPr lang="en-GB" dirty="0" smtClean="0"/>
              <a:t>speakers </a:t>
            </a:r>
            <a:r>
              <a:rPr lang="en-GB" dirty="0" err="1" smtClean="0"/>
              <a:t>iBGP</a:t>
            </a:r>
            <a:r>
              <a:rPr lang="en-GB" dirty="0" smtClean="0"/>
              <a:t> </a:t>
            </a:r>
            <a:r>
              <a:rPr lang="en-GB" dirty="0" err="1" smtClean="0"/>
              <a:t>doivent</a:t>
            </a:r>
            <a:r>
              <a:rPr lang="en-GB" dirty="0" smtClean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</a:t>
            </a:r>
            <a:r>
              <a:rPr lang="en-GB" dirty="0" err="1" smtClean="0"/>
              <a:t>entièrement</a:t>
            </a:r>
            <a:r>
              <a:rPr lang="en-GB" dirty="0" smtClean="0"/>
              <a:t> </a:t>
            </a:r>
            <a:r>
              <a:rPr lang="en-GB" dirty="0" err="1" smtClean="0"/>
              <a:t>maillés</a:t>
            </a:r>
            <a:r>
              <a:rPr lang="en-GB" dirty="0" smtClean="0"/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Ils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génèrent</a:t>
            </a:r>
            <a:r>
              <a:rPr lang="en-GB" dirty="0" smtClean="0">
                <a:ea typeface="+mn-ea"/>
              </a:rPr>
              <a:t> des </a:t>
            </a:r>
            <a:r>
              <a:rPr lang="en-GB" dirty="0" err="1" smtClean="0">
                <a:ea typeface="+mn-ea"/>
              </a:rPr>
              <a:t>réseaux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connectés</a:t>
            </a:r>
            <a:endParaRPr lang="en-GB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Ils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transmettent</a:t>
            </a:r>
            <a:r>
              <a:rPr lang="en-GB" dirty="0" smtClean="0">
                <a:ea typeface="+mn-ea"/>
              </a:rPr>
              <a:t> des </a:t>
            </a:r>
            <a:r>
              <a:rPr lang="en-GB" dirty="0" err="1" smtClean="0">
                <a:ea typeface="+mn-ea"/>
              </a:rPr>
              <a:t>préfixes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appris</a:t>
            </a:r>
            <a:r>
              <a:rPr lang="en-GB" dirty="0" smtClean="0">
                <a:ea typeface="+mn-ea"/>
              </a:rPr>
              <a:t> de </a:t>
            </a:r>
            <a:r>
              <a:rPr lang="en-GB" dirty="0" err="1" smtClean="0">
                <a:ea typeface="+mn-ea"/>
              </a:rPr>
              <a:t>l'extérieur</a:t>
            </a:r>
            <a:r>
              <a:rPr lang="en-GB" dirty="0" smtClean="0">
                <a:ea typeface="+mn-ea"/>
              </a:rPr>
              <a:t> de </a:t>
            </a:r>
            <a:r>
              <a:rPr lang="en-GB" dirty="0" err="1" smtClean="0">
                <a:ea typeface="+mn-ea"/>
              </a:rPr>
              <a:t>l'ASN</a:t>
            </a:r>
            <a:endParaRPr lang="en-GB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err="1" smtClean="0">
                <a:ea typeface="+mn-ea"/>
              </a:rPr>
              <a:t>Ils</a:t>
            </a:r>
            <a:r>
              <a:rPr lang="en-GB" dirty="0" smtClean="0">
                <a:ea typeface="+mn-ea"/>
              </a:rPr>
              <a:t> ne </a:t>
            </a:r>
            <a:r>
              <a:rPr lang="en-GB" dirty="0" err="1" smtClean="0">
                <a:ea typeface="+mn-ea"/>
              </a:rPr>
              <a:t>transmettent</a:t>
            </a:r>
            <a:r>
              <a:rPr lang="en-GB" dirty="0" smtClean="0">
                <a:ea typeface="+mn-ea"/>
              </a:rPr>
              <a:t> pas des </a:t>
            </a:r>
            <a:r>
              <a:rPr lang="en-GB" dirty="0" err="1" smtClean="0">
                <a:ea typeface="+mn-ea"/>
              </a:rPr>
              <a:t>préfixes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appris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d’autres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voisin</a:t>
            </a:r>
            <a:r>
              <a:rPr lang="en-GB" dirty="0" err="1" smtClean="0">
                <a:ea typeface="+mn-ea"/>
              </a:rPr>
              <a:t>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iBGP</a:t>
            </a:r>
            <a:endParaRPr lang="en-GB" dirty="0" smtClean="0">
              <a:ea typeface="+mn-ea"/>
            </a:endParaRPr>
          </a:p>
        </p:txBody>
      </p:sp>
      <p:sp>
        <p:nvSpPr>
          <p:cNvPr id="593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77114-C2EB-4C03-8D6B-174DF8D2A10D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Peering BGP interne (iBGP)</a:t>
            </a:r>
          </a:p>
        </p:txBody>
      </p:sp>
      <p:sp>
        <p:nvSpPr>
          <p:cNvPr id="61443" name="Rectangle 28"/>
          <p:cNvSpPr>
            <a:spLocks noGrp="1" noChangeArrowheads="1"/>
          </p:cNvSpPr>
          <p:nvPr>
            <p:ph idx="1"/>
          </p:nvPr>
        </p:nvSpPr>
        <p:spPr>
          <a:xfrm>
            <a:off x="655638" y="5181600"/>
            <a:ext cx="7940675" cy="1371600"/>
          </a:xfrm>
        </p:spPr>
        <p:txBody>
          <a:bodyPr/>
          <a:lstStyle/>
          <a:p>
            <a:r>
              <a:rPr lang="en-US" sz="2400" dirty="0" err="1" smtClean="0"/>
              <a:t>Topologie</a:t>
            </a:r>
            <a:r>
              <a:rPr lang="en-US" sz="2400" dirty="0" smtClean="0"/>
              <a:t> </a:t>
            </a:r>
            <a:r>
              <a:rPr lang="en-US" sz="2400" dirty="0" err="1" smtClean="0"/>
              <a:t>indépendante</a:t>
            </a:r>
            <a:endParaRPr lang="en-US" sz="2400" dirty="0" smtClean="0"/>
          </a:p>
          <a:p>
            <a:r>
              <a:rPr lang="en-US" sz="2400" dirty="0" err="1" smtClean="0"/>
              <a:t>Chaque</a:t>
            </a:r>
            <a:r>
              <a:rPr lang="en-US" sz="2400" dirty="0" smtClean="0"/>
              <a:t> </a:t>
            </a:r>
            <a:r>
              <a:rPr lang="en-US" sz="2400" dirty="0" smtClean="0"/>
              <a:t>speaker </a:t>
            </a:r>
            <a:r>
              <a:rPr lang="en-US" sz="2400" dirty="0" err="1" smtClean="0"/>
              <a:t>iBGP</a:t>
            </a:r>
            <a:r>
              <a:rPr lang="en-US" sz="2400" dirty="0" smtClean="0"/>
              <a:t> </a:t>
            </a:r>
            <a:r>
              <a:rPr lang="en-US" sz="2400" dirty="0" err="1" smtClean="0"/>
              <a:t>doit</a:t>
            </a:r>
            <a:r>
              <a:rPr lang="en-US" sz="2400" dirty="0" smtClean="0"/>
              <a:t> </a:t>
            </a:r>
            <a:r>
              <a:rPr lang="en-US" sz="2400" dirty="0" err="1" smtClean="0"/>
              <a:t>peerer</a:t>
            </a:r>
            <a:r>
              <a:rPr lang="en-US" sz="2400" dirty="0" smtClean="0"/>
              <a:t> </a:t>
            </a:r>
            <a:r>
              <a:rPr lang="en-US" sz="2400" dirty="0" smtClean="0"/>
              <a:t>avec </a:t>
            </a:r>
            <a:r>
              <a:rPr lang="en-US" sz="2400" dirty="0" err="1" smtClean="0"/>
              <a:t>chacun</a:t>
            </a:r>
            <a:r>
              <a:rPr lang="en-US" sz="2400" dirty="0" smtClean="0"/>
              <a:t> des </a:t>
            </a:r>
            <a:r>
              <a:rPr lang="en-US" sz="2400" dirty="0" err="1" smtClean="0"/>
              <a:t>autres</a:t>
            </a:r>
            <a:r>
              <a:rPr lang="en-US" sz="2400" dirty="0" smtClean="0"/>
              <a:t> </a:t>
            </a:r>
            <a:r>
              <a:rPr lang="en-US" sz="2400" dirty="0" err="1" smtClean="0"/>
              <a:t>routeur</a:t>
            </a:r>
            <a:r>
              <a:rPr lang="en-US" sz="2400" dirty="0" err="1" smtClean="0"/>
              <a:t>s</a:t>
            </a:r>
            <a:r>
              <a:rPr lang="en-US" sz="2400" dirty="0" smtClean="0"/>
              <a:t> </a:t>
            </a:r>
            <a:r>
              <a:rPr lang="en-US" sz="2400" dirty="0" err="1" smtClean="0"/>
              <a:t>iBGP</a:t>
            </a:r>
            <a:r>
              <a:rPr lang="en-US" sz="2400" dirty="0" smtClean="0"/>
              <a:t> </a:t>
            </a:r>
            <a:r>
              <a:rPr lang="en-US" sz="2400" dirty="0" err="1" smtClean="0"/>
              <a:t>dans</a:t>
            </a:r>
            <a:r>
              <a:rPr lang="en-US" sz="2400" dirty="0" smtClean="0"/>
              <a:t> </a:t>
            </a:r>
            <a:r>
              <a:rPr lang="en-US" sz="2400" dirty="0" err="1" smtClean="0"/>
              <a:t>l'AS</a:t>
            </a:r>
            <a:endParaRPr lang="en-GB" sz="2400" dirty="0" smtClean="0"/>
          </a:p>
        </p:txBody>
      </p:sp>
      <p:sp>
        <p:nvSpPr>
          <p:cNvPr id="614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54525-7675-43E9-A1EE-75498C37D10D}" type="slidenum">
              <a:rPr lang="en-US"/>
              <a:pPr/>
              <a:t>24</a:t>
            </a:fld>
            <a:endParaRPr lang="en-US"/>
          </a:p>
        </p:txBody>
      </p:sp>
      <p:sp>
        <p:nvSpPr>
          <p:cNvPr id="705540" name="Freeform 4"/>
          <p:cNvSpPr>
            <a:spLocks/>
          </p:cNvSpPr>
          <p:nvPr/>
        </p:nvSpPr>
        <p:spPr bwMode="auto">
          <a:xfrm>
            <a:off x="4783138" y="4824413"/>
            <a:ext cx="130175" cy="722312"/>
          </a:xfrm>
          <a:custGeom>
            <a:avLst/>
            <a:gdLst>
              <a:gd name="T0" fmla="*/ 0 w 73"/>
              <a:gd name="T1" fmla="*/ 0 h 405"/>
              <a:gd name="T2" fmla="*/ 0 w 73"/>
              <a:gd name="T3" fmla="*/ 202 h 405"/>
              <a:gd name="T4" fmla="*/ 72 w 73"/>
              <a:gd name="T5" fmla="*/ 120 h 405"/>
              <a:gd name="T6" fmla="*/ 72 w 73"/>
              <a:gd name="T7" fmla="*/ 404 h 405"/>
              <a:gd name="T8" fmla="*/ 0 60000 65536"/>
              <a:gd name="T9" fmla="*/ 0 60000 65536"/>
              <a:gd name="T10" fmla="*/ 0 60000 65536"/>
              <a:gd name="T11" fmla="*/ 0 60000 65536"/>
              <a:gd name="T12" fmla="*/ 0 w 73"/>
              <a:gd name="T13" fmla="*/ 0 h 405"/>
              <a:gd name="T14" fmla="*/ 73 w 73"/>
              <a:gd name="T15" fmla="*/ 405 h 4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" h="405">
                <a:moveTo>
                  <a:pt x="0" y="0"/>
                </a:moveTo>
                <a:lnTo>
                  <a:pt x="0" y="202"/>
                </a:lnTo>
                <a:lnTo>
                  <a:pt x="72" y="120"/>
                </a:lnTo>
                <a:lnTo>
                  <a:pt x="72" y="404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46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447800"/>
            <a:ext cx="5549900" cy="3357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42" name="Freeform 6"/>
          <p:cNvSpPr>
            <a:spLocks/>
          </p:cNvSpPr>
          <p:nvPr/>
        </p:nvSpPr>
        <p:spPr bwMode="auto">
          <a:xfrm>
            <a:off x="1373188" y="2427288"/>
            <a:ext cx="958850" cy="144462"/>
          </a:xfrm>
          <a:custGeom>
            <a:avLst/>
            <a:gdLst>
              <a:gd name="T0" fmla="*/ 536 w 537"/>
              <a:gd name="T1" fmla="*/ 80 h 81"/>
              <a:gd name="T2" fmla="*/ 179 w 537"/>
              <a:gd name="T3" fmla="*/ 80 h 81"/>
              <a:gd name="T4" fmla="*/ 249 w 537"/>
              <a:gd name="T5" fmla="*/ 0 h 81"/>
              <a:gd name="T6" fmla="*/ 0 w 537"/>
              <a:gd name="T7" fmla="*/ 0 h 81"/>
              <a:gd name="T8" fmla="*/ 0 60000 65536"/>
              <a:gd name="T9" fmla="*/ 0 60000 65536"/>
              <a:gd name="T10" fmla="*/ 0 60000 65536"/>
              <a:gd name="T11" fmla="*/ 0 60000 65536"/>
              <a:gd name="T12" fmla="*/ 0 w 537"/>
              <a:gd name="T13" fmla="*/ 0 h 81"/>
              <a:gd name="T14" fmla="*/ 537 w 537"/>
              <a:gd name="T15" fmla="*/ 81 h 8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37" h="81">
                <a:moveTo>
                  <a:pt x="536" y="80"/>
                </a:moveTo>
                <a:lnTo>
                  <a:pt x="179" y="80"/>
                </a:lnTo>
                <a:lnTo>
                  <a:pt x="249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1448" name="Rectangle 7"/>
          <p:cNvSpPr>
            <a:spLocks noChangeArrowheads="1"/>
          </p:cNvSpPr>
          <p:nvPr/>
        </p:nvSpPr>
        <p:spPr bwMode="auto">
          <a:xfrm>
            <a:off x="3960813" y="1892300"/>
            <a:ext cx="1206500" cy="365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</a:pPr>
            <a:r>
              <a:rPr lang="en-US" sz="2400" b="0">
                <a:latin typeface="Verdana" pitchFamily="-65" charset="0"/>
              </a:rPr>
              <a:t>AS 100</a:t>
            </a:r>
          </a:p>
        </p:txBody>
      </p:sp>
      <p:sp>
        <p:nvSpPr>
          <p:cNvPr id="705544" name="Arc 8"/>
          <p:cNvSpPr>
            <a:spLocks/>
          </p:cNvSpPr>
          <p:nvPr/>
        </p:nvSpPr>
        <p:spPr bwMode="auto">
          <a:xfrm>
            <a:off x="2820988" y="2971800"/>
            <a:ext cx="1447800" cy="1560513"/>
          </a:xfrm>
          <a:custGeom>
            <a:avLst/>
            <a:gdLst>
              <a:gd name="G0" fmla="+- 21600 0 0"/>
              <a:gd name="G1" fmla="+- 4154 0 0"/>
              <a:gd name="G2" fmla="+- 21600 0 0"/>
              <a:gd name="T0" fmla="*/ 20440 w 21600"/>
              <a:gd name="T1" fmla="*/ 25723 h 25723"/>
              <a:gd name="T2" fmla="*/ 403 w 21600"/>
              <a:gd name="T3" fmla="*/ 0 h 25723"/>
              <a:gd name="T4" fmla="*/ 21600 w 21600"/>
              <a:gd name="T5" fmla="*/ 4154 h 257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723" fill="none" extrusionOk="0">
                <a:moveTo>
                  <a:pt x="20440" y="25722"/>
                </a:moveTo>
                <a:cubicBezTo>
                  <a:pt x="8977" y="25106"/>
                  <a:pt x="0" y="15632"/>
                  <a:pt x="0" y="4154"/>
                </a:cubicBezTo>
                <a:cubicBezTo>
                  <a:pt x="0" y="2759"/>
                  <a:pt x="135" y="1368"/>
                  <a:pt x="403" y="0"/>
                </a:cubicBezTo>
              </a:path>
              <a:path w="21600" h="25723" stroke="0" extrusionOk="0">
                <a:moveTo>
                  <a:pt x="20440" y="25722"/>
                </a:moveTo>
                <a:cubicBezTo>
                  <a:pt x="8977" y="25106"/>
                  <a:pt x="0" y="15632"/>
                  <a:pt x="0" y="4154"/>
                </a:cubicBezTo>
                <a:cubicBezTo>
                  <a:pt x="0" y="2759"/>
                  <a:pt x="135" y="1368"/>
                  <a:pt x="403" y="0"/>
                </a:cubicBezTo>
                <a:lnTo>
                  <a:pt x="21600" y="4154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5" name="Arc 9"/>
          <p:cNvSpPr>
            <a:spLocks/>
          </p:cNvSpPr>
          <p:nvPr/>
        </p:nvSpPr>
        <p:spPr bwMode="auto">
          <a:xfrm>
            <a:off x="3125788" y="1600200"/>
            <a:ext cx="2463800" cy="1295400"/>
          </a:xfrm>
          <a:custGeom>
            <a:avLst/>
            <a:gdLst>
              <a:gd name="G0" fmla="+- 18694 0 0"/>
              <a:gd name="G1" fmla="+- 21600 0 0"/>
              <a:gd name="G2" fmla="+- 21600 0 0"/>
              <a:gd name="T0" fmla="*/ 0 w 31378"/>
              <a:gd name="T1" fmla="*/ 10779 h 21600"/>
              <a:gd name="T2" fmla="*/ 31378 w 31378"/>
              <a:gd name="T3" fmla="*/ 4117 h 21600"/>
              <a:gd name="T4" fmla="*/ 18694 w 3137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1378" h="21600" fill="none" extrusionOk="0">
                <a:moveTo>
                  <a:pt x="-1" y="10778"/>
                </a:moveTo>
                <a:cubicBezTo>
                  <a:pt x="3861" y="4107"/>
                  <a:pt x="10985" y="-1"/>
                  <a:pt x="18694" y="-1"/>
                </a:cubicBezTo>
                <a:cubicBezTo>
                  <a:pt x="23250" y="-1"/>
                  <a:pt x="27690" y="1440"/>
                  <a:pt x="31378" y="4116"/>
                </a:cubicBezTo>
              </a:path>
              <a:path w="31378" h="21600" stroke="0" extrusionOk="0">
                <a:moveTo>
                  <a:pt x="-1" y="10778"/>
                </a:moveTo>
                <a:cubicBezTo>
                  <a:pt x="3861" y="4107"/>
                  <a:pt x="10985" y="-1"/>
                  <a:pt x="18694" y="-1"/>
                </a:cubicBezTo>
                <a:cubicBezTo>
                  <a:pt x="23250" y="-1"/>
                  <a:pt x="27690" y="1440"/>
                  <a:pt x="31378" y="4116"/>
                </a:cubicBezTo>
                <a:lnTo>
                  <a:pt x="18694" y="21600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6" name="Freeform 10"/>
          <p:cNvSpPr>
            <a:spLocks/>
          </p:cNvSpPr>
          <p:nvPr/>
        </p:nvSpPr>
        <p:spPr bwMode="auto">
          <a:xfrm>
            <a:off x="6303963" y="1997075"/>
            <a:ext cx="1065212" cy="165100"/>
          </a:xfrm>
          <a:custGeom>
            <a:avLst/>
            <a:gdLst>
              <a:gd name="T0" fmla="*/ 0 w 597"/>
              <a:gd name="T1" fmla="*/ 91 h 92"/>
              <a:gd name="T2" fmla="*/ 298 w 597"/>
              <a:gd name="T3" fmla="*/ 91 h 92"/>
              <a:gd name="T4" fmla="*/ 176 w 597"/>
              <a:gd name="T5" fmla="*/ 0 h 92"/>
              <a:gd name="T6" fmla="*/ 596 w 597"/>
              <a:gd name="T7" fmla="*/ 0 h 92"/>
              <a:gd name="T8" fmla="*/ 0 60000 65536"/>
              <a:gd name="T9" fmla="*/ 0 60000 65536"/>
              <a:gd name="T10" fmla="*/ 0 60000 65536"/>
              <a:gd name="T11" fmla="*/ 0 60000 65536"/>
              <a:gd name="T12" fmla="*/ 0 w 597"/>
              <a:gd name="T13" fmla="*/ 0 h 92"/>
              <a:gd name="T14" fmla="*/ 597 w 597"/>
              <a:gd name="T15" fmla="*/ 92 h 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97" h="92">
                <a:moveTo>
                  <a:pt x="0" y="91"/>
                </a:moveTo>
                <a:lnTo>
                  <a:pt x="298" y="91"/>
                </a:lnTo>
                <a:lnTo>
                  <a:pt x="176" y="0"/>
                </a:lnTo>
                <a:lnTo>
                  <a:pt x="596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7" name="Line 11"/>
          <p:cNvSpPr>
            <a:spLocks noChangeShapeType="1"/>
          </p:cNvSpPr>
          <p:nvPr/>
        </p:nvSpPr>
        <p:spPr bwMode="auto">
          <a:xfrm>
            <a:off x="5922963" y="2189163"/>
            <a:ext cx="0" cy="17367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8" name="Line 12"/>
          <p:cNvSpPr>
            <a:spLocks noChangeShapeType="1"/>
          </p:cNvSpPr>
          <p:nvPr/>
        </p:nvSpPr>
        <p:spPr bwMode="auto">
          <a:xfrm>
            <a:off x="4365625" y="2963863"/>
            <a:ext cx="0" cy="9620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49" name="Line 13"/>
          <p:cNvSpPr>
            <a:spLocks noChangeShapeType="1"/>
          </p:cNvSpPr>
          <p:nvPr/>
        </p:nvSpPr>
        <p:spPr bwMode="auto">
          <a:xfrm>
            <a:off x="4760913" y="3954463"/>
            <a:ext cx="0" cy="512762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0" name="Line 14"/>
          <p:cNvSpPr>
            <a:spLocks noChangeShapeType="1"/>
          </p:cNvSpPr>
          <p:nvPr/>
        </p:nvSpPr>
        <p:spPr bwMode="auto">
          <a:xfrm>
            <a:off x="3133725" y="2640013"/>
            <a:ext cx="403225" cy="31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1" name="Line 15"/>
          <p:cNvSpPr>
            <a:spLocks noChangeShapeType="1"/>
          </p:cNvSpPr>
          <p:nvPr/>
        </p:nvSpPr>
        <p:spPr bwMode="auto">
          <a:xfrm>
            <a:off x="3565525" y="2860675"/>
            <a:ext cx="355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2" name="Arc 16"/>
          <p:cNvSpPr>
            <a:spLocks/>
          </p:cNvSpPr>
          <p:nvPr/>
        </p:nvSpPr>
        <p:spPr bwMode="auto">
          <a:xfrm rot="14520000">
            <a:off x="5115719" y="2582069"/>
            <a:ext cx="1465263" cy="1787525"/>
          </a:xfrm>
          <a:custGeom>
            <a:avLst/>
            <a:gdLst>
              <a:gd name="G0" fmla="+- 21600 0 0"/>
              <a:gd name="G1" fmla="+- 4134 0 0"/>
              <a:gd name="G2" fmla="+- 21600 0 0"/>
              <a:gd name="T0" fmla="*/ 20468 w 21600"/>
              <a:gd name="T1" fmla="*/ 25704 h 25704"/>
              <a:gd name="T2" fmla="*/ 399 w 21600"/>
              <a:gd name="T3" fmla="*/ 0 h 25704"/>
              <a:gd name="T4" fmla="*/ 21600 w 21600"/>
              <a:gd name="T5" fmla="*/ 4134 h 25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5704" fill="none" extrusionOk="0">
                <a:moveTo>
                  <a:pt x="20467" y="25704"/>
                </a:moveTo>
                <a:cubicBezTo>
                  <a:pt x="8994" y="25102"/>
                  <a:pt x="0" y="15623"/>
                  <a:pt x="0" y="4134"/>
                </a:cubicBezTo>
                <a:cubicBezTo>
                  <a:pt x="0" y="2746"/>
                  <a:pt x="133" y="1362"/>
                  <a:pt x="399" y="0"/>
                </a:cubicBezTo>
              </a:path>
              <a:path w="21600" h="25704" stroke="0" extrusionOk="0">
                <a:moveTo>
                  <a:pt x="20467" y="25704"/>
                </a:moveTo>
                <a:cubicBezTo>
                  <a:pt x="8994" y="25102"/>
                  <a:pt x="0" y="15623"/>
                  <a:pt x="0" y="4134"/>
                </a:cubicBezTo>
                <a:cubicBezTo>
                  <a:pt x="0" y="2746"/>
                  <a:pt x="133" y="1362"/>
                  <a:pt x="399" y="0"/>
                </a:cubicBezTo>
                <a:lnTo>
                  <a:pt x="21600" y="4134"/>
                </a:lnTo>
                <a:close/>
              </a:path>
            </a:pathLst>
          </a:custGeom>
          <a:noFill/>
          <a:ln w="25400" cap="rnd">
            <a:solidFill>
              <a:srgbClr val="8901F3"/>
            </a:solidFill>
            <a:round/>
            <a:headEnd type="triangle" w="med" len="med"/>
            <a:tailEnd type="triangle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58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3450" y="2281238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54" name="Rectangle 18"/>
          <p:cNvSpPr>
            <a:spLocks noChangeArrowheads="1"/>
          </p:cNvSpPr>
          <p:nvPr/>
        </p:nvSpPr>
        <p:spPr bwMode="auto">
          <a:xfrm>
            <a:off x="2671763" y="2657475"/>
            <a:ext cx="185737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A</a:t>
            </a:r>
          </a:p>
        </p:txBody>
      </p:sp>
      <p:sp>
        <p:nvSpPr>
          <p:cNvPr id="705555" name="Line 19"/>
          <p:cNvSpPr>
            <a:spLocks noChangeShapeType="1"/>
          </p:cNvSpPr>
          <p:nvPr/>
        </p:nvSpPr>
        <p:spPr bwMode="auto">
          <a:xfrm>
            <a:off x="3551238" y="2082800"/>
            <a:ext cx="0" cy="1266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5556" name="Line 20"/>
          <p:cNvSpPr>
            <a:spLocks noChangeShapeType="1"/>
          </p:cNvSpPr>
          <p:nvPr/>
        </p:nvSpPr>
        <p:spPr bwMode="auto">
          <a:xfrm>
            <a:off x="3375025" y="3940175"/>
            <a:ext cx="32908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1462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6825" y="2533650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63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1835150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1464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02113" y="4259263"/>
            <a:ext cx="1117600" cy="64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5560" name="Rectangle 24"/>
          <p:cNvSpPr>
            <a:spLocks noChangeArrowheads="1"/>
          </p:cNvSpPr>
          <p:nvPr/>
        </p:nvSpPr>
        <p:spPr bwMode="auto">
          <a:xfrm>
            <a:off x="4675188" y="4614863"/>
            <a:ext cx="171450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D</a:t>
            </a:r>
          </a:p>
        </p:txBody>
      </p:sp>
      <p:sp>
        <p:nvSpPr>
          <p:cNvPr id="705561" name="Rectangle 25"/>
          <p:cNvSpPr>
            <a:spLocks noChangeArrowheads="1"/>
          </p:cNvSpPr>
          <p:nvPr/>
        </p:nvSpPr>
        <p:spPr bwMode="auto">
          <a:xfrm>
            <a:off x="4275138" y="2903538"/>
            <a:ext cx="185737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C</a:t>
            </a:r>
          </a:p>
        </p:txBody>
      </p:sp>
      <p:sp>
        <p:nvSpPr>
          <p:cNvPr id="705562" name="Rectangle 26"/>
          <p:cNvSpPr>
            <a:spLocks noChangeArrowheads="1"/>
          </p:cNvSpPr>
          <p:nvPr/>
        </p:nvSpPr>
        <p:spPr bwMode="auto">
          <a:xfrm>
            <a:off x="5829300" y="2208213"/>
            <a:ext cx="185738" cy="320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611188">
              <a:spcBef>
                <a:spcPct val="50000"/>
              </a:spcBef>
              <a:defRPr/>
            </a:pPr>
            <a:r>
              <a:rPr lang="en-US" sz="2100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B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458200" cy="11398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/>
              <a:t>Peering entre interfaces de Loopback</a:t>
            </a:r>
          </a:p>
        </p:txBody>
      </p:sp>
      <p:sp>
        <p:nvSpPr>
          <p:cNvPr id="63491" name="Rectangle 24"/>
          <p:cNvSpPr>
            <a:spLocks noGrp="1" noChangeArrowheads="1"/>
          </p:cNvSpPr>
          <p:nvPr>
            <p:ph idx="1"/>
          </p:nvPr>
        </p:nvSpPr>
        <p:spPr>
          <a:xfrm>
            <a:off x="655638" y="5105400"/>
            <a:ext cx="7940675" cy="1447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GB" sz="2400" dirty="0" smtClean="0"/>
              <a:t>Peer with loop-back interface</a:t>
            </a:r>
          </a:p>
          <a:p>
            <a:pPr lvl="1">
              <a:lnSpc>
                <a:spcPct val="80000"/>
              </a:lnSpc>
            </a:pPr>
            <a:r>
              <a:rPr lang="en-GB" sz="2000" dirty="0" err="1" smtClean="0"/>
              <a:t>L'interface</a:t>
            </a:r>
            <a:r>
              <a:rPr lang="en-GB" sz="2000" dirty="0" smtClean="0"/>
              <a:t> de loop-back ne </a:t>
            </a:r>
            <a:r>
              <a:rPr lang="en-GB" sz="2000" dirty="0" err="1" smtClean="0"/>
              <a:t>tombe</a:t>
            </a:r>
            <a:r>
              <a:rPr lang="en-GB" sz="2000" dirty="0" smtClean="0"/>
              <a:t> pas </a:t>
            </a:r>
            <a:r>
              <a:rPr lang="en-GB" sz="2000" dirty="0" smtClean="0"/>
              <a:t>- </a:t>
            </a:r>
            <a:r>
              <a:rPr lang="en-GB" sz="2000" dirty="0" err="1" smtClean="0"/>
              <a:t>jamais</a:t>
            </a:r>
            <a:r>
              <a:rPr lang="en-GB" sz="2000" dirty="0" smtClean="0"/>
              <a:t>!</a:t>
            </a:r>
          </a:p>
          <a:p>
            <a:pPr>
              <a:lnSpc>
                <a:spcPct val="80000"/>
              </a:lnSpc>
            </a:pPr>
            <a:r>
              <a:rPr lang="en-GB" sz="2400" dirty="0" smtClean="0"/>
              <a:t>Ne laissez pas </a:t>
            </a:r>
            <a:r>
              <a:rPr lang="en-GB" sz="2400" dirty="0" err="1" smtClean="0"/>
              <a:t>une</a:t>
            </a:r>
            <a:r>
              <a:rPr lang="en-GB" sz="2400" dirty="0" smtClean="0"/>
              <a:t> session </a:t>
            </a:r>
            <a:r>
              <a:rPr lang="en-GB" sz="2400" dirty="0" err="1" smtClean="0"/>
              <a:t>iBGP</a:t>
            </a:r>
            <a:r>
              <a:rPr lang="en-GB" sz="2400" dirty="0" smtClean="0"/>
              <a:t> </a:t>
            </a:r>
            <a:r>
              <a:rPr lang="en-GB" sz="2400" dirty="0" err="1" smtClean="0"/>
              <a:t>dépendre</a:t>
            </a:r>
            <a:r>
              <a:rPr lang="en-GB" sz="2400" dirty="0" smtClean="0"/>
              <a:t> de </a:t>
            </a:r>
            <a:r>
              <a:rPr lang="en-GB" sz="2400" dirty="0" err="1" smtClean="0"/>
              <a:t>l'état</a:t>
            </a:r>
            <a:r>
              <a:rPr lang="en-GB" sz="2400" dirty="0" smtClean="0"/>
              <a:t> </a:t>
            </a:r>
            <a:r>
              <a:rPr lang="en-GB" sz="2400" dirty="0" err="1" smtClean="0"/>
              <a:t>d'une</a:t>
            </a:r>
            <a:r>
              <a:rPr lang="en-GB" sz="2400" dirty="0" smtClean="0"/>
              <a:t> interface unique </a:t>
            </a:r>
            <a:r>
              <a:rPr lang="en-GB" sz="2400" dirty="0" err="1" smtClean="0"/>
              <a:t>ou</a:t>
            </a:r>
            <a:r>
              <a:rPr lang="en-GB" sz="2400" dirty="0" smtClean="0"/>
              <a:t> de la </a:t>
            </a:r>
            <a:r>
              <a:rPr lang="en-GB" sz="2400" dirty="0" err="1" smtClean="0"/>
              <a:t>topologie</a:t>
            </a:r>
            <a:r>
              <a:rPr lang="en-GB" sz="2400" dirty="0" smtClean="0"/>
              <a:t> physique</a:t>
            </a:r>
          </a:p>
        </p:txBody>
      </p:sp>
      <p:sp>
        <p:nvSpPr>
          <p:cNvPr id="634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897E9-9036-4830-B5C7-0A3611B96E81}" type="slidenum">
              <a:rPr lang="en-US"/>
              <a:pPr/>
              <a:t>25</a:t>
            </a:fld>
            <a:endParaRPr lang="en-US"/>
          </a:p>
        </p:txBody>
      </p:sp>
      <p:pic>
        <p:nvPicPr>
          <p:cNvPr id="63493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1524000"/>
            <a:ext cx="5510213" cy="3194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7590" name="Line 6"/>
          <p:cNvSpPr>
            <a:spLocks noChangeShapeType="1"/>
          </p:cNvSpPr>
          <p:nvPr/>
        </p:nvSpPr>
        <p:spPr bwMode="auto">
          <a:xfrm>
            <a:off x="4621213" y="2622550"/>
            <a:ext cx="14382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1" name="Freeform 7"/>
          <p:cNvSpPr>
            <a:spLocks/>
          </p:cNvSpPr>
          <p:nvPr/>
        </p:nvSpPr>
        <p:spPr bwMode="auto">
          <a:xfrm>
            <a:off x="3089275" y="2713038"/>
            <a:ext cx="3040063" cy="1658937"/>
          </a:xfrm>
          <a:custGeom>
            <a:avLst/>
            <a:gdLst>
              <a:gd name="T0" fmla="*/ 0 w 1935"/>
              <a:gd name="T1" fmla="*/ 0 h 1092"/>
              <a:gd name="T2" fmla="*/ 967 w 1935"/>
              <a:gd name="T3" fmla="*/ 1091 h 1092"/>
              <a:gd name="T4" fmla="*/ 1934 w 1935"/>
              <a:gd name="T5" fmla="*/ 0 h 1092"/>
              <a:gd name="T6" fmla="*/ 0 60000 65536"/>
              <a:gd name="T7" fmla="*/ 0 60000 65536"/>
              <a:gd name="T8" fmla="*/ 0 60000 65536"/>
              <a:gd name="T9" fmla="*/ 0 w 1935"/>
              <a:gd name="T10" fmla="*/ 0 h 1092"/>
              <a:gd name="T11" fmla="*/ 1935 w 1935"/>
              <a:gd name="T12" fmla="*/ 1092 h 10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5" h="1092">
                <a:moveTo>
                  <a:pt x="0" y="0"/>
                </a:moveTo>
                <a:lnTo>
                  <a:pt x="967" y="1091"/>
                </a:lnTo>
                <a:lnTo>
                  <a:pt x="1934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3794125" y="1709738"/>
            <a:ext cx="1544638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1071563">
              <a:spcBef>
                <a:spcPct val="50000"/>
              </a:spcBef>
            </a:pPr>
            <a:r>
              <a:rPr lang="en-US" sz="2800" b="0">
                <a:latin typeface="Verdana" pitchFamily="-65" charset="0"/>
              </a:rPr>
              <a:t>AS 100</a:t>
            </a:r>
          </a:p>
        </p:txBody>
      </p:sp>
      <p:sp>
        <p:nvSpPr>
          <p:cNvPr id="707593" name="Arc 9"/>
          <p:cNvSpPr>
            <a:spLocks/>
          </p:cNvSpPr>
          <p:nvPr/>
        </p:nvSpPr>
        <p:spPr bwMode="auto">
          <a:xfrm rot="21360000">
            <a:off x="3276600" y="2208213"/>
            <a:ext cx="2592388" cy="620712"/>
          </a:xfrm>
          <a:custGeom>
            <a:avLst/>
            <a:gdLst>
              <a:gd name="G0" fmla="+- 16048 0 0"/>
              <a:gd name="G1" fmla="+- 21600 0 0"/>
              <a:gd name="G2" fmla="+- 21600 0 0"/>
              <a:gd name="T0" fmla="*/ 0 w 33503"/>
              <a:gd name="T1" fmla="*/ 7142 h 21600"/>
              <a:gd name="T2" fmla="*/ 33503 w 33503"/>
              <a:gd name="T3" fmla="*/ 8877 h 21600"/>
              <a:gd name="T4" fmla="*/ 16048 w 33503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3503" h="21600" fill="none" extrusionOk="0">
                <a:moveTo>
                  <a:pt x="0" y="7142"/>
                </a:moveTo>
                <a:cubicBezTo>
                  <a:pt x="4096" y="2595"/>
                  <a:pt x="9928" y="-1"/>
                  <a:pt x="16048" y="-1"/>
                </a:cubicBezTo>
                <a:cubicBezTo>
                  <a:pt x="22950" y="-1"/>
                  <a:pt x="29437" y="3298"/>
                  <a:pt x="33503" y="8876"/>
                </a:cubicBezTo>
              </a:path>
              <a:path w="33503" h="21600" stroke="0" extrusionOk="0">
                <a:moveTo>
                  <a:pt x="0" y="7142"/>
                </a:moveTo>
                <a:cubicBezTo>
                  <a:pt x="4096" y="2595"/>
                  <a:pt x="9928" y="-1"/>
                  <a:pt x="16048" y="-1"/>
                </a:cubicBezTo>
                <a:cubicBezTo>
                  <a:pt x="22950" y="-1"/>
                  <a:pt x="29437" y="3298"/>
                  <a:pt x="33503" y="8876"/>
                </a:cubicBezTo>
                <a:lnTo>
                  <a:pt x="16048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4" name="Arc 10"/>
          <p:cNvSpPr>
            <a:spLocks/>
          </p:cNvSpPr>
          <p:nvPr/>
        </p:nvSpPr>
        <p:spPr bwMode="auto">
          <a:xfrm>
            <a:off x="4648200" y="2743200"/>
            <a:ext cx="990600" cy="12954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579 h 21600"/>
              <a:gd name="T2" fmla="*/ 21577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21579"/>
                </a:moveTo>
                <a:cubicBezTo>
                  <a:pt x="11" y="9666"/>
                  <a:pt x="9664" y="12"/>
                  <a:pt x="21577" y="0"/>
                </a:cubicBezTo>
              </a:path>
              <a:path w="21600" h="21600" stroke="0" extrusionOk="0">
                <a:moveTo>
                  <a:pt x="0" y="21579"/>
                </a:moveTo>
                <a:cubicBezTo>
                  <a:pt x="11" y="9666"/>
                  <a:pt x="9664" y="12"/>
                  <a:pt x="21577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5" name="Arc 11"/>
          <p:cNvSpPr>
            <a:spLocks/>
          </p:cNvSpPr>
          <p:nvPr/>
        </p:nvSpPr>
        <p:spPr bwMode="auto">
          <a:xfrm>
            <a:off x="3429000" y="2895600"/>
            <a:ext cx="990600" cy="1143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5400" cap="rnd">
            <a:solidFill>
              <a:srgbClr val="FF00FF"/>
            </a:solidFill>
            <a:round/>
            <a:headEnd type="arrow" w="med" len="med"/>
            <a:tailEnd type="arrow" w="med" len="med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596" name="Line 12"/>
          <p:cNvSpPr>
            <a:spLocks noChangeShapeType="1"/>
          </p:cNvSpPr>
          <p:nvPr/>
        </p:nvSpPr>
        <p:spPr bwMode="auto">
          <a:xfrm>
            <a:off x="3233738" y="2784475"/>
            <a:ext cx="13636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3501" name="Arc 13"/>
          <p:cNvSpPr>
            <a:spLocks/>
          </p:cNvSpPr>
          <p:nvPr/>
        </p:nvSpPr>
        <p:spPr bwMode="auto">
          <a:xfrm>
            <a:off x="5945188" y="2151063"/>
            <a:ext cx="239712" cy="336550"/>
          </a:xfrm>
          <a:custGeom>
            <a:avLst/>
            <a:gdLst>
              <a:gd name="T0" fmla="*/ 2147483647 w 43200"/>
              <a:gd name="T1" fmla="*/ 2147483647 h 26308"/>
              <a:gd name="T2" fmla="*/ 2147483647 w 43200"/>
              <a:gd name="T3" fmla="*/ 2147483647 h 26308"/>
              <a:gd name="T4" fmla="*/ 2147483647 w 43200"/>
              <a:gd name="T5" fmla="*/ 2147483647 h 26308"/>
              <a:gd name="T6" fmla="*/ 0 60000 65536"/>
              <a:gd name="T7" fmla="*/ 0 60000 65536"/>
              <a:gd name="T8" fmla="*/ 0 60000 65536"/>
              <a:gd name="T9" fmla="*/ 0 w 43200"/>
              <a:gd name="T10" fmla="*/ 0 h 26308"/>
              <a:gd name="T11" fmla="*/ 43200 w 43200"/>
              <a:gd name="T12" fmla="*/ 26308 h 263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308" fill="none" extrusionOk="0">
                <a:moveTo>
                  <a:pt x="519" y="26307"/>
                </a:moveTo>
                <a:cubicBezTo>
                  <a:pt x="174" y="24762"/>
                  <a:pt x="0" y="2318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482" y="0"/>
                  <a:pt x="43134" y="9598"/>
                  <a:pt x="43199" y="21481"/>
                </a:cubicBezTo>
              </a:path>
              <a:path w="43200" h="26308" stroke="0" extrusionOk="0">
                <a:moveTo>
                  <a:pt x="519" y="26307"/>
                </a:moveTo>
                <a:cubicBezTo>
                  <a:pt x="174" y="24762"/>
                  <a:pt x="0" y="23183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482" y="0"/>
                  <a:pt x="43134" y="9598"/>
                  <a:pt x="43199" y="21481"/>
                </a:cubicBezTo>
                <a:lnTo>
                  <a:pt x="21600" y="21600"/>
                </a:lnTo>
                <a:lnTo>
                  <a:pt x="519" y="26307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2" name="Arc 14"/>
          <p:cNvSpPr>
            <a:spLocks/>
          </p:cNvSpPr>
          <p:nvPr/>
        </p:nvSpPr>
        <p:spPr bwMode="auto">
          <a:xfrm>
            <a:off x="4572000" y="3810000"/>
            <a:ext cx="239713" cy="336550"/>
          </a:xfrm>
          <a:custGeom>
            <a:avLst/>
            <a:gdLst>
              <a:gd name="T0" fmla="*/ 2147483647 w 43200"/>
              <a:gd name="T1" fmla="*/ 2147483647 h 26296"/>
              <a:gd name="T2" fmla="*/ 2147483647 w 43200"/>
              <a:gd name="T3" fmla="*/ 2147483647 h 26296"/>
              <a:gd name="T4" fmla="*/ 2147483647 w 43200"/>
              <a:gd name="T5" fmla="*/ 2147483647 h 26296"/>
              <a:gd name="T6" fmla="*/ 0 60000 65536"/>
              <a:gd name="T7" fmla="*/ 0 60000 65536"/>
              <a:gd name="T8" fmla="*/ 0 60000 65536"/>
              <a:gd name="T9" fmla="*/ 0 w 43200"/>
              <a:gd name="T10" fmla="*/ 0 h 26296"/>
              <a:gd name="T11" fmla="*/ 43200 w 43200"/>
              <a:gd name="T12" fmla="*/ 26296 h 26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296" fill="none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</a:path>
              <a:path w="43200" h="26296" stroke="0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  <a:lnTo>
                  <a:pt x="21600" y="21600"/>
                </a:lnTo>
                <a:lnTo>
                  <a:pt x="516" y="26296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Arc 15"/>
          <p:cNvSpPr>
            <a:spLocks/>
          </p:cNvSpPr>
          <p:nvPr/>
        </p:nvSpPr>
        <p:spPr bwMode="auto">
          <a:xfrm>
            <a:off x="2838450" y="2222500"/>
            <a:ext cx="239713" cy="334963"/>
          </a:xfrm>
          <a:custGeom>
            <a:avLst/>
            <a:gdLst>
              <a:gd name="T0" fmla="*/ 2147483647 w 43200"/>
              <a:gd name="T1" fmla="*/ 2147483647 h 26296"/>
              <a:gd name="T2" fmla="*/ 2147483647 w 43200"/>
              <a:gd name="T3" fmla="*/ 2147483647 h 26296"/>
              <a:gd name="T4" fmla="*/ 2147483647 w 43200"/>
              <a:gd name="T5" fmla="*/ 2147483647 h 26296"/>
              <a:gd name="T6" fmla="*/ 0 60000 65536"/>
              <a:gd name="T7" fmla="*/ 0 60000 65536"/>
              <a:gd name="T8" fmla="*/ 0 60000 65536"/>
              <a:gd name="T9" fmla="*/ 0 w 43200"/>
              <a:gd name="T10" fmla="*/ 0 h 26296"/>
              <a:gd name="T11" fmla="*/ 43200 w 43200"/>
              <a:gd name="T12" fmla="*/ 26296 h 262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6296" fill="none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</a:path>
              <a:path w="43200" h="26296" stroke="0" extrusionOk="0">
                <a:moveTo>
                  <a:pt x="516" y="26296"/>
                </a:moveTo>
                <a:cubicBezTo>
                  <a:pt x="173" y="24754"/>
                  <a:pt x="0" y="23179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199" y="9670"/>
                  <a:pt x="43199" y="21599"/>
                </a:cubicBezTo>
                <a:lnTo>
                  <a:pt x="21600" y="21600"/>
                </a:lnTo>
                <a:lnTo>
                  <a:pt x="516" y="26296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7600" name="Freeform 16"/>
          <p:cNvSpPr>
            <a:spLocks/>
          </p:cNvSpPr>
          <p:nvPr/>
        </p:nvSpPr>
        <p:spPr bwMode="auto">
          <a:xfrm>
            <a:off x="6486525" y="2424113"/>
            <a:ext cx="660400" cy="146050"/>
          </a:xfrm>
          <a:custGeom>
            <a:avLst/>
            <a:gdLst>
              <a:gd name="T0" fmla="*/ 0 w 421"/>
              <a:gd name="T1" fmla="*/ 95 h 96"/>
              <a:gd name="T2" fmla="*/ 210 w 421"/>
              <a:gd name="T3" fmla="*/ 95 h 96"/>
              <a:gd name="T4" fmla="*/ 125 w 421"/>
              <a:gd name="T5" fmla="*/ 0 h 96"/>
              <a:gd name="T6" fmla="*/ 420 w 421"/>
              <a:gd name="T7" fmla="*/ 0 h 96"/>
              <a:gd name="T8" fmla="*/ 0 60000 65536"/>
              <a:gd name="T9" fmla="*/ 0 60000 65536"/>
              <a:gd name="T10" fmla="*/ 0 60000 65536"/>
              <a:gd name="T11" fmla="*/ 0 60000 65536"/>
              <a:gd name="T12" fmla="*/ 0 w 421"/>
              <a:gd name="T13" fmla="*/ 0 h 96"/>
              <a:gd name="T14" fmla="*/ 421 w 421"/>
              <a:gd name="T15" fmla="*/ 96 h 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" h="96">
                <a:moveTo>
                  <a:pt x="0" y="95"/>
                </a:moveTo>
                <a:lnTo>
                  <a:pt x="210" y="95"/>
                </a:lnTo>
                <a:lnTo>
                  <a:pt x="125" y="0"/>
                </a:lnTo>
                <a:lnTo>
                  <a:pt x="42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1" name="Freeform 17"/>
          <p:cNvSpPr>
            <a:spLocks/>
          </p:cNvSpPr>
          <p:nvPr/>
        </p:nvSpPr>
        <p:spPr bwMode="auto">
          <a:xfrm>
            <a:off x="1984375" y="2684463"/>
            <a:ext cx="639763" cy="130175"/>
          </a:xfrm>
          <a:custGeom>
            <a:avLst/>
            <a:gdLst>
              <a:gd name="T0" fmla="*/ 406 w 407"/>
              <a:gd name="T1" fmla="*/ 85 h 86"/>
              <a:gd name="T2" fmla="*/ 135 w 407"/>
              <a:gd name="T3" fmla="*/ 85 h 86"/>
              <a:gd name="T4" fmla="*/ 189 w 407"/>
              <a:gd name="T5" fmla="*/ 0 h 86"/>
              <a:gd name="T6" fmla="*/ 0 w 407"/>
              <a:gd name="T7" fmla="*/ 0 h 86"/>
              <a:gd name="T8" fmla="*/ 0 60000 65536"/>
              <a:gd name="T9" fmla="*/ 0 60000 65536"/>
              <a:gd name="T10" fmla="*/ 0 60000 65536"/>
              <a:gd name="T11" fmla="*/ 0 60000 65536"/>
              <a:gd name="T12" fmla="*/ 0 w 407"/>
              <a:gd name="T13" fmla="*/ 0 h 86"/>
              <a:gd name="T14" fmla="*/ 407 w 407"/>
              <a:gd name="T15" fmla="*/ 86 h 8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07" h="86">
                <a:moveTo>
                  <a:pt x="406" y="85"/>
                </a:moveTo>
                <a:lnTo>
                  <a:pt x="135" y="85"/>
                </a:lnTo>
                <a:lnTo>
                  <a:pt x="189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2" name="Freeform 18"/>
          <p:cNvSpPr>
            <a:spLocks/>
          </p:cNvSpPr>
          <p:nvPr/>
        </p:nvSpPr>
        <p:spPr bwMode="auto">
          <a:xfrm>
            <a:off x="4556125" y="4459288"/>
            <a:ext cx="133350" cy="722312"/>
          </a:xfrm>
          <a:custGeom>
            <a:avLst/>
            <a:gdLst>
              <a:gd name="T0" fmla="*/ 0 w 85"/>
              <a:gd name="T1" fmla="*/ 0 h 476"/>
              <a:gd name="T2" fmla="*/ 0 w 85"/>
              <a:gd name="T3" fmla="*/ 237 h 476"/>
              <a:gd name="T4" fmla="*/ 84 w 85"/>
              <a:gd name="T5" fmla="*/ 141 h 476"/>
              <a:gd name="T6" fmla="*/ 84 w 85"/>
              <a:gd name="T7" fmla="*/ 475 h 476"/>
              <a:gd name="T8" fmla="*/ 0 60000 65536"/>
              <a:gd name="T9" fmla="*/ 0 60000 65536"/>
              <a:gd name="T10" fmla="*/ 0 60000 65536"/>
              <a:gd name="T11" fmla="*/ 0 60000 65536"/>
              <a:gd name="T12" fmla="*/ 0 w 85"/>
              <a:gd name="T13" fmla="*/ 0 h 476"/>
              <a:gd name="T14" fmla="*/ 85 w 85"/>
              <a:gd name="T15" fmla="*/ 476 h 4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5" h="476">
                <a:moveTo>
                  <a:pt x="0" y="0"/>
                </a:moveTo>
                <a:lnTo>
                  <a:pt x="0" y="237"/>
                </a:lnTo>
                <a:lnTo>
                  <a:pt x="84" y="141"/>
                </a:lnTo>
                <a:lnTo>
                  <a:pt x="84" y="475"/>
                </a:lnTo>
              </a:path>
            </a:pathLst>
          </a:custGeom>
          <a:noFill/>
          <a:ln w="25400" cap="rnd">
            <a:solidFill>
              <a:srgbClr val="FF0000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707603" name="Line 19"/>
          <p:cNvSpPr>
            <a:spLocks noChangeShapeType="1"/>
          </p:cNvSpPr>
          <p:nvPr/>
        </p:nvSpPr>
        <p:spPr bwMode="auto">
          <a:xfrm>
            <a:off x="4610100" y="2293938"/>
            <a:ext cx="0" cy="6953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pic>
        <p:nvPicPr>
          <p:cNvPr id="63508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29088" y="4092575"/>
            <a:ext cx="942975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3509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150" y="2562225"/>
            <a:ext cx="9398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3510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3413" y="2416175"/>
            <a:ext cx="941387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07609" name="Rectangle 25"/>
          <p:cNvSpPr>
            <a:spLocks noChangeArrowheads="1"/>
          </p:cNvSpPr>
          <p:nvPr/>
        </p:nvSpPr>
        <p:spPr bwMode="auto">
          <a:xfrm>
            <a:off x="2819400" y="28194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A</a:t>
            </a:r>
          </a:p>
        </p:txBody>
      </p:sp>
      <p:sp>
        <p:nvSpPr>
          <p:cNvPr id="707610" name="Rectangle 26"/>
          <p:cNvSpPr>
            <a:spLocks noChangeArrowheads="1"/>
          </p:cNvSpPr>
          <p:nvPr/>
        </p:nvSpPr>
        <p:spPr bwMode="auto">
          <a:xfrm>
            <a:off x="4495800" y="43434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B</a:t>
            </a:r>
          </a:p>
        </p:txBody>
      </p:sp>
      <p:sp>
        <p:nvSpPr>
          <p:cNvPr id="707611" name="Rectangle 27"/>
          <p:cNvSpPr>
            <a:spLocks noChangeArrowheads="1"/>
          </p:cNvSpPr>
          <p:nvPr/>
        </p:nvSpPr>
        <p:spPr bwMode="auto">
          <a:xfrm>
            <a:off x="6096000" y="2667000"/>
            <a:ext cx="185738" cy="274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798513">
              <a:spcBef>
                <a:spcPct val="50000"/>
              </a:spcBef>
              <a:defRPr/>
            </a:pPr>
            <a:r>
              <a:rPr lang="en-US" b="0">
                <a:solidFill>
                  <a:schemeClr val="bg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Verdana" pitchFamily="-65" charset="0"/>
                <a:ea typeface="Arial" pitchFamily="-65" charset="0"/>
                <a:cs typeface="Arial" pitchFamily="-65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interne</a:t>
            </a:r>
          </a:p>
        </p:txBody>
      </p:sp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DB8E5-A8F0-47AF-B14B-CDE0ABE4A533}" type="slidenum">
              <a:rPr lang="en-US"/>
              <a:pPr/>
              <a:t>26</a:t>
            </a:fld>
            <a:endParaRPr lang="en-US"/>
          </a:p>
        </p:txBody>
      </p:sp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600075" y="2425851"/>
            <a:ext cx="8054975" cy="341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 dirty="0" err="1">
                <a:latin typeface="Verdana" pitchFamily="-65" charset="0"/>
              </a:rPr>
              <a:t>Routeur</a:t>
            </a:r>
            <a:r>
              <a:rPr lang="en-GB" sz="2100" b="0" dirty="0">
                <a:latin typeface="Verdana" pitchFamily="-65" charset="0"/>
              </a:rPr>
              <a:t> A </a:t>
            </a:r>
            <a:r>
              <a:rPr lang="en-GB" sz="2100" b="0" dirty="0" err="1">
                <a:latin typeface="Verdana" pitchFamily="-65" charset="0"/>
              </a:rPr>
              <a:t>dans</a:t>
            </a:r>
            <a:r>
              <a:rPr lang="en-GB" sz="2100" b="0" dirty="0">
                <a:latin typeface="Verdana" pitchFamily="-65" charset="0"/>
              </a:rPr>
              <a:t> AS100</a:t>
            </a:r>
          </a:p>
          <a:p>
            <a:pPr defTabSz="1076325"/>
            <a:endParaRPr lang="en-GB" sz="1900" dirty="0"/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interface loopback 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 smtClean="0">
                <a:latin typeface="Courier New" pitchFamily="-65" charset="0"/>
                <a:cs typeface="Courier New" pitchFamily="-65" charset="0"/>
              </a:rPr>
              <a:t>ip</a:t>
            </a:r>
            <a:r>
              <a:rPr lang="en-GB" sz="1900" dirty="0" smtClean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  <a:cs typeface="Courier New" pitchFamily="-65" charset="0"/>
              </a:rPr>
              <a:t>adress</a:t>
            </a:r>
            <a:r>
              <a:rPr lang="en-GB" sz="1900" dirty="0" smtClean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255.255.255.255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  <a:cs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 dirty="0" smtClean="0">
                <a:latin typeface="Courier New" pitchFamily="-65" charset="0"/>
                <a:cs typeface="Courier New" pitchFamily="-65" charset="0"/>
              </a:rPr>
              <a:t>router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bgp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network 100.100.1.0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remote-as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105.3.7.3 remote-as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105.3.7.3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!</a:t>
            </a:r>
          </a:p>
        </p:txBody>
      </p:sp>
      <p:sp>
        <p:nvSpPr>
          <p:cNvPr id="65541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loopback</a:t>
            </a:r>
          </a:p>
        </p:txBody>
      </p:sp>
      <p:sp>
        <p:nvSpPr>
          <p:cNvPr id="65542" name="Line 5"/>
          <p:cNvSpPr>
            <a:spLocks noChangeShapeType="1"/>
          </p:cNvSpPr>
          <p:nvPr/>
        </p:nvSpPr>
        <p:spPr bwMode="auto">
          <a:xfrm flipH="1">
            <a:off x="4500563" y="2492375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3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loopback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B</a:t>
            </a:r>
          </a:p>
        </p:txBody>
      </p:sp>
      <p:sp>
        <p:nvSpPr>
          <p:cNvPr id="65544" name="Line 7"/>
          <p:cNvSpPr>
            <a:spLocks noChangeShapeType="1"/>
          </p:cNvSpPr>
          <p:nvPr/>
        </p:nvSpPr>
        <p:spPr bwMode="auto">
          <a:xfrm flipH="1" flipV="1">
            <a:off x="4140200" y="4868863"/>
            <a:ext cx="21590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5" name="Text Box 8"/>
          <p:cNvSpPr txBox="1">
            <a:spLocks noChangeArrowheads="1"/>
          </p:cNvSpPr>
          <p:nvPr/>
        </p:nvSpPr>
        <p:spPr bwMode="auto">
          <a:xfrm>
            <a:off x="4356100" y="3789363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smtClean="0">
                <a:latin typeface="Verdana" charset="0"/>
              </a:rPr>
              <a:t>ASN </a:t>
            </a:r>
            <a:r>
              <a:rPr lang="en-GB" sz="2000" b="0" dirty="0" smtClean="0">
                <a:latin typeface="Verdana" charset="0"/>
              </a:rPr>
              <a:t>local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65546" name="Line 9"/>
          <p:cNvSpPr>
            <a:spLocks noChangeShapeType="1"/>
          </p:cNvSpPr>
          <p:nvPr/>
        </p:nvSpPr>
        <p:spPr bwMode="auto">
          <a:xfrm flipH="1">
            <a:off x="3348038" y="3933825"/>
            <a:ext cx="10080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5547" name="Text Box 10"/>
          <p:cNvSpPr txBox="1">
            <a:spLocks noChangeArrowheads="1"/>
          </p:cNvSpPr>
          <p:nvPr/>
        </p:nvSpPr>
        <p:spPr bwMode="auto">
          <a:xfrm>
            <a:off x="6948488" y="4292600"/>
            <a:ext cx="1584325" cy="373063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smtClean="0">
                <a:latin typeface="Verdana" charset="0"/>
              </a:rPr>
              <a:t>ASN </a:t>
            </a:r>
            <a:r>
              <a:rPr lang="en-GB" sz="2000" b="0" dirty="0" smtClean="0">
                <a:latin typeface="Verdana" charset="0"/>
              </a:rPr>
              <a:t>local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65548" name="Line 11"/>
          <p:cNvSpPr>
            <a:spLocks noChangeShapeType="1"/>
          </p:cNvSpPr>
          <p:nvPr/>
        </p:nvSpPr>
        <p:spPr bwMode="auto">
          <a:xfrm flipH="1">
            <a:off x="6300788" y="4508500"/>
            <a:ext cx="647700" cy="73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 BGP interne</a:t>
            </a:r>
          </a:p>
        </p:txBody>
      </p:sp>
      <p:sp>
        <p:nvSpPr>
          <p:cNvPr id="67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732D1-F2F0-4FCA-B6BB-4E9049B9117C}" type="slidenum">
              <a:rPr lang="en-US"/>
              <a:pPr/>
              <a:t>27</a:t>
            </a:fld>
            <a:endParaRPr lang="en-US"/>
          </a:p>
        </p:txBody>
      </p:sp>
      <p:sp>
        <p:nvSpPr>
          <p:cNvPr id="67588" name="Text Box 3"/>
          <p:cNvSpPr txBox="1">
            <a:spLocks noChangeArrowheads="1"/>
          </p:cNvSpPr>
          <p:nvPr/>
        </p:nvSpPr>
        <p:spPr bwMode="auto">
          <a:xfrm>
            <a:off x="600075" y="2425851"/>
            <a:ext cx="8054975" cy="3419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7728" tIns="53864" rIns="107728" bIns="53864" anchor="ctr">
            <a:spAutoFit/>
          </a:bodyPr>
          <a:lstStyle/>
          <a:p>
            <a:pPr defTabSz="1076325"/>
            <a:r>
              <a:rPr lang="en-GB" sz="2100" b="0" dirty="0" err="1">
                <a:latin typeface="Verdana" pitchFamily="-65" charset="0"/>
              </a:rPr>
              <a:t>Routeur</a:t>
            </a:r>
            <a:r>
              <a:rPr lang="en-GB" sz="2100" b="0" dirty="0">
                <a:latin typeface="Verdana" pitchFamily="-65" charset="0"/>
              </a:rPr>
              <a:t> B </a:t>
            </a:r>
            <a:r>
              <a:rPr lang="en-GB" sz="2100" b="0" dirty="0" err="1">
                <a:latin typeface="Verdana" pitchFamily="-65" charset="0"/>
              </a:rPr>
              <a:t>dans</a:t>
            </a:r>
            <a:r>
              <a:rPr lang="en-GB" sz="2100" b="0" dirty="0">
                <a:latin typeface="Verdana" pitchFamily="-65" charset="0"/>
              </a:rPr>
              <a:t> AS100</a:t>
            </a:r>
          </a:p>
          <a:p>
            <a:pPr defTabSz="1076325"/>
            <a:endParaRPr lang="en-GB" sz="1900" dirty="0"/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interface loopback 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 smtClean="0">
                <a:latin typeface="Courier New" pitchFamily="-65" charset="0"/>
                <a:cs typeface="Courier New" pitchFamily="-65" charset="0"/>
              </a:rPr>
              <a:t>ip</a:t>
            </a:r>
            <a:r>
              <a:rPr lang="en-GB" sz="1900" dirty="0" smtClean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 err="1" smtClean="0">
                <a:latin typeface="Courier New" pitchFamily="-65" charset="0"/>
                <a:cs typeface="Courier New" pitchFamily="-65" charset="0"/>
              </a:rPr>
              <a:t>adress</a:t>
            </a:r>
            <a:r>
              <a:rPr lang="en-GB" sz="1900" dirty="0" smtClean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33CC33"/>
                </a:solidFill>
                <a:latin typeface="Courier New" pitchFamily="-65" charset="0"/>
                <a:cs typeface="Courier New" pitchFamily="-65" charset="0"/>
              </a:rPr>
              <a:t>105.3.7.2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255.255.255.255</a:t>
            </a:r>
          </a:p>
          <a:p>
            <a:pPr marL="538163" lvl="1" defTabSz="1076325"/>
            <a:r>
              <a:rPr lang="en-GB" sz="1900" dirty="0">
                <a:latin typeface="Courier New" pitchFamily="-65" charset="0"/>
                <a:cs typeface="Courier New" pitchFamily="-65" charset="0"/>
              </a:rPr>
              <a:t>!	</a:t>
            </a:r>
          </a:p>
          <a:p>
            <a:pPr marL="538163" lvl="1" defTabSz="1076325"/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routeur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bgp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network 100.100.1.0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remote-as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</a:t>
            </a:r>
            <a:r>
              <a:rPr lang="en-GB" sz="1900" dirty="0">
                <a:solidFill>
                  <a:srgbClr val="CC3399"/>
                </a:solidFill>
                <a:latin typeface="Courier New" pitchFamily="-65" charset="0"/>
                <a:cs typeface="Courier New" pitchFamily="-65" charset="0"/>
              </a:rPr>
              <a:t>105.3.7.1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105.3.7.3 remote-as </a:t>
            </a:r>
            <a:r>
              <a:rPr lang="en-GB" sz="1900" dirty="0">
                <a:solidFill>
                  <a:srgbClr val="81C2FE"/>
                </a:solidFill>
                <a:latin typeface="Courier New" pitchFamily="-65" charset="0"/>
                <a:cs typeface="Courier New" pitchFamily="-65" charset="0"/>
              </a:rPr>
              <a:t>100</a:t>
            </a:r>
            <a:endParaRPr lang="en-GB" sz="1900" dirty="0">
              <a:solidFill>
                <a:srgbClr val="16C1CE"/>
              </a:solidFill>
              <a:latin typeface="Courier New" pitchFamily="-65" charset="0"/>
              <a:cs typeface="Courier New" pitchFamily="-65" charset="0"/>
            </a:endParaRP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 </a:t>
            </a:r>
            <a:r>
              <a:rPr lang="en-GB" sz="1900" dirty="0" err="1">
                <a:latin typeface="Courier New" pitchFamily="-65" charset="0"/>
                <a:cs typeface="Courier New" pitchFamily="-65" charset="0"/>
              </a:rPr>
              <a:t>neighbor</a:t>
            </a:r>
            <a:r>
              <a:rPr lang="en-GB" sz="1900" dirty="0">
                <a:latin typeface="Courier New" pitchFamily="-65" charset="0"/>
                <a:cs typeface="Courier New" pitchFamily="-65" charset="0"/>
              </a:rPr>
              <a:t> 105.3.7.3 update-source loopback0</a:t>
            </a:r>
          </a:p>
          <a:p>
            <a:pPr defTabSz="1076325">
              <a:lnSpc>
                <a:spcPct val="90000"/>
              </a:lnSpc>
            </a:pPr>
            <a:r>
              <a:rPr lang="en-GB" sz="1900" dirty="0">
                <a:latin typeface="Courier New" pitchFamily="-65" charset="0"/>
                <a:cs typeface="Courier New" pitchFamily="-65" charset="0"/>
              </a:rPr>
              <a:t>    !</a:t>
            </a:r>
          </a:p>
        </p:txBody>
      </p:sp>
      <p:sp>
        <p:nvSpPr>
          <p:cNvPr id="67589" name="Text Box 4"/>
          <p:cNvSpPr txBox="1">
            <a:spLocks noChangeArrowheads="1"/>
          </p:cNvSpPr>
          <p:nvPr/>
        </p:nvSpPr>
        <p:spPr bwMode="auto">
          <a:xfrm>
            <a:off x="6227763" y="2060575"/>
            <a:ext cx="2722562" cy="6477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smtClean="0">
                <a:latin typeface="Verdana" charset="0"/>
              </a:rPr>
              <a:t>adresse IP sur interface loopback</a:t>
            </a:r>
          </a:p>
        </p:txBody>
      </p:sp>
      <p:sp>
        <p:nvSpPr>
          <p:cNvPr id="67590" name="Line 5"/>
          <p:cNvSpPr>
            <a:spLocks noChangeShapeType="1"/>
          </p:cNvSpPr>
          <p:nvPr/>
        </p:nvSpPr>
        <p:spPr bwMode="auto">
          <a:xfrm flipH="1">
            <a:off x="4500563" y="2492375"/>
            <a:ext cx="1728787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1" name="Text Box 6"/>
          <p:cNvSpPr txBox="1">
            <a:spLocks noChangeArrowheads="1"/>
          </p:cNvSpPr>
          <p:nvPr/>
        </p:nvSpPr>
        <p:spPr bwMode="auto">
          <a:xfrm>
            <a:off x="3203575" y="5805488"/>
            <a:ext cx="2952750" cy="58547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1800" b="0" dirty="0" err="1" smtClean="0">
                <a:latin typeface="Verdana" charset="0"/>
              </a:rPr>
              <a:t>adresse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ip</a:t>
            </a:r>
            <a:r>
              <a:rPr lang="en-GB" sz="1800" b="0" dirty="0" smtClean="0">
                <a:latin typeface="Verdana" charset="0"/>
              </a:rPr>
              <a:t> de </a:t>
            </a:r>
            <a:r>
              <a:rPr lang="en-GB" sz="1800" b="0" dirty="0" err="1" smtClean="0">
                <a:latin typeface="Verdana" charset="0"/>
              </a:rPr>
              <a:t>l’interface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loopback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du</a:t>
            </a:r>
            <a:r>
              <a:rPr lang="en-GB" sz="1800" b="0" dirty="0" smtClean="0">
                <a:latin typeface="Verdana" charset="0"/>
              </a:rPr>
              <a:t> </a:t>
            </a:r>
            <a:r>
              <a:rPr lang="en-GB" sz="1800" b="0" dirty="0" err="1" smtClean="0">
                <a:latin typeface="Verdana" charset="0"/>
              </a:rPr>
              <a:t>routeur</a:t>
            </a:r>
            <a:r>
              <a:rPr lang="en-GB" sz="1800" b="0" dirty="0" smtClean="0">
                <a:latin typeface="Verdana" charset="0"/>
              </a:rPr>
              <a:t> A</a:t>
            </a:r>
          </a:p>
        </p:txBody>
      </p:sp>
      <p:sp>
        <p:nvSpPr>
          <p:cNvPr id="67592" name="Line 7"/>
          <p:cNvSpPr>
            <a:spLocks noChangeShapeType="1"/>
          </p:cNvSpPr>
          <p:nvPr/>
        </p:nvSpPr>
        <p:spPr bwMode="auto">
          <a:xfrm flipH="1" flipV="1">
            <a:off x="4140200" y="4868863"/>
            <a:ext cx="215900" cy="936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3" name="Text Box 8"/>
          <p:cNvSpPr txBox="1">
            <a:spLocks noChangeArrowheads="1"/>
          </p:cNvSpPr>
          <p:nvPr/>
        </p:nvSpPr>
        <p:spPr bwMode="auto">
          <a:xfrm>
            <a:off x="4356100" y="3789363"/>
            <a:ext cx="1944688" cy="373062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smtClean="0">
                <a:latin typeface="Verdana" charset="0"/>
              </a:rPr>
              <a:t>ASN </a:t>
            </a:r>
            <a:r>
              <a:rPr lang="en-GB" sz="2000" b="0" dirty="0" smtClean="0">
                <a:latin typeface="Verdana" charset="0"/>
              </a:rPr>
              <a:t>local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67594" name="Line 9"/>
          <p:cNvSpPr>
            <a:spLocks noChangeShapeType="1"/>
          </p:cNvSpPr>
          <p:nvPr/>
        </p:nvSpPr>
        <p:spPr bwMode="auto">
          <a:xfrm flipH="1">
            <a:off x="3348038" y="3933825"/>
            <a:ext cx="1008062" cy="144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  <p:sp>
        <p:nvSpPr>
          <p:cNvPr id="67595" name="Text Box 10"/>
          <p:cNvSpPr txBox="1">
            <a:spLocks noChangeArrowheads="1"/>
          </p:cNvSpPr>
          <p:nvPr/>
        </p:nvSpPr>
        <p:spPr bwMode="auto">
          <a:xfrm>
            <a:off x="6948488" y="4292600"/>
            <a:ext cx="1584325" cy="373063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</p:spPr>
        <p:txBody>
          <a:bodyPr lIns="86034" tIns="43016" rIns="86034" bIns="43016">
            <a:spAutoFit/>
          </a:bodyPr>
          <a:lstStyle>
            <a:lvl1pPr defTabSz="814388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defTabSz="814388"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GB" sz="2000" b="0" dirty="0" smtClean="0">
                <a:latin typeface="Verdana" charset="0"/>
              </a:rPr>
              <a:t>ASN </a:t>
            </a:r>
            <a:r>
              <a:rPr lang="en-GB" sz="2000" b="0" dirty="0" smtClean="0">
                <a:latin typeface="Verdana" charset="0"/>
              </a:rPr>
              <a:t>local</a:t>
            </a:r>
            <a:endParaRPr lang="en-GB" sz="2000" b="0" dirty="0" smtClean="0">
              <a:latin typeface="Verdana" charset="0"/>
            </a:endParaRPr>
          </a:p>
        </p:txBody>
      </p:sp>
      <p:sp>
        <p:nvSpPr>
          <p:cNvPr id="67596" name="Line 11"/>
          <p:cNvSpPr>
            <a:spLocks noChangeShapeType="1"/>
          </p:cNvSpPr>
          <p:nvPr/>
        </p:nvSpPr>
        <p:spPr bwMode="auto">
          <a:xfrm flipH="1">
            <a:off x="6300788" y="4508500"/>
            <a:ext cx="647700" cy="714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6034" tIns="43016" rIns="86034" bIns="43016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Insérer des préfixes dans BGP</a:t>
            </a:r>
          </a:p>
        </p:txBody>
      </p:sp>
      <p:sp>
        <p:nvSpPr>
          <p:cNvPr id="696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Deux</a:t>
            </a:r>
            <a:r>
              <a:rPr lang="en-GB" dirty="0" smtClean="0"/>
              <a:t> </a:t>
            </a:r>
            <a:r>
              <a:rPr lang="en-GB" dirty="0" err="1" smtClean="0"/>
              <a:t>façons</a:t>
            </a:r>
            <a:r>
              <a:rPr lang="en-GB" dirty="0" smtClean="0"/>
              <a:t> </a:t>
            </a:r>
            <a:r>
              <a:rPr lang="en-GB" dirty="0" err="1" smtClean="0"/>
              <a:t>d'insérer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</a:t>
            </a:r>
          </a:p>
          <a:p>
            <a:pPr lvl="1"/>
            <a:r>
              <a:rPr lang="en-GB" dirty="0" err="1" smtClean="0">
                <a:latin typeface="Calibri"/>
                <a:cs typeface="Calibri"/>
              </a:rPr>
              <a:t>Commande</a:t>
            </a:r>
            <a:r>
              <a:rPr lang="en-GB" dirty="0" smtClean="0">
                <a:latin typeface="Calibri"/>
                <a:cs typeface="Calibri"/>
              </a:rPr>
              <a:t> </a:t>
            </a:r>
          </a:p>
          <a:p>
            <a:pPr marL="457200" lvl="1" indent="0">
              <a:buNone/>
            </a:pPr>
            <a:r>
              <a:rPr lang="en-GB" b="1" dirty="0" smtClean="0">
                <a:latin typeface="Courier New" pitchFamily="-65" charset="0"/>
              </a:rPr>
              <a:t>redistribute static</a:t>
            </a:r>
            <a:endParaRPr lang="en-GB" b="1" dirty="0" smtClean="0"/>
          </a:p>
          <a:p>
            <a:pPr lvl="1"/>
            <a:r>
              <a:rPr lang="en-GB" dirty="0" err="1" smtClean="0">
                <a:latin typeface="Calibri"/>
                <a:cs typeface="Calibri"/>
              </a:rPr>
              <a:t>Commande</a:t>
            </a:r>
            <a:r>
              <a:rPr lang="en-GB" dirty="0" smtClean="0"/>
              <a:t> </a:t>
            </a:r>
            <a:endParaRPr lang="en-GB" dirty="0"/>
          </a:p>
          <a:p>
            <a:pPr marL="457200" lvl="1" indent="0">
              <a:buNone/>
            </a:pPr>
            <a:r>
              <a:rPr lang="en-GB" b="1" dirty="0" smtClean="0">
                <a:latin typeface="Courier New"/>
                <a:cs typeface="Courier New"/>
              </a:rPr>
              <a:t>Network </a:t>
            </a:r>
            <a:r>
              <a:rPr lang="en-GB" b="1" dirty="0" err="1" smtClean="0">
                <a:latin typeface="Courier New"/>
                <a:cs typeface="Courier New"/>
              </a:rPr>
              <a:t>x.x.x.x</a:t>
            </a:r>
            <a:endParaRPr lang="en-GB" b="1" dirty="0" smtClean="0">
              <a:latin typeface="Courier New"/>
              <a:cs typeface="Courier New"/>
            </a:endParaRPr>
          </a:p>
        </p:txBody>
      </p:sp>
      <p:sp>
        <p:nvSpPr>
          <p:cNvPr id="696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27E0-A1C3-42E2-BC42-EC8929D54F11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 –</a:t>
            </a:r>
            <a:br>
              <a:rPr lang="en-GB" dirty="0" smtClean="0"/>
            </a:br>
            <a:r>
              <a:rPr lang="en-GB" dirty="0" smtClean="0"/>
              <a:t>redistribute static</a:t>
            </a:r>
            <a:endParaRPr lang="en-GB" dirty="0" smtClean="0"/>
          </a:p>
        </p:txBody>
      </p:sp>
      <p:sp>
        <p:nvSpPr>
          <p:cNvPr id="71683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162425"/>
          </a:xfrm>
        </p:spPr>
        <p:txBody>
          <a:bodyPr/>
          <a:lstStyle/>
          <a:p>
            <a:r>
              <a:rPr lang="en-GB" dirty="0" err="1" smtClean="0"/>
              <a:t>Exemple</a:t>
            </a:r>
            <a:r>
              <a:rPr lang="en-GB" dirty="0" smtClean="0"/>
              <a:t>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100</a:t>
            </a:r>
          </a:p>
          <a:p>
            <a:pPr lvl="1">
              <a:buFont typeface="Wingdings" pitchFamily="-65" charset="2"/>
              <a:buNone/>
            </a:pPr>
            <a:r>
              <a:rPr lang="en-GB" sz="2000" b="1" dirty="0" smtClean="0">
                <a:latin typeface="Courier New" pitchFamily="-65" charset="0"/>
              </a:rPr>
              <a:t> </a:t>
            </a:r>
            <a:r>
              <a:rPr lang="en-GB" sz="2000" b="1" dirty="0" smtClean="0">
                <a:latin typeface="Courier New" pitchFamily="-65" charset="0"/>
              </a:rPr>
              <a:t>redistribute static</a:t>
            </a:r>
            <a:endParaRPr lang="en-GB" sz="2000" b="1" dirty="0" smtClean="0">
              <a:latin typeface="Courier New" pitchFamily="-65" charset="0"/>
            </a:endParaRPr>
          </a:p>
          <a:p>
            <a:pPr lvl="1">
              <a:buFont typeface="Wingdings" pitchFamily="-65" charset="2"/>
              <a:buNone/>
            </a:pPr>
            <a:r>
              <a:rPr lang="en-GB" sz="2000" b="1" smtClean="0">
                <a:latin typeface="Courier New" pitchFamily="-65" charset="0"/>
              </a:rPr>
              <a:t> ip </a:t>
            </a:r>
            <a:r>
              <a:rPr lang="en-GB" sz="2000" b="1" dirty="0" smtClean="0">
                <a:latin typeface="Courier New" pitchFamily="-65" charset="0"/>
              </a:rPr>
              <a:t>route 102.10.32.0 </a:t>
            </a:r>
            <a:r>
              <a:rPr lang="en-GB" sz="2000" b="1" dirty="0" smtClean="0">
                <a:latin typeface="Courier New" pitchFamily="-65" charset="0"/>
              </a:rPr>
              <a:t>255.255.254.0 serial0</a:t>
            </a:r>
          </a:p>
          <a:p>
            <a:r>
              <a:rPr lang="en-GB" dirty="0" err="1" smtClean="0"/>
              <a:t>Une</a:t>
            </a:r>
            <a:r>
              <a:rPr lang="en-GB" dirty="0" smtClean="0"/>
              <a:t> route </a:t>
            </a:r>
            <a:r>
              <a:rPr lang="en-GB" dirty="0" err="1" smtClean="0"/>
              <a:t>statique</a:t>
            </a:r>
            <a:r>
              <a:rPr lang="en-GB" dirty="0" smtClean="0"/>
              <a:t> </a:t>
            </a:r>
            <a:r>
              <a:rPr lang="en-GB" dirty="0" err="1" smtClean="0"/>
              <a:t>doit</a:t>
            </a:r>
            <a:r>
              <a:rPr lang="en-GB" dirty="0" smtClean="0"/>
              <a:t> </a:t>
            </a:r>
            <a:r>
              <a:rPr lang="en-GB" dirty="0" err="1" smtClean="0"/>
              <a:t>exister</a:t>
            </a:r>
            <a:r>
              <a:rPr lang="en-GB" dirty="0" smtClean="0"/>
              <a:t> </a:t>
            </a:r>
            <a:r>
              <a:rPr lang="en-GB" dirty="0" err="1" smtClean="0"/>
              <a:t>avant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la </a:t>
            </a:r>
            <a:r>
              <a:rPr lang="en-GB" dirty="0" err="1" smtClean="0"/>
              <a:t>commande</a:t>
            </a:r>
            <a:r>
              <a:rPr lang="en-GB" dirty="0" smtClean="0"/>
              <a:t> «  </a:t>
            </a:r>
            <a:r>
              <a:rPr lang="en-GB" dirty="0" smtClean="0"/>
              <a:t>redistribute </a:t>
            </a:r>
            <a:r>
              <a:rPr lang="en-GB" dirty="0" smtClean="0"/>
              <a:t>» </a:t>
            </a:r>
            <a:r>
              <a:rPr lang="en-GB" dirty="0" err="1" smtClean="0"/>
              <a:t>fonctionne</a:t>
            </a:r>
            <a:endParaRPr lang="en-GB" dirty="0" smtClean="0"/>
          </a:p>
          <a:p>
            <a:r>
              <a:rPr lang="en-GB" dirty="0" smtClean="0"/>
              <a:t>Force </a:t>
            </a:r>
            <a:r>
              <a:rPr lang="en-GB" dirty="0" err="1" smtClean="0"/>
              <a:t>l'origine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</a:t>
            </a:r>
            <a:r>
              <a:rPr lang="ja-JP" altLang="en-GB" dirty="0" smtClean="0"/>
              <a:t>“</a:t>
            </a:r>
            <a:r>
              <a:rPr lang="en-GB" altLang="ja-JP" dirty="0" err="1" smtClean="0"/>
              <a:t>incomplète</a:t>
            </a:r>
            <a:r>
              <a:rPr lang="ja-JP" altLang="en-GB" dirty="0" smtClean="0"/>
              <a:t>”</a:t>
            </a:r>
            <a:endParaRPr lang="en-GB" altLang="ja-JP" dirty="0" smtClean="0"/>
          </a:p>
          <a:p>
            <a:r>
              <a:rPr lang="en-GB" dirty="0" err="1" smtClean="0"/>
              <a:t>Soins</a:t>
            </a:r>
            <a:r>
              <a:rPr lang="en-GB" dirty="0" smtClean="0"/>
              <a:t> </a:t>
            </a:r>
            <a:r>
              <a:rPr lang="en-GB" dirty="0" err="1" smtClean="0"/>
              <a:t>requis</a:t>
            </a:r>
            <a:r>
              <a:rPr lang="en-GB" dirty="0" smtClean="0"/>
              <a:t>!</a:t>
            </a:r>
          </a:p>
        </p:txBody>
      </p:sp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E8EA9-DA58-4D70-A3AA-BA8DE63D75BB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BGP</a:t>
            </a:r>
          </a:p>
        </p:txBody>
      </p:sp>
      <p:sp>
        <p:nvSpPr>
          <p:cNvPr id="194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Path Vector Protocol</a:t>
            </a:r>
          </a:p>
          <a:p>
            <a:r>
              <a:rPr lang="en-GB" smtClean="0"/>
              <a:t>Mises à jour incrémentales</a:t>
            </a:r>
          </a:p>
          <a:p>
            <a:r>
              <a:rPr lang="en-US" smtClean="0"/>
              <a:t>Beaucoup d'options pour l'application des stratégies</a:t>
            </a:r>
          </a:p>
          <a:p>
            <a:r>
              <a:rPr lang="en-US" smtClean="0"/>
              <a:t>Classless Inter Domain Routing (CIDR)</a:t>
            </a:r>
          </a:p>
          <a:p>
            <a:r>
              <a:rPr lang="en-US" smtClean="0"/>
              <a:t>Largement utilisé pour le backbone Internet</a:t>
            </a:r>
          </a:p>
          <a:p>
            <a:r>
              <a:rPr lang="en-US" smtClean="0"/>
              <a:t>Systèmes autonomes</a:t>
            </a:r>
            <a:endParaRPr lang="en-GB" smtClean="0"/>
          </a:p>
        </p:txBody>
      </p:sp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E3B71-51FA-4584-8098-C08556B2049F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 –</a:t>
            </a:r>
            <a:br>
              <a:rPr lang="en-GB" dirty="0" smtClean="0"/>
            </a:br>
            <a:r>
              <a:rPr lang="en-GB" dirty="0" smtClean="0"/>
              <a:t>redistribute static</a:t>
            </a:r>
            <a:endParaRPr lang="en-GB" dirty="0" smtClean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Soins</a:t>
            </a:r>
            <a:r>
              <a:rPr lang="en-GB" dirty="0" smtClean="0"/>
              <a:t> </a:t>
            </a:r>
            <a:r>
              <a:rPr lang="en-GB" dirty="0" err="1" smtClean="0"/>
              <a:t>requis</a:t>
            </a:r>
            <a:r>
              <a:rPr lang="en-GB" dirty="0" smtClean="0"/>
              <a:t> avec </a:t>
            </a:r>
            <a:r>
              <a:rPr lang="en-GB" dirty="0" smtClean="0"/>
              <a:t>redistribute!</a:t>
            </a:r>
            <a:endParaRPr lang="en-GB" dirty="0" smtClean="0"/>
          </a:p>
          <a:p>
            <a:pPr lvl="1"/>
            <a:r>
              <a:rPr lang="en-GB" dirty="0" smtClean="0">
                <a:latin typeface="Courier New" pitchFamily="-65" charset="0"/>
              </a:rPr>
              <a:t>redistribute</a:t>
            </a:r>
            <a:r>
              <a:rPr lang="en-GB" i="1" dirty="0" smtClean="0">
                <a:latin typeface="Courier New" pitchFamily="-65" charset="0"/>
              </a:rPr>
              <a:t>&lt;</a:t>
            </a:r>
            <a:r>
              <a:rPr lang="en-GB" i="1" dirty="0" smtClean="0">
                <a:latin typeface="Courier New" pitchFamily="-65" charset="0"/>
              </a:rPr>
              <a:t>routing-protocol&gt;</a:t>
            </a:r>
            <a:r>
              <a:rPr lang="en-GB" dirty="0" smtClean="0"/>
              <a:t> </a:t>
            </a:r>
            <a:r>
              <a:rPr lang="en-GB" dirty="0" err="1" smtClean="0"/>
              <a:t>signifie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tout </a:t>
            </a:r>
            <a:r>
              <a:rPr lang="en-GB" dirty="0" err="1" smtClean="0"/>
              <a:t>ce</a:t>
            </a:r>
            <a:r>
              <a:rPr lang="en-GB" dirty="0" smtClean="0"/>
              <a:t> qui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smtClean="0"/>
              <a:t>le  </a:t>
            </a:r>
            <a:r>
              <a:rPr lang="en-GB" i="1" dirty="0" smtClean="0"/>
              <a:t>&lt;routing-protocol&gt;</a:t>
            </a:r>
            <a:r>
              <a:rPr lang="en-GB" dirty="0" smtClean="0"/>
              <a:t> sera </a:t>
            </a:r>
            <a:r>
              <a:rPr lang="en-GB" dirty="0" err="1" smtClean="0"/>
              <a:t>transféré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smtClean="0"/>
              <a:t>BGP</a:t>
            </a:r>
            <a:endParaRPr lang="en-GB" dirty="0" smtClean="0"/>
          </a:p>
          <a:p>
            <a:pPr lvl="1"/>
            <a:r>
              <a:rPr lang="en-GB" dirty="0" smtClean="0"/>
              <a:t>Ne </a:t>
            </a:r>
            <a:r>
              <a:rPr lang="en-GB" dirty="0" err="1" smtClean="0"/>
              <a:t>s'ajustera</a:t>
            </a:r>
            <a:r>
              <a:rPr lang="en-GB" dirty="0" smtClean="0"/>
              <a:t> pas </a:t>
            </a:r>
            <a:r>
              <a:rPr lang="en-GB" dirty="0" err="1" smtClean="0"/>
              <a:t>s'il</a:t>
            </a:r>
            <a:r>
              <a:rPr lang="en-GB" dirty="0" smtClean="0"/>
              <a:t> </a:t>
            </a:r>
            <a:r>
              <a:rPr lang="en-GB" dirty="0" err="1" smtClean="0"/>
              <a:t>n'est</a:t>
            </a:r>
            <a:r>
              <a:rPr lang="en-GB" dirty="0" smtClean="0"/>
              <a:t> pas </a:t>
            </a:r>
            <a:r>
              <a:rPr lang="en-GB" dirty="0" err="1" smtClean="0"/>
              <a:t>contrôlé</a:t>
            </a:r>
            <a:endParaRPr lang="en-GB" dirty="0" smtClean="0"/>
          </a:p>
          <a:p>
            <a:pPr lvl="1"/>
            <a:r>
              <a:rPr lang="en-GB" dirty="0" err="1" smtClean="0"/>
              <a:t>Préférable</a:t>
            </a:r>
            <a:r>
              <a:rPr lang="en-GB" dirty="0" smtClean="0"/>
              <a:t> </a:t>
            </a:r>
            <a:r>
              <a:rPr lang="en-GB" dirty="0" err="1" smtClean="0"/>
              <a:t>d'éviter</a:t>
            </a:r>
            <a:r>
              <a:rPr lang="en-GB" dirty="0" smtClean="0"/>
              <a:t> </a:t>
            </a:r>
            <a:r>
              <a:rPr lang="en-GB" dirty="0" err="1" smtClean="0"/>
              <a:t>autant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possible</a:t>
            </a:r>
          </a:p>
          <a:p>
            <a:pPr lvl="1"/>
            <a:r>
              <a:rPr lang="en-GB" b="1" dirty="0" smtClean="0">
                <a:latin typeface="Courier New" pitchFamily="-65" charset="0"/>
              </a:rPr>
              <a:t>redistribute</a:t>
            </a:r>
            <a:r>
              <a:rPr lang="en-GB" dirty="0" smtClean="0"/>
              <a:t> </a:t>
            </a:r>
            <a:r>
              <a:rPr lang="en-GB" dirty="0" err="1" smtClean="0"/>
              <a:t>normalement</a:t>
            </a:r>
            <a:r>
              <a:rPr lang="en-GB" dirty="0" smtClean="0"/>
              <a:t> </a:t>
            </a:r>
            <a:r>
              <a:rPr lang="en-GB" dirty="0" err="1" smtClean="0"/>
              <a:t>utilisé</a:t>
            </a:r>
            <a:r>
              <a:rPr lang="en-GB" dirty="0" smtClean="0"/>
              <a:t> avec </a:t>
            </a:r>
            <a:r>
              <a:rPr lang="en-GB" dirty="0" smtClean="0"/>
              <a:t>des</a:t>
            </a:r>
            <a:r>
              <a:rPr lang="ja-JP" altLang="en-GB" dirty="0" smtClean="0"/>
              <a:t>“</a:t>
            </a:r>
            <a:r>
              <a:rPr lang="en-GB" altLang="ja-JP" dirty="0" smtClean="0"/>
              <a:t>route-maps</a:t>
            </a:r>
            <a:r>
              <a:rPr lang="ja-JP" altLang="en-GB" dirty="0" smtClean="0"/>
              <a:t>”</a:t>
            </a:r>
            <a:r>
              <a:rPr lang="en-GB" altLang="ja-JP" dirty="0" smtClean="0"/>
              <a:t> et sous </a:t>
            </a:r>
            <a:r>
              <a:rPr lang="en-GB" altLang="ja-JP" dirty="0" err="1" smtClean="0"/>
              <a:t>contrôle</a:t>
            </a:r>
            <a:r>
              <a:rPr lang="en-GB" altLang="ja-JP" dirty="0" smtClean="0"/>
              <a:t> </a:t>
            </a:r>
            <a:r>
              <a:rPr lang="en-GB" altLang="ja-JP" dirty="0" err="1" smtClean="0"/>
              <a:t>administratif</a:t>
            </a:r>
            <a:r>
              <a:rPr lang="en-GB" altLang="ja-JP" dirty="0" smtClean="0"/>
              <a:t> </a:t>
            </a:r>
            <a:r>
              <a:rPr lang="en-GB" altLang="ja-JP" dirty="0" err="1" smtClean="0"/>
              <a:t>serré</a:t>
            </a:r>
            <a:endParaRPr lang="en-GB" dirty="0" smtClean="0"/>
          </a:p>
        </p:txBody>
      </p:sp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92AB8-39FB-4586-9494-F2ECC4CDDB2A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Insérer</a:t>
            </a:r>
            <a:r>
              <a:rPr lang="en-GB" dirty="0" smtClean="0"/>
              <a:t> des </a:t>
            </a:r>
            <a:r>
              <a:rPr lang="en-GB" dirty="0" err="1" smtClean="0"/>
              <a:t>préfixes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BGP  –</a:t>
            </a:r>
            <a:br>
              <a:rPr lang="en-GB" dirty="0" smtClean="0"/>
            </a:br>
            <a:r>
              <a:rPr lang="en-GB" dirty="0" err="1" smtClean="0"/>
              <a:t>commande</a:t>
            </a:r>
            <a:r>
              <a:rPr lang="en-GB" dirty="0" smtClean="0"/>
              <a:t> </a:t>
            </a:r>
            <a:r>
              <a:rPr lang="en-GB" dirty="0" smtClean="0"/>
              <a:t>network</a:t>
            </a:r>
            <a:endParaRPr lang="en-GB" dirty="0" smtClean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Exemple</a:t>
            </a:r>
            <a:r>
              <a:rPr lang="en-GB" dirty="0" smtClean="0"/>
              <a:t> de configuration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100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 network 102.10.32.0 mask </a:t>
            </a:r>
            <a:r>
              <a:rPr lang="en-GB" sz="2000" b="1" dirty="0" smtClean="0">
                <a:latin typeface="Courier New" pitchFamily="-65" charset="0"/>
              </a:rPr>
              <a:t>255.255.254.0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 </a:t>
            </a:r>
            <a:r>
              <a:rPr lang="en-GB" sz="2000" b="1" dirty="0" err="1" smtClean="0">
                <a:latin typeface="Courier New" pitchFamily="-65" charset="0"/>
              </a:rPr>
              <a:t>ip</a:t>
            </a:r>
            <a:r>
              <a:rPr lang="en-GB" sz="2000" b="1" dirty="0" smtClean="0">
                <a:latin typeface="Courier New" pitchFamily="-65" charset="0"/>
              </a:rPr>
              <a:t> route 102.10.32.0 255.255.254.0 serial0</a:t>
            </a:r>
          </a:p>
          <a:p>
            <a:r>
              <a:rPr lang="en-GB" dirty="0" smtClean="0"/>
              <a:t>Un </a:t>
            </a:r>
            <a:r>
              <a:rPr lang="en-GB" dirty="0" err="1" smtClean="0"/>
              <a:t>itinéraire</a:t>
            </a:r>
            <a:r>
              <a:rPr lang="en-GB" dirty="0" smtClean="0"/>
              <a:t> </a:t>
            </a:r>
            <a:r>
              <a:rPr lang="en-GB" dirty="0" err="1" smtClean="0"/>
              <a:t>correspondant</a:t>
            </a:r>
            <a:r>
              <a:rPr lang="en-GB" dirty="0" smtClean="0"/>
              <a:t> </a:t>
            </a:r>
            <a:r>
              <a:rPr lang="en-GB" dirty="0" err="1" smtClean="0"/>
              <a:t>doit</a:t>
            </a:r>
            <a:r>
              <a:rPr lang="en-GB" dirty="0" smtClean="0"/>
              <a:t> </a:t>
            </a:r>
            <a:r>
              <a:rPr lang="en-GB" dirty="0" err="1" smtClean="0"/>
              <a:t>exister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</a:t>
            </a:r>
            <a:r>
              <a:rPr lang="en-GB" dirty="0" err="1" smtClean="0"/>
              <a:t>avant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le </a:t>
            </a:r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err="1" smtClean="0"/>
              <a:t>soit</a:t>
            </a:r>
            <a:r>
              <a:rPr lang="en-GB" dirty="0" smtClean="0"/>
              <a:t> </a:t>
            </a:r>
            <a:r>
              <a:rPr lang="en-GB" dirty="0" err="1" smtClean="0"/>
              <a:t>annoncé</a:t>
            </a:r>
            <a:endParaRPr lang="en-GB" dirty="0" smtClean="0"/>
          </a:p>
          <a:p>
            <a:r>
              <a:rPr lang="en-GB" dirty="0" smtClean="0"/>
              <a:t>Force </a:t>
            </a:r>
            <a:r>
              <a:rPr lang="en-GB" dirty="0" err="1" smtClean="0"/>
              <a:t>l'origine</a:t>
            </a:r>
            <a:r>
              <a:rPr lang="en-GB" dirty="0" smtClean="0"/>
              <a:t>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être</a:t>
            </a:r>
            <a:r>
              <a:rPr lang="en-GB" dirty="0" smtClean="0"/>
              <a:t> </a:t>
            </a:r>
            <a:r>
              <a:rPr lang="ja-JP" altLang="en-GB" dirty="0" smtClean="0"/>
              <a:t>“</a:t>
            </a:r>
            <a:r>
              <a:rPr lang="en-GB" altLang="ja-JP" dirty="0" smtClean="0"/>
              <a:t>IGP</a:t>
            </a:r>
            <a:r>
              <a:rPr lang="ja-JP" altLang="en-GB" dirty="0" smtClean="0"/>
              <a:t>”</a:t>
            </a:r>
            <a:endParaRPr lang="en-GB" dirty="0" smtClean="0"/>
          </a:p>
        </p:txBody>
      </p:sp>
      <p:sp>
        <p:nvSpPr>
          <p:cNvPr id="757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9903F-4AAC-4350-92F0-BCEE5BB9C94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Configurer une agrégation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Trois</a:t>
            </a:r>
            <a:r>
              <a:rPr lang="en-GB" dirty="0" smtClean="0"/>
              <a:t> </a:t>
            </a:r>
            <a:r>
              <a:rPr lang="en-GB" dirty="0" err="1" smtClean="0"/>
              <a:t>façons</a:t>
            </a:r>
            <a:r>
              <a:rPr lang="en-GB" dirty="0" smtClean="0"/>
              <a:t> de </a:t>
            </a:r>
            <a:r>
              <a:rPr lang="en-GB" dirty="0" err="1" smtClean="0"/>
              <a:t>configurer</a:t>
            </a:r>
            <a:r>
              <a:rPr lang="en-GB" dirty="0" smtClean="0"/>
              <a:t> </a:t>
            </a:r>
            <a:r>
              <a:rPr lang="en-GB" dirty="0" err="1" smtClean="0"/>
              <a:t>l'agrégation</a:t>
            </a:r>
            <a:r>
              <a:rPr lang="en-GB" dirty="0" smtClean="0"/>
              <a:t> </a:t>
            </a:r>
            <a:endParaRPr lang="en-GB" dirty="0" smtClean="0"/>
          </a:p>
          <a:p>
            <a:pPr lvl="1"/>
            <a:r>
              <a:rPr lang="en-GB" b="1" dirty="0" smtClean="0">
                <a:latin typeface="Courier New" pitchFamily="-65" charset="0"/>
              </a:rPr>
              <a:t>redistribute static</a:t>
            </a:r>
            <a:endParaRPr lang="en-GB" b="1" dirty="0" smtClean="0">
              <a:latin typeface="Courier New" pitchFamily="-65" charset="0"/>
            </a:endParaRPr>
          </a:p>
          <a:p>
            <a:pPr lvl="1"/>
            <a:r>
              <a:rPr lang="en-GB" b="1" dirty="0" err="1" smtClean="0">
                <a:latin typeface="Courier New" pitchFamily="-65" charset="0"/>
              </a:rPr>
              <a:t>adresse-agrégats</a:t>
            </a:r>
            <a:r>
              <a:rPr lang="en-GB" b="1" dirty="0" smtClean="0">
                <a:latin typeface="Courier New" pitchFamily="-65" charset="0"/>
              </a:rPr>
              <a:t> </a:t>
            </a:r>
          </a:p>
          <a:p>
            <a:pPr lvl="1"/>
            <a:r>
              <a:rPr lang="en-GB" b="1" dirty="0" smtClean="0">
                <a:latin typeface="Courier New" pitchFamily="-65" charset="0"/>
              </a:rPr>
              <a:t>network</a:t>
            </a:r>
            <a:r>
              <a:rPr lang="en-GB" dirty="0" smtClean="0"/>
              <a:t> </a:t>
            </a:r>
            <a:endParaRPr lang="en-GB" dirty="0" smtClean="0"/>
          </a:p>
        </p:txBody>
      </p:sp>
      <p:sp>
        <p:nvSpPr>
          <p:cNvPr id="778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AEDC9-0B06-4A31-893F-0A3F9F37E8B0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agrégation</a:t>
            </a:r>
            <a:endParaRPr lang="en-GB" dirty="0" smtClean="0"/>
          </a:p>
        </p:txBody>
      </p:sp>
      <p:sp>
        <p:nvSpPr>
          <p:cNvPr id="7987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200" dirty="0" err="1" smtClean="0"/>
              <a:t>Exemple</a:t>
            </a:r>
            <a:r>
              <a:rPr lang="en-GB" sz="2200" dirty="0" smtClean="0"/>
              <a:t>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2200" b="1" dirty="0" smtClean="0">
                <a:latin typeface="Courier New" pitchFamily="-65" charset="0"/>
              </a:rPr>
              <a:t>router </a:t>
            </a:r>
            <a:r>
              <a:rPr lang="en-GB" sz="2200" b="1" dirty="0" err="1" smtClean="0">
                <a:latin typeface="Courier New" pitchFamily="-65" charset="0"/>
              </a:rPr>
              <a:t>bgp</a:t>
            </a:r>
            <a:r>
              <a:rPr lang="en-GB" sz="2200" b="1" dirty="0" smtClean="0">
                <a:latin typeface="Courier New" pitchFamily="-65" charset="0"/>
              </a:rPr>
              <a:t> 100</a:t>
            </a:r>
          </a:p>
          <a:p>
            <a:pPr lvl="1">
              <a:buFont typeface="Wingdings" pitchFamily="-65" charset="2"/>
              <a:buNone/>
            </a:pPr>
            <a:r>
              <a:rPr lang="en-GB" sz="2200" b="1" dirty="0" smtClean="0">
                <a:latin typeface="Courier New" pitchFamily="-65" charset="0"/>
              </a:rPr>
              <a:t> </a:t>
            </a:r>
            <a:r>
              <a:rPr lang="en-GB" sz="2200" b="1" dirty="0" smtClean="0">
                <a:latin typeface="Courier New" pitchFamily="-65" charset="0"/>
              </a:rPr>
              <a:t>redistribute static</a:t>
            </a:r>
            <a:endParaRPr lang="en-GB" sz="2200" b="1" dirty="0" smtClean="0">
              <a:latin typeface="Courier New" pitchFamily="-65" charset="0"/>
            </a:endParaRPr>
          </a:p>
          <a:p>
            <a:pPr lvl="1">
              <a:buFont typeface="Wingdings" pitchFamily="-65" charset="2"/>
              <a:buNone/>
            </a:pPr>
            <a:r>
              <a:rPr lang="en-GB" sz="2200" b="1" dirty="0" err="1">
                <a:latin typeface="Courier New" pitchFamily="-65" charset="0"/>
              </a:rPr>
              <a:t>i</a:t>
            </a:r>
            <a:r>
              <a:rPr lang="en-GB" sz="2200" b="1" dirty="0" err="1" smtClean="0">
                <a:latin typeface="Courier New" pitchFamily="-65" charset="0"/>
              </a:rPr>
              <a:t>p</a:t>
            </a:r>
            <a:r>
              <a:rPr lang="en-GB" sz="2200" b="1" dirty="0" smtClean="0">
                <a:latin typeface="Courier New" pitchFamily="-65" charset="0"/>
              </a:rPr>
              <a:t> </a:t>
            </a:r>
            <a:r>
              <a:rPr lang="en-GB" sz="2200" b="1" dirty="0" smtClean="0">
                <a:latin typeface="Courier New" pitchFamily="-65" charset="0"/>
              </a:rPr>
              <a:t>route 102.10.0.0 </a:t>
            </a:r>
            <a:r>
              <a:rPr lang="en-GB" sz="2200" b="1" dirty="0" smtClean="0">
                <a:latin typeface="Courier New" pitchFamily="-65" charset="0"/>
              </a:rPr>
              <a:t>255.255.0.0 null0 250</a:t>
            </a:r>
            <a:endParaRPr lang="en-GB" sz="2200" dirty="0" smtClean="0"/>
          </a:p>
          <a:p>
            <a:r>
              <a:rPr lang="en-GB" sz="2200" dirty="0" err="1" smtClean="0"/>
              <a:t>une</a:t>
            </a:r>
            <a:r>
              <a:rPr lang="en-GB" sz="2200" dirty="0" smtClean="0"/>
              <a:t> route </a:t>
            </a:r>
            <a:r>
              <a:rPr lang="en-GB" sz="2200" dirty="0" err="1" smtClean="0"/>
              <a:t>statique</a:t>
            </a:r>
            <a:r>
              <a:rPr lang="en-GB" sz="2200" dirty="0" smtClean="0"/>
              <a:t> </a:t>
            </a:r>
            <a:r>
              <a:rPr lang="en-GB" sz="2200" dirty="0" err="1" smtClean="0"/>
              <a:t>vers</a:t>
            </a:r>
            <a:r>
              <a:rPr lang="en-GB" sz="2200" dirty="0" smtClean="0"/>
              <a:t> </a:t>
            </a:r>
            <a:r>
              <a:rPr lang="ja-JP" altLang="en-GB" sz="2200" dirty="0" smtClean="0"/>
              <a:t>“</a:t>
            </a:r>
            <a:r>
              <a:rPr lang="en-GB" altLang="ja-JP" sz="2200" dirty="0" smtClean="0"/>
              <a:t>null0</a:t>
            </a:r>
            <a:r>
              <a:rPr lang="ja-JP" altLang="en-GB" sz="2200" dirty="0" smtClean="0"/>
              <a:t>”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est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appelée</a:t>
            </a:r>
            <a:r>
              <a:rPr lang="en-GB" altLang="ja-JP" sz="2200" dirty="0" smtClean="0"/>
              <a:t> </a:t>
            </a:r>
            <a:r>
              <a:rPr lang="en-GB" altLang="ja-JP" sz="2200" dirty="0" err="1" smtClean="0"/>
              <a:t>une</a:t>
            </a:r>
            <a:r>
              <a:rPr lang="en-GB" altLang="ja-JP" sz="2200" dirty="0" smtClean="0"/>
              <a:t> route «  pull up » </a:t>
            </a:r>
          </a:p>
          <a:p>
            <a:pPr lvl="1"/>
            <a:r>
              <a:rPr lang="en-GB" sz="2200" dirty="0" err="1" smtClean="0"/>
              <a:t>Paquets</a:t>
            </a:r>
            <a:r>
              <a:rPr lang="en-GB" sz="2200" dirty="0" smtClean="0"/>
              <a:t> </a:t>
            </a:r>
            <a:r>
              <a:rPr lang="en-GB" sz="2200" dirty="0" err="1" smtClean="0"/>
              <a:t>envoyés</a:t>
            </a:r>
            <a:r>
              <a:rPr lang="en-GB" sz="2200" dirty="0" smtClean="0"/>
              <a:t> </a:t>
            </a:r>
            <a:r>
              <a:rPr lang="en-GB" sz="2200" dirty="0" err="1" smtClean="0"/>
              <a:t>ici</a:t>
            </a:r>
            <a:r>
              <a:rPr lang="en-GB" sz="2200" dirty="0" smtClean="0"/>
              <a:t> </a:t>
            </a:r>
            <a:r>
              <a:rPr lang="en-GB" sz="2200" dirty="0" err="1" smtClean="0"/>
              <a:t>uniquement</a:t>
            </a:r>
            <a:r>
              <a:rPr lang="en-GB" sz="2200" dirty="0" smtClean="0"/>
              <a:t> </a:t>
            </a:r>
            <a:r>
              <a:rPr lang="en-GB" sz="2200" dirty="0" err="1" smtClean="0"/>
              <a:t>s'il</a:t>
            </a:r>
            <a:r>
              <a:rPr lang="en-GB" sz="2200" dirty="0" smtClean="0"/>
              <a:t> </a:t>
            </a:r>
            <a:r>
              <a:rPr lang="en-GB" sz="2200" dirty="0" err="1" smtClean="0"/>
              <a:t>n'y</a:t>
            </a:r>
            <a:r>
              <a:rPr lang="en-GB" sz="2200" dirty="0" smtClean="0"/>
              <a:t> a plus de </a:t>
            </a:r>
            <a:r>
              <a:rPr lang="en-GB" sz="2200" dirty="0" err="1" smtClean="0"/>
              <a:t>correspondance</a:t>
            </a:r>
            <a:r>
              <a:rPr lang="en-GB" sz="2200" dirty="0" smtClean="0"/>
              <a:t> </a:t>
            </a:r>
            <a:r>
              <a:rPr lang="en-GB" sz="2200" dirty="0" err="1" smtClean="0"/>
              <a:t>spécifique</a:t>
            </a:r>
            <a:r>
              <a:rPr lang="en-GB" sz="2200" dirty="0" smtClean="0"/>
              <a:t> </a:t>
            </a:r>
            <a:r>
              <a:rPr lang="en-GB" sz="2200" dirty="0" err="1" smtClean="0"/>
              <a:t>dans</a:t>
            </a:r>
            <a:r>
              <a:rPr lang="en-GB" sz="2200" dirty="0" smtClean="0"/>
              <a:t> la table de </a:t>
            </a:r>
            <a:r>
              <a:rPr lang="en-GB" sz="2200" dirty="0" err="1" smtClean="0"/>
              <a:t>routage</a:t>
            </a:r>
            <a:endParaRPr lang="en-GB" sz="2200" dirty="0" smtClean="0"/>
          </a:p>
          <a:p>
            <a:pPr lvl="1"/>
            <a:r>
              <a:rPr lang="en-GB" sz="2200" dirty="0" smtClean="0"/>
              <a:t>distance de 250 assure </a:t>
            </a:r>
            <a:r>
              <a:rPr lang="en-GB" sz="2200" dirty="0" err="1" smtClean="0"/>
              <a:t>que</a:t>
            </a:r>
            <a:r>
              <a:rPr lang="en-GB" sz="2200" dirty="0" smtClean="0"/>
              <a:t> </a:t>
            </a:r>
            <a:r>
              <a:rPr lang="en-GB" sz="2200" dirty="0" err="1" smtClean="0"/>
              <a:t>ceci</a:t>
            </a:r>
            <a:r>
              <a:rPr lang="en-GB" sz="2200" dirty="0" smtClean="0"/>
              <a:t> </a:t>
            </a:r>
            <a:r>
              <a:rPr lang="en-GB" sz="2200" dirty="0" err="1" smtClean="0"/>
              <a:t>est</a:t>
            </a:r>
            <a:r>
              <a:rPr lang="en-GB" sz="2200" dirty="0" smtClean="0"/>
              <a:t> le </a:t>
            </a:r>
            <a:r>
              <a:rPr lang="en-GB" sz="2200" dirty="0" err="1" smtClean="0"/>
              <a:t>dernier</a:t>
            </a:r>
            <a:r>
              <a:rPr lang="en-GB" sz="2200" dirty="0" smtClean="0"/>
              <a:t> </a:t>
            </a:r>
            <a:r>
              <a:rPr lang="en-GB" sz="2200" dirty="0" err="1" smtClean="0"/>
              <a:t>recours</a:t>
            </a:r>
            <a:r>
              <a:rPr lang="en-GB" sz="2200" dirty="0" smtClean="0"/>
              <a:t> </a:t>
            </a:r>
            <a:r>
              <a:rPr lang="en-GB" sz="2200" dirty="0" err="1" smtClean="0"/>
              <a:t>statique</a:t>
            </a:r>
            <a:endParaRPr lang="en-GB" sz="2200" dirty="0" smtClean="0"/>
          </a:p>
          <a:p>
            <a:pPr lvl="1"/>
            <a:r>
              <a:rPr lang="en-GB" sz="2200" dirty="0" err="1" smtClean="0"/>
              <a:t>soins</a:t>
            </a:r>
            <a:r>
              <a:rPr lang="en-GB" sz="2200" dirty="0" smtClean="0"/>
              <a:t> </a:t>
            </a:r>
            <a:r>
              <a:rPr lang="en-GB" sz="2200" dirty="0" err="1" smtClean="0"/>
              <a:t>requis</a:t>
            </a:r>
            <a:r>
              <a:rPr lang="en-GB" sz="2200" dirty="0" smtClean="0"/>
              <a:t> - </a:t>
            </a:r>
            <a:r>
              <a:rPr lang="en-GB" sz="2200" dirty="0" err="1" smtClean="0"/>
              <a:t>voir</a:t>
            </a:r>
            <a:r>
              <a:rPr lang="en-GB" sz="2200" dirty="0" smtClean="0"/>
              <a:t> plus haut!</a:t>
            </a:r>
          </a:p>
        </p:txBody>
      </p:sp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46D5E-5D2C-4E08-83F7-3A9AE56F8E9F}" type="slidenum">
              <a:rPr lang="en-US"/>
              <a:pPr/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agrégation</a:t>
            </a:r>
            <a:r>
              <a:rPr lang="en-GB" dirty="0" smtClean="0"/>
              <a:t> – </a:t>
            </a:r>
            <a:br>
              <a:rPr lang="en-GB" dirty="0" smtClean="0"/>
            </a:br>
            <a:r>
              <a:rPr lang="en-GB" dirty="0" err="1" smtClean="0"/>
              <a:t>Commande</a:t>
            </a:r>
            <a:r>
              <a:rPr lang="en-GB" dirty="0" smtClean="0"/>
              <a:t> </a:t>
            </a:r>
            <a:r>
              <a:rPr lang="en-GB" dirty="0" smtClean="0"/>
              <a:t>network</a:t>
            </a:r>
            <a:endParaRPr lang="en-GB" dirty="0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Exemple</a:t>
            </a:r>
            <a:r>
              <a:rPr lang="en-GB" dirty="0" smtClean="0"/>
              <a:t> de configuration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router </a:t>
            </a:r>
            <a:r>
              <a:rPr lang="en-GB" sz="2000" b="1" dirty="0" err="1" smtClean="0">
                <a:latin typeface="Courier New" pitchFamily="-65" charset="0"/>
              </a:rPr>
              <a:t>bgp</a:t>
            </a:r>
            <a:r>
              <a:rPr lang="en-GB" sz="2000" b="1" dirty="0" smtClean="0">
                <a:latin typeface="Courier New" pitchFamily="-65" charset="0"/>
              </a:rPr>
              <a:t> 100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smtClean="0">
                <a:latin typeface="Courier New" pitchFamily="-65" charset="0"/>
              </a:rPr>
              <a:t> network 102.10.0.0 mask 255.255.0.0</a:t>
            </a:r>
          </a:p>
          <a:p>
            <a:pPr lvl="1">
              <a:buClr>
                <a:schemeClr val="accent2"/>
              </a:buClr>
              <a:buFont typeface="Arial" charset="0"/>
              <a:buNone/>
            </a:pPr>
            <a:r>
              <a:rPr lang="en-GB" sz="2000" b="1" dirty="0" err="1" smtClean="0">
                <a:latin typeface="Courier New" pitchFamily="-65" charset="0"/>
              </a:rPr>
              <a:t>ip</a:t>
            </a:r>
            <a:r>
              <a:rPr lang="en-GB" sz="2000" b="1" dirty="0" smtClean="0">
                <a:latin typeface="Courier New" pitchFamily="-65" charset="0"/>
              </a:rPr>
              <a:t> route </a:t>
            </a:r>
            <a:r>
              <a:rPr lang="en-GB" sz="2000" b="1" dirty="0" smtClean="0">
                <a:latin typeface="Courier New" pitchFamily="-65" charset="0"/>
              </a:rPr>
              <a:t>102.10.0.0 255.255.0.0 null0 250</a:t>
            </a:r>
          </a:p>
          <a:p>
            <a:r>
              <a:rPr lang="en-GB" dirty="0" smtClean="0"/>
              <a:t>Un </a:t>
            </a:r>
            <a:r>
              <a:rPr lang="en-GB" dirty="0" err="1" smtClean="0"/>
              <a:t>itinéraire</a:t>
            </a:r>
            <a:r>
              <a:rPr lang="en-GB" dirty="0" smtClean="0"/>
              <a:t> </a:t>
            </a:r>
            <a:r>
              <a:rPr lang="en-GB" dirty="0" err="1" smtClean="0"/>
              <a:t>correspondant</a:t>
            </a:r>
            <a:r>
              <a:rPr lang="en-GB" dirty="0" smtClean="0"/>
              <a:t> </a:t>
            </a:r>
            <a:r>
              <a:rPr lang="en-GB" dirty="0" err="1" smtClean="0"/>
              <a:t>doit</a:t>
            </a:r>
            <a:r>
              <a:rPr lang="en-GB" dirty="0" smtClean="0"/>
              <a:t> </a:t>
            </a:r>
            <a:r>
              <a:rPr lang="en-GB" dirty="0" err="1" smtClean="0"/>
              <a:t>exister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</a:t>
            </a:r>
            <a:r>
              <a:rPr lang="en-GB" dirty="0" err="1" smtClean="0"/>
              <a:t>avant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le </a:t>
            </a:r>
            <a:r>
              <a:rPr lang="en-GB" dirty="0" err="1" smtClean="0"/>
              <a:t>réseau</a:t>
            </a:r>
            <a:r>
              <a:rPr lang="en-GB" dirty="0" smtClean="0"/>
              <a:t> </a:t>
            </a:r>
            <a:r>
              <a:rPr lang="en-GB" dirty="0" err="1" smtClean="0"/>
              <a:t>soit</a:t>
            </a:r>
            <a:r>
              <a:rPr lang="en-GB" dirty="0" smtClean="0"/>
              <a:t> </a:t>
            </a:r>
            <a:r>
              <a:rPr lang="en-GB" dirty="0" err="1" smtClean="0"/>
              <a:t>annoncé</a:t>
            </a:r>
            <a:endParaRPr lang="en-GB" dirty="0" smtClean="0"/>
          </a:p>
          <a:p>
            <a:r>
              <a:rPr lang="en-GB" dirty="0" err="1" smtClean="0"/>
              <a:t>Moyen</a:t>
            </a:r>
            <a:r>
              <a:rPr lang="en-GB" dirty="0" smtClean="0"/>
              <a:t> le plus simple et le </a:t>
            </a:r>
            <a:r>
              <a:rPr lang="en-GB" dirty="0" err="1" smtClean="0"/>
              <a:t>meilleur</a:t>
            </a:r>
            <a:r>
              <a:rPr lang="en-GB" dirty="0" smtClean="0"/>
              <a:t> de </a:t>
            </a:r>
            <a:r>
              <a:rPr lang="en-GB" dirty="0" err="1" smtClean="0"/>
              <a:t>générer</a:t>
            </a:r>
            <a:r>
              <a:rPr lang="en-GB" dirty="0" smtClean="0"/>
              <a:t> un </a:t>
            </a:r>
            <a:r>
              <a:rPr lang="en-GB" dirty="0" err="1" smtClean="0"/>
              <a:t>agrégat</a:t>
            </a:r>
            <a:endParaRPr lang="en-GB" dirty="0" smtClean="0"/>
          </a:p>
        </p:txBody>
      </p:sp>
      <p:sp>
        <p:nvSpPr>
          <p:cNvPr id="819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8F38-9FC6-4594-87D3-329854F7ED7D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Configurer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agrégation</a:t>
            </a:r>
            <a:r>
              <a:rPr lang="en-GB" dirty="0" smtClean="0"/>
              <a:t> – </a:t>
            </a:r>
            <a:br>
              <a:rPr lang="en-GB" dirty="0" smtClean="0"/>
            </a:br>
            <a:r>
              <a:rPr lang="en-GB" dirty="0" err="1" smtClean="0"/>
              <a:t>commande</a:t>
            </a:r>
            <a:r>
              <a:rPr lang="en-GB" dirty="0" smtClean="0"/>
              <a:t> </a:t>
            </a:r>
            <a:r>
              <a:rPr lang="en-GB" dirty="0" smtClean="0"/>
              <a:t>aggregate-address</a:t>
            </a:r>
            <a:endParaRPr lang="en-GB" dirty="0" smtClean="0"/>
          </a:p>
        </p:txBody>
      </p:sp>
      <p:sp>
        <p:nvSpPr>
          <p:cNvPr id="839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r>
              <a:rPr lang="en-GB" sz="2400" dirty="0" err="1" smtClean="0"/>
              <a:t>Exemple</a:t>
            </a:r>
            <a:r>
              <a:rPr lang="en-GB" sz="2400" dirty="0" smtClean="0"/>
              <a:t> de configuration:</a:t>
            </a:r>
          </a:p>
          <a:p>
            <a:pPr lvl="1">
              <a:buFont typeface="Wingdings" pitchFamily="-65" charset="2"/>
              <a:buNone/>
            </a:pPr>
            <a:r>
              <a:rPr lang="en-GB" sz="1800" b="1" dirty="0" err="1" smtClean="0">
                <a:latin typeface="Courier New" pitchFamily="-65" charset="0"/>
              </a:rPr>
              <a:t>routeur</a:t>
            </a:r>
            <a:r>
              <a:rPr lang="en-GB" sz="1800" b="1" dirty="0" smtClean="0">
                <a:latin typeface="Courier New" pitchFamily="-65" charset="0"/>
              </a:rPr>
              <a:t> </a:t>
            </a:r>
            <a:r>
              <a:rPr lang="en-GB" sz="1800" b="1" dirty="0" err="1" smtClean="0">
                <a:latin typeface="Courier New" pitchFamily="-65" charset="0"/>
              </a:rPr>
              <a:t>bgp</a:t>
            </a:r>
            <a:r>
              <a:rPr lang="en-GB" sz="1800" b="1" dirty="0" smtClean="0">
                <a:latin typeface="Courier New" pitchFamily="-65" charset="0"/>
              </a:rPr>
              <a:t> 100</a:t>
            </a:r>
          </a:p>
          <a:p>
            <a:pPr lvl="1">
              <a:buFont typeface="Wingdings" pitchFamily="-65" charset="2"/>
              <a:buNone/>
            </a:pPr>
            <a:r>
              <a:rPr lang="en-GB" sz="1800" b="1" dirty="0" smtClean="0">
                <a:latin typeface="Courier New" pitchFamily="-65" charset="0"/>
              </a:rPr>
              <a:t> network 102.10.32.0 mask 255.255.252.0</a:t>
            </a:r>
          </a:p>
          <a:p>
            <a:pPr lvl="1">
              <a:buFont typeface="Wingdings" pitchFamily="-65" charset="2"/>
              <a:buNone/>
            </a:pPr>
            <a:r>
              <a:rPr lang="en-GB" sz="1800" b="1" dirty="0" smtClean="0">
                <a:latin typeface="Courier New" pitchFamily="-65" charset="0"/>
              </a:rPr>
              <a:t> aggregate-address 102.10.0.0 255.255.0.0 [summary-only]</a:t>
            </a:r>
          </a:p>
          <a:p>
            <a:r>
              <a:rPr lang="en-GB" sz="2400" dirty="0" err="1" smtClean="0"/>
              <a:t>Nécessite</a:t>
            </a:r>
            <a:r>
              <a:rPr lang="en-GB" sz="2400" dirty="0" smtClean="0"/>
              <a:t> un </a:t>
            </a:r>
            <a:r>
              <a:rPr lang="en-GB" sz="2400" dirty="0" err="1" smtClean="0"/>
              <a:t>préfixe</a:t>
            </a:r>
            <a:r>
              <a:rPr lang="en-GB" sz="2400" dirty="0" smtClean="0"/>
              <a:t> plus </a:t>
            </a:r>
            <a:r>
              <a:rPr lang="en-GB" sz="2400" dirty="0" err="1" smtClean="0"/>
              <a:t>spécifique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le tableau BGP </a:t>
            </a:r>
            <a:r>
              <a:rPr lang="en-GB" sz="2400" dirty="0" err="1" smtClean="0"/>
              <a:t>avant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l’agrégat</a:t>
            </a:r>
            <a:r>
              <a:rPr lang="en-GB" sz="2400" dirty="0" smtClean="0"/>
              <a:t> </a:t>
            </a:r>
            <a:r>
              <a:rPr lang="en-GB" sz="2400" dirty="0" err="1" smtClean="0"/>
              <a:t>soit</a:t>
            </a:r>
            <a:r>
              <a:rPr lang="en-GB" sz="2400" dirty="0" smtClean="0"/>
              <a:t> </a:t>
            </a:r>
            <a:r>
              <a:rPr lang="en-GB" sz="2400" dirty="0" err="1" smtClean="0"/>
              <a:t>annoncé</a:t>
            </a:r>
            <a:endParaRPr lang="en-GB" sz="2400" dirty="0" smtClean="0"/>
          </a:p>
          <a:p>
            <a:r>
              <a:rPr lang="en-GB" sz="2400" dirty="0" smtClean="0"/>
              <a:t>Mot-</a:t>
            </a:r>
            <a:r>
              <a:rPr lang="en-GB" sz="2400" dirty="0" err="1" smtClean="0"/>
              <a:t>clé</a:t>
            </a:r>
            <a:r>
              <a:rPr lang="en-GB" sz="2400" dirty="0" smtClean="0"/>
              <a:t> </a:t>
            </a:r>
            <a:r>
              <a:rPr lang="en-GB" sz="2400" dirty="0" err="1" smtClean="0"/>
              <a:t>uniquement</a:t>
            </a:r>
            <a:r>
              <a:rPr lang="en-GB" sz="2400" dirty="0" smtClean="0"/>
              <a:t> de résumé (summary-only keyword)</a:t>
            </a:r>
          </a:p>
          <a:p>
            <a:pPr lvl="1"/>
            <a:r>
              <a:rPr lang="en-GB" sz="2000" dirty="0" smtClean="0"/>
              <a:t>Mot-</a:t>
            </a:r>
            <a:r>
              <a:rPr lang="en-GB" sz="2000" dirty="0" err="1" smtClean="0"/>
              <a:t>clé</a:t>
            </a:r>
            <a:r>
              <a:rPr lang="en-GB" sz="2000" dirty="0" smtClean="0"/>
              <a:t> </a:t>
            </a:r>
            <a:r>
              <a:rPr lang="en-GB" sz="2000" dirty="0" err="1" smtClean="0"/>
              <a:t>facultatif</a:t>
            </a:r>
            <a:r>
              <a:rPr lang="en-GB" sz="2000" dirty="0" smtClean="0"/>
              <a:t> qui </a:t>
            </a:r>
            <a:r>
              <a:rPr lang="en-GB" sz="2000" dirty="0" err="1" smtClean="0"/>
              <a:t>garantit</a:t>
            </a:r>
            <a:r>
              <a:rPr lang="en-GB" sz="2000" dirty="0" smtClean="0"/>
              <a:t> </a:t>
            </a:r>
            <a:r>
              <a:rPr lang="en-GB" sz="2000" dirty="0" err="1" smtClean="0"/>
              <a:t>que</a:t>
            </a:r>
            <a:r>
              <a:rPr lang="en-GB" sz="2000" dirty="0" smtClean="0"/>
              <a:t> </a:t>
            </a:r>
            <a:r>
              <a:rPr lang="en-GB" sz="2000" dirty="0" err="1" smtClean="0"/>
              <a:t>seul</a:t>
            </a:r>
            <a:r>
              <a:rPr lang="en-GB" sz="2000" dirty="0" smtClean="0"/>
              <a:t> le résumé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annoncé</a:t>
            </a:r>
            <a:r>
              <a:rPr lang="en-GB" sz="2000" dirty="0" smtClean="0"/>
              <a:t> </a:t>
            </a:r>
            <a:r>
              <a:rPr lang="en-GB" sz="2000" dirty="0" err="1" smtClean="0"/>
              <a:t>si</a:t>
            </a:r>
            <a:r>
              <a:rPr lang="en-GB" sz="2000" dirty="0" smtClean="0"/>
              <a:t> un </a:t>
            </a:r>
            <a:r>
              <a:rPr lang="en-GB" sz="2000" dirty="0" err="1" smtClean="0"/>
              <a:t>préfixe</a:t>
            </a:r>
            <a:r>
              <a:rPr lang="en-GB" sz="2000" dirty="0" smtClean="0"/>
              <a:t> plus </a:t>
            </a:r>
            <a:r>
              <a:rPr lang="en-GB" sz="2000" dirty="0" err="1" smtClean="0"/>
              <a:t>spécifique</a:t>
            </a:r>
            <a:r>
              <a:rPr lang="en-GB" sz="2000" dirty="0" smtClean="0"/>
              <a:t> </a:t>
            </a:r>
            <a:r>
              <a:rPr lang="en-GB" sz="2000" dirty="0" err="1" smtClean="0"/>
              <a:t>existe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la table de </a:t>
            </a:r>
            <a:r>
              <a:rPr lang="en-GB" sz="2000" dirty="0" err="1" smtClean="0"/>
              <a:t>routage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Résumé</a:t>
            </a:r>
            <a:br>
              <a:rPr lang="en-GB" sz="4000" smtClean="0"/>
            </a:br>
            <a:r>
              <a:rPr lang="en-GB" sz="4000" smtClean="0"/>
              <a:t>BGP neighbour status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524000"/>
            <a:ext cx="8991600" cy="4572000"/>
          </a:xfrm>
        </p:spPr>
        <p:txBody>
          <a:bodyPr/>
          <a:lstStyle/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Router6&gt;</a:t>
            </a:r>
            <a:r>
              <a:rPr lang="en-GB" sz="1500" dirty="0" err="1" smtClean="0">
                <a:latin typeface="Courier" pitchFamily="-65" charset="0"/>
              </a:rPr>
              <a:t>sh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ip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bgp</a:t>
            </a:r>
            <a:r>
              <a:rPr lang="en-GB" sz="1500" dirty="0" smtClean="0">
                <a:latin typeface="Courier" pitchFamily="-65" charset="0"/>
              </a:rPr>
              <a:t> sum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router identifier 10.0.15.246, local AS number 10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table version is 16, main routing table version 16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7 network entries using 819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14 path entries using 728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2/1 BGP path/</a:t>
            </a:r>
            <a:r>
              <a:rPr lang="en-GB" sz="1500" dirty="0" err="1" smtClean="0">
                <a:latin typeface="Courier" pitchFamily="-65" charset="0"/>
              </a:rPr>
              <a:t>bestpath</a:t>
            </a:r>
            <a:r>
              <a:rPr lang="en-GB" sz="1500" dirty="0" smtClean="0">
                <a:latin typeface="Courier" pitchFamily="-65" charset="0"/>
              </a:rPr>
              <a:t> attribute entries using 248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0 BGP route-map cache entries using 0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0 BGP filter-list cache entries using 0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using 1795 total bytes of memory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BGP activity 7/0 prefixes, 14/0 paths, scan interval 60 </a:t>
            </a:r>
            <a:r>
              <a:rPr lang="en-GB" sz="1500" dirty="0" err="1" smtClean="0">
                <a:latin typeface="Courier" pitchFamily="-65" charset="0"/>
              </a:rPr>
              <a:t>secs</a:t>
            </a: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r>
              <a:rPr lang="en-GB" sz="1500" dirty="0" err="1" smtClean="0">
                <a:latin typeface="Courier" pitchFamily="-65" charset="0"/>
              </a:rPr>
              <a:t>Neighbor</a:t>
            </a:r>
            <a:r>
              <a:rPr lang="en-GB" sz="1500" dirty="0" smtClean="0">
                <a:latin typeface="Courier" pitchFamily="-65" charset="0"/>
              </a:rPr>
              <a:t>        V   AS </a:t>
            </a:r>
            <a:r>
              <a:rPr lang="en-GB" sz="1500" dirty="0" err="1" smtClean="0">
                <a:latin typeface="Courier" pitchFamily="-65" charset="0"/>
              </a:rPr>
              <a:t>MsgRcvd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MsgSent</a:t>
            </a:r>
            <a:r>
              <a:rPr lang="en-GB" sz="1500" dirty="0" smtClean="0">
                <a:latin typeface="Courier" pitchFamily="-65" charset="0"/>
              </a:rPr>
              <a:t>  </a:t>
            </a:r>
            <a:r>
              <a:rPr lang="en-GB" sz="1500" dirty="0" err="1" smtClean="0">
                <a:latin typeface="Courier" pitchFamily="-65" charset="0"/>
              </a:rPr>
              <a:t>TblVer</a:t>
            </a:r>
            <a:r>
              <a:rPr lang="en-GB" sz="1500" dirty="0" smtClean="0">
                <a:latin typeface="Courier" pitchFamily="-65" charset="0"/>
              </a:rPr>
              <a:t>  </a:t>
            </a:r>
            <a:r>
              <a:rPr lang="en-GB" sz="1500" dirty="0" err="1" smtClean="0">
                <a:latin typeface="Courier" pitchFamily="-65" charset="0"/>
              </a:rPr>
              <a:t>InQ</a:t>
            </a:r>
            <a:r>
              <a:rPr lang="en-GB" sz="1500" dirty="0" smtClean="0">
                <a:latin typeface="Courier" pitchFamily="-65" charset="0"/>
              </a:rPr>
              <a:t> </a:t>
            </a:r>
            <a:r>
              <a:rPr lang="en-GB" sz="1500" dirty="0" err="1" smtClean="0">
                <a:latin typeface="Courier" pitchFamily="-65" charset="0"/>
              </a:rPr>
              <a:t>OutQ</a:t>
            </a:r>
            <a:r>
              <a:rPr lang="en-GB" sz="1500" dirty="0" smtClean="0">
                <a:latin typeface="Courier" pitchFamily="-65" charset="0"/>
              </a:rPr>
              <a:t> Up/Down State/</a:t>
            </a:r>
            <a:r>
              <a:rPr lang="en-GB" sz="1500" dirty="0" err="1" smtClean="0">
                <a:latin typeface="Courier" pitchFamily="-65" charset="0"/>
              </a:rPr>
              <a:t>PfxRcd</a:t>
            </a:r>
            <a:endParaRPr lang="en-GB" sz="1500" dirty="0" smtClean="0">
              <a:latin typeface="Courier" pitchFamily="-65" charset="0"/>
            </a:endParaRP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10.0.15.241     4   10       9       8      16    0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00:04:47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10.0.15.242     4   10       6       5      16    0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00:01:43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10.0.15.243     4   10       9       8      16    0    </a:t>
            </a:r>
            <a:r>
              <a:rPr lang="en-GB" sz="1500" dirty="0" err="1" smtClean="0">
                <a:latin typeface="Courier" pitchFamily="-65" charset="0"/>
              </a:rPr>
              <a:t>0</a:t>
            </a:r>
            <a:r>
              <a:rPr lang="en-GB" sz="1500" dirty="0" smtClean="0">
                <a:latin typeface="Courier" pitchFamily="-65" charset="0"/>
              </a:rPr>
              <a:t> 00:04:49        2</a:t>
            </a:r>
          </a:p>
          <a:p>
            <a:pPr>
              <a:buFont typeface="Wingdings" pitchFamily="-65" charset="2"/>
              <a:buNone/>
            </a:pPr>
            <a:r>
              <a:rPr lang="en-GB" sz="1500" dirty="0" smtClean="0">
                <a:latin typeface="Courier" pitchFamily="-65" charset="0"/>
              </a:rPr>
              <a:t>...</a:t>
            </a:r>
          </a:p>
        </p:txBody>
      </p:sp>
      <p:sp>
        <p:nvSpPr>
          <p:cNvPr id="860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D8FE0-124E-470E-822A-534F937F00BA}" type="slidenum">
              <a:rPr lang="en-US"/>
              <a:pPr/>
              <a:t>36</a:t>
            </a:fld>
            <a:endParaRPr lang="en-US"/>
          </a:p>
        </p:txBody>
      </p:sp>
      <p:sp>
        <p:nvSpPr>
          <p:cNvPr id="86021" name="Text Box 4"/>
          <p:cNvSpPr txBox="1">
            <a:spLocks noChangeArrowheads="1"/>
          </p:cNvSpPr>
          <p:nvPr/>
        </p:nvSpPr>
        <p:spPr bwMode="auto">
          <a:xfrm>
            <a:off x="1600200" y="6084888"/>
            <a:ext cx="1402243" cy="31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sz="1600" b="0" dirty="0">
                <a:latin typeface="Verdana" pitchFamily="-65" charset="0"/>
              </a:rPr>
              <a:t>Version BGP</a:t>
            </a:r>
          </a:p>
        </p:txBody>
      </p:sp>
      <p:sp>
        <p:nvSpPr>
          <p:cNvPr id="86022" name="Line 5"/>
          <p:cNvSpPr>
            <a:spLocks noChangeShapeType="1"/>
          </p:cNvSpPr>
          <p:nvPr/>
        </p:nvSpPr>
        <p:spPr bwMode="auto">
          <a:xfrm flipH="1" flipV="1">
            <a:off x="2133600" y="5638800"/>
            <a:ext cx="260350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3" name="Text Box 6"/>
          <p:cNvSpPr txBox="1">
            <a:spLocks noChangeArrowheads="1"/>
          </p:cNvSpPr>
          <p:nvPr/>
        </p:nvSpPr>
        <p:spPr bwMode="auto">
          <a:xfrm>
            <a:off x="3352800" y="6096000"/>
            <a:ext cx="1752600" cy="720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/>
            <a:r>
              <a:rPr lang="en-GB" sz="1400" b="0" dirty="0" err="1">
                <a:latin typeface="Verdana" pitchFamily="-65" charset="0"/>
              </a:rPr>
              <a:t>Mises</a:t>
            </a:r>
            <a:r>
              <a:rPr lang="en-GB" sz="1400" b="0" dirty="0">
                <a:latin typeface="Verdana" pitchFamily="-65" charset="0"/>
              </a:rPr>
              <a:t> </a:t>
            </a:r>
            <a:r>
              <a:rPr lang="en-GB" sz="1400" b="0" dirty="0" err="1">
                <a:latin typeface="Verdana" pitchFamily="-65" charset="0"/>
              </a:rPr>
              <a:t>à</a:t>
            </a:r>
            <a:r>
              <a:rPr lang="en-GB" sz="1400" b="0" dirty="0">
                <a:latin typeface="Verdana" pitchFamily="-65" charset="0"/>
              </a:rPr>
              <a:t> jour </a:t>
            </a:r>
            <a:r>
              <a:rPr lang="en-GB" sz="1400" b="0" dirty="0" err="1">
                <a:latin typeface="Verdana" pitchFamily="-65" charset="0"/>
              </a:rPr>
              <a:t>envoyées</a:t>
            </a:r>
            <a:r>
              <a:rPr lang="en-GB" sz="1400" b="0" dirty="0">
                <a:latin typeface="Verdana" pitchFamily="-65" charset="0"/>
              </a:rPr>
              <a:t> et </a:t>
            </a:r>
            <a:r>
              <a:rPr lang="en-GB" sz="1400" b="0" dirty="0" err="1">
                <a:latin typeface="Verdana" pitchFamily="-65" charset="0"/>
              </a:rPr>
              <a:t>reçues</a:t>
            </a:r>
            <a:endParaRPr lang="en-GB" sz="1400" b="0" dirty="0">
              <a:latin typeface="Verdana" pitchFamily="-65" charset="0"/>
            </a:endParaRP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 flipH="1" flipV="1">
            <a:off x="4572000" y="5727700"/>
            <a:ext cx="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 flipH="1" flipV="1">
            <a:off x="3581400" y="5727700"/>
            <a:ext cx="30480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5105400" y="6084888"/>
            <a:ext cx="2527936" cy="31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sz="1600" b="0" dirty="0" err="1">
                <a:latin typeface="Verdana" pitchFamily="-65" charset="0"/>
              </a:rPr>
              <a:t>Mises</a:t>
            </a:r>
            <a:r>
              <a:rPr lang="en-GB" sz="1600" b="0" dirty="0">
                <a:latin typeface="Verdana" pitchFamily="-65" charset="0"/>
              </a:rPr>
              <a:t> </a:t>
            </a:r>
            <a:r>
              <a:rPr lang="en-GB" sz="1600" b="0" dirty="0" err="1">
                <a:latin typeface="Verdana" pitchFamily="-65" charset="0"/>
              </a:rPr>
              <a:t>à</a:t>
            </a:r>
            <a:r>
              <a:rPr lang="en-GB" sz="1600" b="0" dirty="0">
                <a:latin typeface="Verdana" pitchFamily="-65" charset="0"/>
              </a:rPr>
              <a:t> jour en </a:t>
            </a:r>
            <a:r>
              <a:rPr lang="en-GB" sz="1600" b="0" dirty="0" err="1">
                <a:latin typeface="Verdana" pitchFamily="-65" charset="0"/>
              </a:rPr>
              <a:t>attente</a:t>
            </a:r>
            <a:endParaRPr lang="en-GB" sz="1600" b="0" dirty="0">
              <a:latin typeface="Verdana" pitchFamily="-65" charset="0"/>
            </a:endParaRPr>
          </a:p>
        </p:txBody>
      </p:sp>
      <p:sp>
        <p:nvSpPr>
          <p:cNvPr id="86027" name="Line 11"/>
          <p:cNvSpPr>
            <a:spLocks noChangeShapeType="1"/>
          </p:cNvSpPr>
          <p:nvPr/>
        </p:nvSpPr>
        <p:spPr bwMode="auto">
          <a:xfrm flipH="1" flipV="1">
            <a:off x="6019800" y="5638800"/>
            <a:ext cx="338138" cy="461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 flipH="1" flipV="1">
            <a:off x="6629400" y="5638800"/>
            <a:ext cx="0" cy="411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73025" tIns="36512" rIns="73025" bIns="36512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Résumé  </a:t>
            </a:r>
            <a:br>
              <a:rPr lang="en-GB" sz="4000" smtClean="0"/>
            </a:br>
            <a:r>
              <a:rPr lang="en-GB" sz="4000" smtClean="0"/>
              <a:t>Table BGP</a:t>
            </a:r>
            <a:endParaRPr lang="en-GB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781175"/>
            <a:ext cx="8839200" cy="45434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Router6&gt;sh ip bgp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BGP table version is 30, local router ID is 10.0.15.246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Status codes: s suppressed, d damped, h history, * valid, &gt; best, i - internal,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              r RIB-failure, S Stale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Origin codes: i - IGP, e - EGP, ? - incomplete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endParaRPr lang="en-GB" sz="1600" smtClean="0">
              <a:latin typeface="Courier" pitchFamily="-65" charset="0"/>
            </a:endParaRP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   Network          Next Hop            Metric LocPrf Weight Path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*&gt;i10.0.0.0/26      10.0.15.241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*&gt;i10.0.0.64/26     10.0.15.242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*&gt;i10.0.0.128/26    10.0.15.243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*&gt;i10.0.0.192/26    10.0.15.244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*&gt;i10.0.1.0/26      10.0.15.245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 10.0.1.64/26     0.0.0.0                  0         32768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*&gt;i10.0.1.128/26    10.0.15.247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smtClean="0">
                <a:latin typeface="Courier" pitchFamily="-65" charset="0"/>
              </a:rPr>
              <a:t>*&gt;i10.0.1.192/26    10.0.15.248              0    100      0 i</a:t>
            </a:r>
          </a:p>
          <a:p>
            <a:pPr>
              <a:lnSpc>
                <a:spcPct val="90000"/>
              </a:lnSpc>
              <a:buFont typeface="Wingdings" pitchFamily="-65" charset="2"/>
              <a:buNone/>
            </a:pPr>
            <a:r>
              <a:rPr lang="en-GB" sz="1600" b="1" smtClean="0">
                <a:latin typeface="Courier" pitchFamily="-65" charset="0"/>
              </a:rPr>
              <a:t>...</a:t>
            </a:r>
          </a:p>
        </p:txBody>
      </p:sp>
      <p:sp>
        <p:nvSpPr>
          <p:cNvPr id="88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A707B-C411-4055-ACD5-6743BF220990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Résumé </a:t>
            </a:r>
          </a:p>
        </p:txBody>
      </p:sp>
      <p:sp>
        <p:nvSpPr>
          <p:cNvPr id="9011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BGP4 – </a:t>
            </a:r>
            <a:r>
              <a:rPr lang="en-GB" dirty="0" err="1" smtClean="0"/>
              <a:t>protocole</a:t>
            </a:r>
            <a:r>
              <a:rPr lang="en-GB" dirty="0" smtClean="0"/>
              <a:t> </a:t>
            </a:r>
            <a:r>
              <a:rPr lang="en-US" dirty="0" smtClean="0"/>
              <a:t>path</a:t>
            </a:r>
            <a:r>
              <a:rPr lang="en-GB" dirty="0" smtClean="0"/>
              <a:t> vector </a:t>
            </a:r>
          </a:p>
          <a:p>
            <a:r>
              <a:rPr lang="en-GB" dirty="0" err="1" smtClean="0"/>
              <a:t>iBGP</a:t>
            </a:r>
            <a:r>
              <a:rPr lang="en-GB" dirty="0" smtClean="0"/>
              <a:t> </a:t>
            </a:r>
            <a:r>
              <a:rPr lang="en-GB" dirty="0" smtClean="0"/>
              <a:t>/ </a:t>
            </a:r>
            <a:r>
              <a:rPr lang="en-GB" dirty="0" err="1" smtClean="0"/>
              <a:t>eBGP</a:t>
            </a:r>
            <a:endParaRPr lang="en-GB" dirty="0" smtClean="0"/>
          </a:p>
          <a:p>
            <a:r>
              <a:rPr lang="en-GB" dirty="0" err="1" smtClean="0"/>
              <a:t>iBGP</a:t>
            </a:r>
            <a:r>
              <a:rPr lang="en-GB" dirty="0" smtClean="0"/>
              <a:t> stable </a:t>
            </a:r>
            <a:r>
              <a:rPr lang="en-GB" dirty="0" smtClean="0"/>
              <a:t>– sessions avec </a:t>
            </a:r>
            <a:r>
              <a:rPr lang="en-GB" dirty="0" smtClean="0"/>
              <a:t>loopbacks</a:t>
            </a:r>
          </a:p>
          <a:p>
            <a:r>
              <a:rPr lang="en-GB" dirty="0" err="1" smtClean="0"/>
              <a:t>annoncer</a:t>
            </a:r>
            <a:r>
              <a:rPr lang="en-GB" dirty="0" smtClean="0"/>
              <a:t> </a:t>
            </a:r>
            <a:r>
              <a:rPr lang="en-GB" dirty="0" err="1" smtClean="0"/>
              <a:t>préfixes</a:t>
            </a:r>
            <a:r>
              <a:rPr lang="en-GB" dirty="0" smtClean="0"/>
              <a:t> et </a:t>
            </a:r>
            <a:r>
              <a:rPr lang="en-GB" dirty="0" err="1" smtClean="0"/>
              <a:t>agrégats</a:t>
            </a:r>
            <a:endParaRPr lang="en-GB" dirty="0" smtClean="0"/>
          </a:p>
        </p:txBody>
      </p:sp>
      <p:sp>
        <p:nvSpPr>
          <p:cNvPr id="901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80CF-EA4B-4992-9969-C6981B778A13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9216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Cette présentation contient des informations initialement développées et maintenues par les organisations et individu  suivants et prévues pour le projet AXIS de l'Union africaine   </a:t>
            </a:r>
          </a:p>
        </p:txBody>
      </p:sp>
      <p:sp>
        <p:nvSpPr>
          <p:cNvPr id="9216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9216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9216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Path Vector Protocol</a:t>
            </a:r>
            <a:endParaRPr lang="en-GB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BGP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classé</a:t>
            </a:r>
            <a:r>
              <a:rPr lang="en-US" dirty="0" smtClean="0"/>
              <a:t> </a:t>
            </a:r>
            <a:r>
              <a:rPr lang="en-US" dirty="0" err="1" smtClean="0"/>
              <a:t>comme</a:t>
            </a:r>
            <a:r>
              <a:rPr lang="en-US" dirty="0" smtClean="0"/>
              <a:t> un </a:t>
            </a:r>
            <a:r>
              <a:rPr lang="en-US" dirty="0" err="1" smtClean="0"/>
              <a:t>protocole</a:t>
            </a:r>
            <a:r>
              <a:rPr lang="en-US" dirty="0" smtClean="0"/>
              <a:t> de </a:t>
            </a:r>
            <a:r>
              <a:rPr lang="en-US" dirty="0" err="1" smtClean="0"/>
              <a:t>routage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CC1111"/>
                </a:solidFill>
              </a:rPr>
              <a:t>path vector</a:t>
            </a:r>
            <a:r>
              <a:rPr lang="en-US" dirty="0" smtClean="0"/>
              <a:t> (</a:t>
            </a:r>
            <a:r>
              <a:rPr lang="en-US" dirty="0" err="1" smtClean="0"/>
              <a:t>voir</a:t>
            </a:r>
            <a:r>
              <a:rPr lang="en-US" dirty="0" smtClean="0"/>
              <a:t> RFC 1322)</a:t>
            </a:r>
          </a:p>
          <a:p>
            <a:pPr lvl="1"/>
            <a:r>
              <a:rPr lang="en-US" dirty="0" smtClean="0"/>
              <a:t>Un </a:t>
            </a:r>
            <a:r>
              <a:rPr lang="en-US" dirty="0" err="1" smtClean="0"/>
              <a:t>protocole</a:t>
            </a:r>
            <a:r>
              <a:rPr lang="en-US" dirty="0" smtClean="0"/>
              <a:t> path vector </a:t>
            </a:r>
            <a:r>
              <a:rPr lang="en-US" dirty="0" err="1" smtClean="0"/>
              <a:t>définit</a:t>
            </a:r>
            <a:r>
              <a:rPr lang="en-US" dirty="0" smtClean="0"/>
              <a:t> un </a:t>
            </a:r>
            <a:r>
              <a:rPr lang="en-US" dirty="0" err="1" smtClean="0"/>
              <a:t>trajet</a:t>
            </a:r>
            <a:r>
              <a:rPr lang="en-US" dirty="0" smtClean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partir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smtClean="0"/>
              <a:t>destination et les </a:t>
            </a:r>
            <a:r>
              <a:rPr lang="en-US" dirty="0" err="1" smtClean="0"/>
              <a:t>caractéristiques</a:t>
            </a:r>
            <a:r>
              <a:rPr lang="en-US" dirty="0" smtClean="0"/>
              <a:t> </a:t>
            </a:r>
            <a:r>
              <a:rPr lang="en-US" dirty="0" smtClean="0"/>
              <a:t>du PATH qui </a:t>
            </a:r>
            <a:r>
              <a:rPr lang="en-US" dirty="0" err="1" smtClean="0"/>
              <a:t>mène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</a:t>
            </a:r>
            <a:r>
              <a:rPr lang="en-US" dirty="0" err="1" smtClean="0"/>
              <a:t>cette</a:t>
            </a:r>
            <a:r>
              <a:rPr lang="en-US" dirty="0" smtClean="0"/>
              <a:t> destination.</a:t>
            </a:r>
            <a:endParaRPr lang="en-GB" dirty="0" smtClean="0"/>
          </a:p>
        </p:txBody>
      </p:sp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75E62-D237-41BC-AD2B-83966BB9D64F}" type="slidenum">
              <a:rPr lang="en-US"/>
              <a:pPr/>
              <a:t>4</a:t>
            </a:fld>
            <a:endParaRPr lang="en-US"/>
          </a:p>
        </p:txBody>
      </p:sp>
      <p:sp>
        <p:nvSpPr>
          <p:cNvPr id="720900" name="Text Box 4"/>
          <p:cNvSpPr txBox="1">
            <a:spLocks noChangeArrowheads="1"/>
          </p:cNvSpPr>
          <p:nvPr/>
        </p:nvSpPr>
        <p:spPr bwMode="auto">
          <a:xfrm>
            <a:off x="457200" y="4648200"/>
            <a:ext cx="8243888" cy="3508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>
            <a:outerShdw blurRad="63500" sy="50000" kx="-2453608" rotWithShape="0">
              <a:schemeClr val="bg2">
                <a:alpha val="74998"/>
              </a:schemeClr>
            </a:outerShdw>
          </a:effectLst>
        </p:spPr>
        <p:txBody>
          <a:bodyPr>
            <a:spAutoFit/>
          </a:bodyPr>
          <a:lstStyle/>
          <a:p>
            <a:pPr marL="288925" indent="-288925" defTabSz="814388">
              <a:spcBef>
                <a:spcPct val="50000"/>
              </a:spcBef>
            </a:pPr>
            <a:r>
              <a:rPr lang="en-US" sz="1700">
                <a:latin typeface="Courier New" pitchFamily="-65" charset="0"/>
                <a:cs typeface="Arial" charset="0"/>
              </a:rPr>
              <a:t>12.6.126.0/24 207.126.96.43  1021  0 6461 7018 6337 11268 i</a:t>
            </a:r>
            <a:endParaRPr lang="en-US" sz="1700" b="0">
              <a:latin typeface="Courier New" pitchFamily="-65" charset="0"/>
              <a:cs typeface="Arial" charset="0"/>
            </a:endParaRPr>
          </a:p>
        </p:txBody>
      </p:sp>
      <p:sp>
        <p:nvSpPr>
          <p:cNvPr id="21510" name="AutoShape 5"/>
          <p:cNvSpPr>
            <a:spLocks/>
          </p:cNvSpPr>
          <p:nvPr/>
        </p:nvSpPr>
        <p:spPr bwMode="auto">
          <a:xfrm rot="5437326">
            <a:off x="6510338" y="4003675"/>
            <a:ext cx="312737" cy="2665413"/>
          </a:xfrm>
          <a:prstGeom prst="rightBrace">
            <a:avLst>
              <a:gd name="adj1" fmla="val 7102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0902" name="Text Box 6"/>
          <p:cNvSpPr txBox="1">
            <a:spLocks noChangeArrowheads="1"/>
          </p:cNvSpPr>
          <p:nvPr/>
        </p:nvSpPr>
        <p:spPr bwMode="auto">
          <a:xfrm>
            <a:off x="5867400" y="5562600"/>
            <a:ext cx="16049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88925" indent="-288925" algn="ctr" defTabSz="814388">
              <a:spcBef>
                <a:spcPct val="50000"/>
              </a:spcBef>
            </a:pPr>
            <a:r>
              <a:rPr lang="en-US" b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-65" charset="0"/>
                <a:cs typeface="Arial" charset="0"/>
              </a:rPr>
              <a:t>AS Path</a:t>
            </a:r>
            <a:endParaRPr lang="en-US" b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-65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Introduction à BGP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15E0F409-10A7-4B4C-8FEF-2C1AE759969C}" type="slidenum">
              <a:rPr lang="en-US"/>
              <a:pPr/>
              <a:t>40</a:t>
            </a:fld>
            <a:endParaRPr lang="en-US"/>
          </a:p>
        </p:txBody>
      </p:sp>
      <p:pic>
        <p:nvPicPr>
          <p:cNvPr id="9318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19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31188" cy="1139825"/>
          </a:xfrm>
          <a:noFill/>
        </p:spPr>
        <p:txBody>
          <a:bodyPr lIns="93662" tIns="47625" rIns="93662" bIns="47625"/>
          <a:lstStyle/>
          <a:p>
            <a:r>
              <a:rPr lang="en-US" smtClean="0"/>
              <a:t>Path Vector Protocol</a:t>
            </a:r>
          </a:p>
        </p:txBody>
      </p:sp>
      <p:sp>
        <p:nvSpPr>
          <p:cNvPr id="235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A31B-8A65-479D-860E-098B18B6E2D0}" type="slidenum">
              <a:rPr lang="en-US"/>
              <a:pPr/>
              <a:t>5</a:t>
            </a:fld>
            <a:endParaRPr lang="en-US"/>
          </a:p>
        </p:txBody>
      </p:sp>
      <p:sp>
        <p:nvSpPr>
          <p:cNvPr id="23556" name="Freeform 2"/>
          <p:cNvSpPr>
            <a:spLocks/>
          </p:cNvSpPr>
          <p:nvPr/>
        </p:nvSpPr>
        <p:spPr bwMode="auto">
          <a:xfrm>
            <a:off x="7138988" y="1398588"/>
            <a:ext cx="701675" cy="1046162"/>
          </a:xfrm>
          <a:custGeom>
            <a:avLst/>
            <a:gdLst>
              <a:gd name="T0" fmla="*/ 0 w 479"/>
              <a:gd name="T1" fmla="*/ 2147483647 h 659"/>
              <a:gd name="T2" fmla="*/ 2147483647 w 479"/>
              <a:gd name="T3" fmla="*/ 2147483647 h 659"/>
              <a:gd name="T4" fmla="*/ 2147483647 w 479"/>
              <a:gd name="T5" fmla="*/ 2147483647 h 659"/>
              <a:gd name="T6" fmla="*/ 2147483647 w 479"/>
              <a:gd name="T7" fmla="*/ 0 h 659"/>
              <a:gd name="T8" fmla="*/ 0 60000 65536"/>
              <a:gd name="T9" fmla="*/ 0 60000 65536"/>
              <a:gd name="T10" fmla="*/ 0 60000 65536"/>
              <a:gd name="T11" fmla="*/ 0 60000 65536"/>
              <a:gd name="T12" fmla="*/ 0 w 479"/>
              <a:gd name="T13" fmla="*/ 0 h 659"/>
              <a:gd name="T14" fmla="*/ 479 w 479"/>
              <a:gd name="T15" fmla="*/ 659 h 6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79" h="659">
                <a:moveTo>
                  <a:pt x="0" y="658"/>
                </a:moveTo>
                <a:lnTo>
                  <a:pt x="213" y="329"/>
                </a:lnTo>
                <a:lnTo>
                  <a:pt x="204" y="462"/>
                </a:lnTo>
                <a:lnTo>
                  <a:pt x="478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pic>
        <p:nvPicPr>
          <p:cNvPr id="23557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97313" y="1835150"/>
            <a:ext cx="18034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1676400"/>
            <a:ext cx="1801813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75325" y="3986213"/>
            <a:ext cx="1800225" cy="123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27438" y="5334000"/>
            <a:ext cx="180181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1" name="Picture 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2613" y="4857750"/>
            <a:ext cx="1801812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2" name="Picture 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0050" y="2611438"/>
            <a:ext cx="18034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Freeform 10"/>
          <p:cNvSpPr>
            <a:spLocks/>
          </p:cNvSpPr>
          <p:nvPr/>
        </p:nvSpPr>
        <p:spPr bwMode="auto">
          <a:xfrm>
            <a:off x="3159125" y="2782888"/>
            <a:ext cx="1790700" cy="862012"/>
          </a:xfrm>
          <a:custGeom>
            <a:avLst/>
            <a:gdLst>
              <a:gd name="T0" fmla="*/ 0 w 1222"/>
              <a:gd name="T1" fmla="*/ 2147483647 h 543"/>
              <a:gd name="T2" fmla="*/ 2147483647 w 1222"/>
              <a:gd name="T3" fmla="*/ 2147483647 h 543"/>
              <a:gd name="T4" fmla="*/ 2147483647 w 1222"/>
              <a:gd name="T5" fmla="*/ 2147483647 h 543"/>
              <a:gd name="T6" fmla="*/ 2147483647 w 1222"/>
              <a:gd name="T7" fmla="*/ 0 h 543"/>
              <a:gd name="T8" fmla="*/ 0 60000 65536"/>
              <a:gd name="T9" fmla="*/ 0 60000 65536"/>
              <a:gd name="T10" fmla="*/ 0 60000 65536"/>
              <a:gd name="T11" fmla="*/ 0 60000 65536"/>
              <a:gd name="T12" fmla="*/ 0 w 1222"/>
              <a:gd name="T13" fmla="*/ 0 h 543"/>
              <a:gd name="T14" fmla="*/ 1222 w 1222"/>
              <a:gd name="T15" fmla="*/ 543 h 5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22" h="543">
                <a:moveTo>
                  <a:pt x="0" y="542"/>
                </a:moveTo>
                <a:lnTo>
                  <a:pt x="606" y="231"/>
                </a:lnTo>
                <a:lnTo>
                  <a:pt x="495" y="373"/>
                </a:lnTo>
                <a:lnTo>
                  <a:pt x="1221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4" name="Freeform 11"/>
          <p:cNvSpPr>
            <a:spLocks/>
          </p:cNvSpPr>
          <p:nvPr/>
        </p:nvSpPr>
        <p:spPr bwMode="auto">
          <a:xfrm>
            <a:off x="5311775" y="2414588"/>
            <a:ext cx="1554163" cy="312737"/>
          </a:xfrm>
          <a:custGeom>
            <a:avLst/>
            <a:gdLst>
              <a:gd name="T0" fmla="*/ 0 w 1060"/>
              <a:gd name="T1" fmla="*/ 2147483647 h 197"/>
              <a:gd name="T2" fmla="*/ 2147483647 w 1060"/>
              <a:gd name="T3" fmla="*/ 2147483647 h 197"/>
              <a:gd name="T4" fmla="*/ 2147483647 w 1060"/>
              <a:gd name="T5" fmla="*/ 2147483647 h 197"/>
              <a:gd name="T6" fmla="*/ 2147483647 w 1060"/>
              <a:gd name="T7" fmla="*/ 0 h 197"/>
              <a:gd name="T8" fmla="*/ 0 60000 65536"/>
              <a:gd name="T9" fmla="*/ 0 60000 65536"/>
              <a:gd name="T10" fmla="*/ 0 60000 65536"/>
              <a:gd name="T11" fmla="*/ 0 60000 65536"/>
              <a:gd name="T12" fmla="*/ 0 w 1060"/>
              <a:gd name="T13" fmla="*/ 0 h 197"/>
              <a:gd name="T14" fmla="*/ 1060 w 1060"/>
              <a:gd name="T15" fmla="*/ 197 h 19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60" h="197">
                <a:moveTo>
                  <a:pt x="0" y="196"/>
                </a:moveTo>
                <a:lnTo>
                  <a:pt x="563" y="53"/>
                </a:lnTo>
                <a:lnTo>
                  <a:pt x="427" y="169"/>
                </a:lnTo>
                <a:lnTo>
                  <a:pt x="1059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5" name="Freeform 12"/>
          <p:cNvSpPr>
            <a:spLocks/>
          </p:cNvSpPr>
          <p:nvPr/>
        </p:nvSpPr>
        <p:spPr bwMode="auto">
          <a:xfrm>
            <a:off x="6137275" y="2627313"/>
            <a:ext cx="890588" cy="1681162"/>
          </a:xfrm>
          <a:custGeom>
            <a:avLst/>
            <a:gdLst>
              <a:gd name="T0" fmla="*/ 2147483647 w 608"/>
              <a:gd name="T1" fmla="*/ 0 h 1059"/>
              <a:gd name="T2" fmla="*/ 2147483647 w 608"/>
              <a:gd name="T3" fmla="*/ 2147483647 h 1059"/>
              <a:gd name="T4" fmla="*/ 2147483647 w 608"/>
              <a:gd name="T5" fmla="*/ 2147483647 h 1059"/>
              <a:gd name="T6" fmla="*/ 0 w 608"/>
              <a:gd name="T7" fmla="*/ 2147483647 h 1059"/>
              <a:gd name="T8" fmla="*/ 0 60000 65536"/>
              <a:gd name="T9" fmla="*/ 0 60000 65536"/>
              <a:gd name="T10" fmla="*/ 0 60000 65536"/>
              <a:gd name="T11" fmla="*/ 0 60000 65536"/>
              <a:gd name="T12" fmla="*/ 0 w 608"/>
              <a:gd name="T13" fmla="*/ 0 h 1059"/>
              <a:gd name="T14" fmla="*/ 608 w 608"/>
              <a:gd name="T15" fmla="*/ 1059 h 10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8" h="1059">
                <a:moveTo>
                  <a:pt x="607" y="0"/>
                </a:moveTo>
                <a:lnTo>
                  <a:pt x="350" y="515"/>
                </a:lnTo>
                <a:lnTo>
                  <a:pt x="350" y="337"/>
                </a:lnTo>
                <a:lnTo>
                  <a:pt x="0" y="1058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6" name="Freeform 13"/>
          <p:cNvSpPr>
            <a:spLocks/>
          </p:cNvSpPr>
          <p:nvPr/>
        </p:nvSpPr>
        <p:spPr bwMode="auto">
          <a:xfrm>
            <a:off x="3059113" y="3671888"/>
            <a:ext cx="2892425" cy="677862"/>
          </a:xfrm>
          <a:custGeom>
            <a:avLst/>
            <a:gdLst>
              <a:gd name="T0" fmla="*/ 2147483647 w 1973"/>
              <a:gd name="T1" fmla="*/ 2147483647 h 427"/>
              <a:gd name="T2" fmla="*/ 2147483647 w 1973"/>
              <a:gd name="T3" fmla="*/ 2147483647 h 427"/>
              <a:gd name="T4" fmla="*/ 2147483647 w 1973"/>
              <a:gd name="T5" fmla="*/ 2147483647 h 427"/>
              <a:gd name="T6" fmla="*/ 0 w 1973"/>
              <a:gd name="T7" fmla="*/ 0 h 427"/>
              <a:gd name="T8" fmla="*/ 0 60000 65536"/>
              <a:gd name="T9" fmla="*/ 0 60000 65536"/>
              <a:gd name="T10" fmla="*/ 0 60000 65536"/>
              <a:gd name="T11" fmla="*/ 0 60000 65536"/>
              <a:gd name="T12" fmla="*/ 0 w 1973"/>
              <a:gd name="T13" fmla="*/ 0 h 427"/>
              <a:gd name="T14" fmla="*/ 1973 w 1973"/>
              <a:gd name="T15" fmla="*/ 427 h 42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73" h="427">
                <a:moveTo>
                  <a:pt x="1972" y="426"/>
                </a:moveTo>
                <a:lnTo>
                  <a:pt x="981" y="257"/>
                </a:lnTo>
                <a:lnTo>
                  <a:pt x="1203" y="213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Freeform 14"/>
          <p:cNvSpPr>
            <a:spLocks/>
          </p:cNvSpPr>
          <p:nvPr/>
        </p:nvSpPr>
        <p:spPr bwMode="auto">
          <a:xfrm>
            <a:off x="4535488" y="4532313"/>
            <a:ext cx="1765300" cy="960437"/>
          </a:xfrm>
          <a:custGeom>
            <a:avLst/>
            <a:gdLst>
              <a:gd name="T0" fmla="*/ 0 w 1205"/>
              <a:gd name="T1" fmla="*/ 2147483647 h 605"/>
              <a:gd name="T2" fmla="*/ 2147483647 w 1205"/>
              <a:gd name="T3" fmla="*/ 2147483647 h 605"/>
              <a:gd name="T4" fmla="*/ 2147483647 w 1205"/>
              <a:gd name="T5" fmla="*/ 2147483647 h 605"/>
              <a:gd name="T6" fmla="*/ 2147483647 w 1205"/>
              <a:gd name="T7" fmla="*/ 0 h 605"/>
              <a:gd name="T8" fmla="*/ 0 60000 65536"/>
              <a:gd name="T9" fmla="*/ 0 60000 65536"/>
              <a:gd name="T10" fmla="*/ 0 60000 65536"/>
              <a:gd name="T11" fmla="*/ 0 60000 65536"/>
              <a:gd name="T12" fmla="*/ 0 w 1205"/>
              <a:gd name="T13" fmla="*/ 0 h 605"/>
              <a:gd name="T14" fmla="*/ 1205 w 1205"/>
              <a:gd name="T15" fmla="*/ 605 h 60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5" h="605">
                <a:moveTo>
                  <a:pt x="0" y="604"/>
                </a:moveTo>
                <a:lnTo>
                  <a:pt x="580" y="293"/>
                </a:lnTo>
                <a:lnTo>
                  <a:pt x="529" y="444"/>
                </a:lnTo>
                <a:lnTo>
                  <a:pt x="1204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Freeform 15"/>
          <p:cNvSpPr>
            <a:spLocks/>
          </p:cNvSpPr>
          <p:nvPr/>
        </p:nvSpPr>
        <p:spPr bwMode="auto">
          <a:xfrm>
            <a:off x="2959100" y="3657600"/>
            <a:ext cx="1339850" cy="1849438"/>
          </a:xfrm>
          <a:custGeom>
            <a:avLst/>
            <a:gdLst>
              <a:gd name="T0" fmla="*/ 2147483647 w 915"/>
              <a:gd name="T1" fmla="*/ 2147483647 h 1165"/>
              <a:gd name="T2" fmla="*/ 2147483647 w 915"/>
              <a:gd name="T3" fmla="*/ 2147483647 h 1165"/>
              <a:gd name="T4" fmla="*/ 2147483647 w 915"/>
              <a:gd name="T5" fmla="*/ 2147483647 h 1165"/>
              <a:gd name="T6" fmla="*/ 0 w 915"/>
              <a:gd name="T7" fmla="*/ 0 h 1165"/>
              <a:gd name="T8" fmla="*/ 0 60000 65536"/>
              <a:gd name="T9" fmla="*/ 0 60000 65536"/>
              <a:gd name="T10" fmla="*/ 0 60000 65536"/>
              <a:gd name="T11" fmla="*/ 0 60000 65536"/>
              <a:gd name="T12" fmla="*/ 0 w 915"/>
              <a:gd name="T13" fmla="*/ 0 h 1165"/>
              <a:gd name="T14" fmla="*/ 915 w 915"/>
              <a:gd name="T15" fmla="*/ 1165 h 116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5" h="1165">
                <a:moveTo>
                  <a:pt x="914" y="1164"/>
                </a:moveTo>
                <a:lnTo>
                  <a:pt x="290" y="470"/>
                </a:lnTo>
                <a:lnTo>
                  <a:pt x="495" y="559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Freeform 16"/>
          <p:cNvSpPr>
            <a:spLocks/>
          </p:cNvSpPr>
          <p:nvPr/>
        </p:nvSpPr>
        <p:spPr bwMode="auto">
          <a:xfrm>
            <a:off x="1344613" y="3643313"/>
            <a:ext cx="1466850" cy="1185862"/>
          </a:xfrm>
          <a:custGeom>
            <a:avLst/>
            <a:gdLst>
              <a:gd name="T0" fmla="*/ 0 w 1000"/>
              <a:gd name="T1" fmla="*/ 2147483647 h 747"/>
              <a:gd name="T2" fmla="*/ 2147483647 w 1000"/>
              <a:gd name="T3" fmla="*/ 2147483647 h 747"/>
              <a:gd name="T4" fmla="*/ 2147483647 w 1000"/>
              <a:gd name="T5" fmla="*/ 2147483647 h 747"/>
              <a:gd name="T6" fmla="*/ 2147483647 w 1000"/>
              <a:gd name="T7" fmla="*/ 0 h 747"/>
              <a:gd name="T8" fmla="*/ 0 60000 65536"/>
              <a:gd name="T9" fmla="*/ 0 60000 65536"/>
              <a:gd name="T10" fmla="*/ 0 60000 65536"/>
              <a:gd name="T11" fmla="*/ 0 60000 65536"/>
              <a:gd name="T12" fmla="*/ 0 w 1000"/>
              <a:gd name="T13" fmla="*/ 0 h 747"/>
              <a:gd name="T14" fmla="*/ 1000 w 1000"/>
              <a:gd name="T15" fmla="*/ 747 h 74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0" h="747">
                <a:moveTo>
                  <a:pt x="0" y="746"/>
                </a:moveTo>
                <a:lnTo>
                  <a:pt x="546" y="257"/>
                </a:lnTo>
                <a:lnTo>
                  <a:pt x="461" y="452"/>
                </a:lnTo>
                <a:lnTo>
                  <a:pt x="999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0" name="Freeform 17"/>
          <p:cNvSpPr>
            <a:spLocks/>
          </p:cNvSpPr>
          <p:nvPr/>
        </p:nvSpPr>
        <p:spPr bwMode="auto">
          <a:xfrm>
            <a:off x="2220913" y="5661025"/>
            <a:ext cx="2028825" cy="227013"/>
          </a:xfrm>
          <a:custGeom>
            <a:avLst/>
            <a:gdLst>
              <a:gd name="T0" fmla="*/ 0 w 1384"/>
              <a:gd name="T1" fmla="*/ 2147483647 h 143"/>
              <a:gd name="T2" fmla="*/ 2147483647 w 1384"/>
              <a:gd name="T3" fmla="*/ 2147483647 h 143"/>
              <a:gd name="T4" fmla="*/ 2147483647 w 1384"/>
              <a:gd name="T5" fmla="*/ 2147483647 h 143"/>
              <a:gd name="T6" fmla="*/ 2147483647 w 1384"/>
              <a:gd name="T7" fmla="*/ 0 h 143"/>
              <a:gd name="T8" fmla="*/ 0 60000 65536"/>
              <a:gd name="T9" fmla="*/ 0 60000 65536"/>
              <a:gd name="T10" fmla="*/ 0 60000 65536"/>
              <a:gd name="T11" fmla="*/ 0 60000 65536"/>
              <a:gd name="T12" fmla="*/ 0 w 1384"/>
              <a:gd name="T13" fmla="*/ 0 h 143"/>
              <a:gd name="T14" fmla="*/ 1384 w 1384"/>
              <a:gd name="T15" fmla="*/ 143 h 1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384" h="143">
                <a:moveTo>
                  <a:pt x="0" y="142"/>
                </a:moveTo>
                <a:lnTo>
                  <a:pt x="759" y="17"/>
                </a:lnTo>
                <a:lnTo>
                  <a:pt x="648" y="142"/>
                </a:lnTo>
                <a:lnTo>
                  <a:pt x="1383" y="0"/>
                </a:lnTo>
              </a:path>
            </a:pathLst>
          </a:custGeom>
          <a:noFill/>
          <a:ln w="25400" cap="rnd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Line 18"/>
          <p:cNvSpPr>
            <a:spLocks noChangeShapeType="1"/>
          </p:cNvSpPr>
          <p:nvPr/>
        </p:nvSpPr>
        <p:spPr bwMode="auto">
          <a:xfrm flipV="1">
            <a:off x="1143000" y="3657600"/>
            <a:ext cx="801688" cy="1028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 flipV="1">
            <a:off x="3059113" y="2189163"/>
            <a:ext cx="8890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 flipV="1">
            <a:off x="5273675" y="1568450"/>
            <a:ext cx="1676400" cy="2825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 flipV="1">
            <a:off x="1828800" y="3962400"/>
            <a:ext cx="1014413" cy="8318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 flipH="1" flipV="1">
            <a:off x="3382963" y="3897313"/>
            <a:ext cx="954087" cy="10572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 flipH="1">
            <a:off x="7151688" y="2852738"/>
            <a:ext cx="587375" cy="1270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Line 24"/>
          <p:cNvSpPr>
            <a:spLocks noChangeShapeType="1"/>
          </p:cNvSpPr>
          <p:nvPr/>
        </p:nvSpPr>
        <p:spPr bwMode="auto">
          <a:xfrm flipH="1">
            <a:off x="5257800" y="5105400"/>
            <a:ext cx="130175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5"/>
          <p:cNvSpPr>
            <a:spLocks noChangeArrowheads="1"/>
          </p:cNvSpPr>
          <p:nvPr/>
        </p:nvSpPr>
        <p:spPr bwMode="auto">
          <a:xfrm>
            <a:off x="849313" y="5224463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AS6461</a:t>
            </a:r>
          </a:p>
        </p:txBody>
      </p:sp>
      <p:sp>
        <p:nvSpPr>
          <p:cNvPr id="23579" name="Rectangle 26"/>
          <p:cNvSpPr>
            <a:spLocks noChangeArrowheads="1"/>
          </p:cNvSpPr>
          <p:nvPr/>
        </p:nvSpPr>
        <p:spPr bwMode="auto">
          <a:xfrm>
            <a:off x="2033588" y="2963863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AS7018</a:t>
            </a:r>
          </a:p>
        </p:txBody>
      </p:sp>
      <p:sp>
        <p:nvSpPr>
          <p:cNvPr id="23580" name="Rectangle 27"/>
          <p:cNvSpPr>
            <a:spLocks noChangeArrowheads="1"/>
          </p:cNvSpPr>
          <p:nvPr/>
        </p:nvSpPr>
        <p:spPr bwMode="auto">
          <a:xfrm>
            <a:off x="4298950" y="2185988"/>
            <a:ext cx="1009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AS6337</a:t>
            </a:r>
          </a:p>
        </p:txBody>
      </p:sp>
      <p:sp>
        <p:nvSpPr>
          <p:cNvPr id="23581" name="Rectangle 28"/>
          <p:cNvSpPr>
            <a:spLocks noChangeArrowheads="1"/>
          </p:cNvSpPr>
          <p:nvPr/>
        </p:nvSpPr>
        <p:spPr bwMode="auto">
          <a:xfrm>
            <a:off x="6705600" y="1981200"/>
            <a:ext cx="1138238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AS11268</a:t>
            </a:r>
          </a:p>
        </p:txBody>
      </p:sp>
      <p:sp>
        <p:nvSpPr>
          <p:cNvPr id="23582" name="Rectangle 29"/>
          <p:cNvSpPr>
            <a:spLocks noChangeArrowheads="1"/>
          </p:cNvSpPr>
          <p:nvPr/>
        </p:nvSpPr>
        <p:spPr bwMode="auto">
          <a:xfrm>
            <a:off x="6392863" y="4408488"/>
            <a:ext cx="882650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AS500</a:t>
            </a:r>
          </a:p>
        </p:txBody>
      </p:sp>
      <p:sp>
        <p:nvSpPr>
          <p:cNvPr id="23583" name="Rectangle 30"/>
          <p:cNvSpPr>
            <a:spLocks noChangeArrowheads="1"/>
          </p:cNvSpPr>
          <p:nvPr/>
        </p:nvSpPr>
        <p:spPr bwMode="auto">
          <a:xfrm>
            <a:off x="4144963" y="5895975"/>
            <a:ext cx="882650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8425" tIns="49212" rIns="98425" bIns="49212">
            <a:spAutoFit/>
          </a:bodyPr>
          <a:lstStyle/>
          <a:p>
            <a:pPr defTabSz="1041400"/>
            <a:r>
              <a:rPr lang="en-US" b="0"/>
              <a:t>AS600</a:t>
            </a:r>
          </a:p>
        </p:txBody>
      </p:sp>
      <p:pic>
        <p:nvPicPr>
          <p:cNvPr id="23584" name="Picture 3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3338" y="342900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5" name="Picture 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55688" y="47291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6" name="Picture 3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8638" y="56435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7" name="Picture 3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0663" y="5368925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8" name="Picture 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7588" y="259080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89" name="Picture 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0513" y="2316163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3590" name="Picture 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8988" y="4222750"/>
            <a:ext cx="582612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Définitions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C1111"/>
                </a:solidFill>
              </a:rPr>
              <a:t>Transit</a:t>
            </a:r>
            <a:r>
              <a:rPr lang="en-GB" dirty="0" smtClean="0"/>
              <a:t> – </a:t>
            </a:r>
            <a:r>
              <a:rPr lang="en-GB" dirty="0" err="1" smtClean="0"/>
              <a:t>acheminement</a:t>
            </a:r>
            <a:r>
              <a:rPr lang="en-GB" dirty="0" smtClean="0"/>
              <a:t> de </a:t>
            </a:r>
            <a:r>
              <a:rPr lang="en-GB" dirty="0" err="1" smtClean="0"/>
              <a:t>trafic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un </a:t>
            </a:r>
            <a:r>
              <a:rPr lang="en-GB" dirty="0" err="1" smtClean="0"/>
              <a:t>réseau</a:t>
            </a:r>
            <a:r>
              <a:rPr lang="en-GB" dirty="0" smtClean="0"/>
              <a:t>, </a:t>
            </a:r>
            <a:r>
              <a:rPr lang="en-GB" dirty="0" err="1" smtClean="0"/>
              <a:t>généralement</a:t>
            </a:r>
            <a:r>
              <a:rPr lang="en-GB" dirty="0" smtClean="0"/>
              <a:t> </a:t>
            </a:r>
            <a:r>
              <a:rPr lang="en-GB" dirty="0" err="1" smtClean="0"/>
              <a:t>moyennant</a:t>
            </a:r>
            <a:r>
              <a:rPr lang="en-GB" dirty="0" smtClean="0"/>
              <a:t> un </a:t>
            </a:r>
            <a:r>
              <a:rPr lang="en-GB" dirty="0" err="1" smtClean="0"/>
              <a:t>payement</a:t>
            </a:r>
            <a:endParaRPr lang="en-GB" dirty="0" smtClean="0"/>
          </a:p>
          <a:p>
            <a:r>
              <a:rPr lang="en-GB" dirty="0" smtClean="0">
                <a:solidFill>
                  <a:srgbClr val="CC1111"/>
                </a:solidFill>
              </a:rPr>
              <a:t>Peering</a:t>
            </a:r>
            <a:r>
              <a:rPr lang="en-GB" dirty="0" smtClean="0"/>
              <a:t> – </a:t>
            </a:r>
            <a:r>
              <a:rPr lang="en-GB" dirty="0" err="1" smtClean="0"/>
              <a:t>échanger</a:t>
            </a:r>
            <a:r>
              <a:rPr lang="en-GB" dirty="0" smtClean="0"/>
              <a:t> des </a:t>
            </a:r>
            <a:r>
              <a:rPr lang="en-GB" dirty="0" err="1" smtClean="0"/>
              <a:t>informations</a:t>
            </a:r>
            <a:r>
              <a:rPr lang="en-GB" dirty="0" smtClean="0"/>
              <a:t> de </a:t>
            </a:r>
            <a:r>
              <a:rPr lang="en-GB" dirty="0" err="1" smtClean="0"/>
              <a:t>routage</a:t>
            </a:r>
            <a:r>
              <a:rPr lang="en-GB" dirty="0" smtClean="0"/>
              <a:t> et de </a:t>
            </a:r>
            <a:r>
              <a:rPr lang="en-GB" dirty="0" err="1" smtClean="0"/>
              <a:t>trafic</a:t>
            </a:r>
            <a:r>
              <a:rPr lang="en-GB" dirty="0" smtClean="0"/>
              <a:t> </a:t>
            </a:r>
            <a:r>
              <a:rPr lang="en-GB" dirty="0" err="1" smtClean="0"/>
              <a:t>gratuitement</a:t>
            </a:r>
            <a:endParaRPr lang="en-GB" dirty="0" smtClean="0"/>
          </a:p>
          <a:p>
            <a:r>
              <a:rPr lang="en-GB" dirty="0" smtClean="0">
                <a:solidFill>
                  <a:srgbClr val="CC1111"/>
                </a:solidFill>
              </a:rPr>
              <a:t>Default</a:t>
            </a:r>
            <a:r>
              <a:rPr lang="en-GB" dirty="0" smtClean="0"/>
              <a:t> – </a:t>
            </a:r>
            <a:r>
              <a:rPr lang="en-GB" dirty="0" err="1" smtClean="0"/>
              <a:t>où</a:t>
            </a:r>
            <a:r>
              <a:rPr lang="en-GB" dirty="0" smtClean="0"/>
              <a:t> </a:t>
            </a:r>
            <a:r>
              <a:rPr lang="en-GB" dirty="0" err="1" smtClean="0"/>
              <a:t>envoyer</a:t>
            </a:r>
            <a:r>
              <a:rPr lang="en-GB" dirty="0" smtClean="0"/>
              <a:t> le </a:t>
            </a:r>
            <a:r>
              <a:rPr lang="en-GB" dirty="0" err="1" smtClean="0"/>
              <a:t>trafic</a:t>
            </a:r>
            <a:r>
              <a:rPr lang="en-GB" dirty="0" smtClean="0"/>
              <a:t> </a:t>
            </a:r>
            <a:r>
              <a:rPr lang="en-GB" dirty="0" err="1" smtClean="0"/>
              <a:t>quand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n'y</a:t>
            </a:r>
            <a:r>
              <a:rPr lang="en-GB" dirty="0" smtClean="0"/>
              <a:t> a pas de </a:t>
            </a:r>
            <a:r>
              <a:rPr lang="en-GB" dirty="0" err="1" smtClean="0"/>
              <a:t>correspondance</a:t>
            </a:r>
            <a:r>
              <a:rPr lang="en-GB" dirty="0" smtClean="0"/>
              <a:t> </a:t>
            </a:r>
            <a:r>
              <a:rPr lang="en-GB" dirty="0" err="1" smtClean="0"/>
              <a:t>explicite</a:t>
            </a:r>
            <a:r>
              <a:rPr lang="en-GB" dirty="0" smtClean="0"/>
              <a:t> </a:t>
            </a:r>
            <a:r>
              <a:rPr lang="en-US" dirty="0" smtClean="0"/>
              <a:t> 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endParaRPr lang="en-GB" dirty="0" smtClean="0"/>
          </a:p>
        </p:txBody>
      </p:sp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DB71F-2602-45AA-9FD3-3EF524014369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</a:t>
            </a:r>
            <a:r>
              <a:rPr lang="en-US" dirty="0" smtClean="0"/>
              <a:t>Free </a:t>
            </a:r>
            <a:r>
              <a:rPr lang="en-US" dirty="0" smtClean="0"/>
              <a:t>Zone</a:t>
            </a:r>
            <a:endParaRPr lang="en-US" dirty="0" smtClean="0"/>
          </a:p>
        </p:txBody>
      </p:sp>
      <p:sp>
        <p:nvSpPr>
          <p:cNvPr id="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EBE8D-950B-496D-A9BE-FC6D86B9D334}" type="slidenum">
              <a:rPr lang="en-US"/>
              <a:pPr/>
              <a:t>7</a:t>
            </a:fld>
            <a:endParaRPr lang="en-US"/>
          </a:p>
        </p:txBody>
      </p:sp>
      <p:sp>
        <p:nvSpPr>
          <p:cNvPr id="27652" name="Line 3"/>
          <p:cNvSpPr>
            <a:spLocks noChangeShapeType="1"/>
          </p:cNvSpPr>
          <p:nvPr/>
        </p:nvSpPr>
        <p:spPr bwMode="auto">
          <a:xfrm flipH="1">
            <a:off x="1219200" y="5105400"/>
            <a:ext cx="6934200" cy="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73025" tIns="36512" rIns="73025" bIns="36512" anchor="ctr"/>
          <a:lstStyle/>
          <a:p>
            <a:endParaRPr lang="en-US"/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914400" y="1828800"/>
            <a:ext cx="7467600" cy="3028392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-65" charset="2"/>
              <a:buNone/>
            </a:pPr>
            <a:r>
              <a:rPr lang="en-GB" sz="3200" b="0" dirty="0">
                <a:latin typeface="Verdana" pitchFamily="-65" charset="0"/>
              </a:rPr>
              <a:t>La </a:t>
            </a:r>
            <a:r>
              <a:rPr lang="en-GB" sz="3200" b="0" dirty="0" smtClean="0">
                <a:latin typeface="Verdana" pitchFamily="-65" charset="0"/>
              </a:rPr>
              <a:t>Default Free </a:t>
            </a:r>
            <a:r>
              <a:rPr lang="en-GB" sz="3200" b="0" dirty="0" smtClean="0">
                <a:latin typeface="Verdana" pitchFamily="-65" charset="0"/>
              </a:rPr>
              <a:t>Zone </a:t>
            </a:r>
            <a:r>
              <a:rPr lang="en-GB" sz="3200" b="0" dirty="0" err="1" smtClean="0">
                <a:latin typeface="Verdana" pitchFamily="-65" charset="0"/>
              </a:rPr>
              <a:t>est</a:t>
            </a:r>
            <a:r>
              <a:rPr lang="en-GB" sz="3200" b="0" dirty="0" smtClean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constituée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routeurs</a:t>
            </a:r>
            <a:r>
              <a:rPr lang="en-GB" sz="3200" b="0" dirty="0">
                <a:latin typeface="Verdana" pitchFamily="-65" charset="0"/>
              </a:rPr>
              <a:t> Internet qui </a:t>
            </a:r>
            <a:r>
              <a:rPr lang="en-GB" sz="3200" b="0" dirty="0" err="1">
                <a:latin typeface="Verdana" pitchFamily="-65" charset="0"/>
              </a:rPr>
              <a:t>ont</a:t>
            </a:r>
            <a:r>
              <a:rPr lang="en-GB" sz="3200" b="0" dirty="0">
                <a:latin typeface="Verdana" pitchFamily="-65" charset="0"/>
              </a:rPr>
              <a:t> des </a:t>
            </a:r>
            <a:r>
              <a:rPr lang="en-GB" sz="3200" b="0" dirty="0" err="1">
                <a:latin typeface="Verdana" pitchFamily="-65" charset="0"/>
              </a:rPr>
              <a:t>informations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routage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explicites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sur</a:t>
            </a:r>
            <a:r>
              <a:rPr lang="en-GB" sz="3200" b="0" dirty="0">
                <a:latin typeface="Verdana" pitchFamily="-65" charset="0"/>
              </a:rPr>
              <a:t> le </a:t>
            </a:r>
            <a:r>
              <a:rPr lang="en-GB" sz="3200" b="0" dirty="0" err="1">
                <a:latin typeface="Verdana" pitchFamily="-65" charset="0"/>
              </a:rPr>
              <a:t>reste</a:t>
            </a:r>
            <a:r>
              <a:rPr lang="en-GB" sz="3200" b="0" dirty="0">
                <a:latin typeface="Verdana" pitchFamily="-65" charset="0"/>
              </a:rPr>
              <a:t> de </a:t>
            </a:r>
            <a:r>
              <a:rPr lang="en-GB" sz="3200" b="0" dirty="0" err="1">
                <a:latin typeface="Verdana" pitchFamily="-65" charset="0"/>
              </a:rPr>
              <a:t>l'Internet</a:t>
            </a:r>
            <a:r>
              <a:rPr lang="en-GB" sz="3200" b="0" dirty="0">
                <a:latin typeface="Verdana" pitchFamily="-65" charset="0"/>
              </a:rPr>
              <a:t> et </a:t>
            </a:r>
            <a:r>
              <a:rPr lang="en-GB" sz="3200" b="0" dirty="0" err="1">
                <a:latin typeface="Verdana" pitchFamily="-65" charset="0"/>
              </a:rPr>
              <a:t>n'ont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donc</a:t>
            </a:r>
            <a:r>
              <a:rPr lang="en-GB" sz="3200" b="0" dirty="0">
                <a:latin typeface="Verdana" pitchFamily="-65" charset="0"/>
              </a:rPr>
              <a:t> pas </a:t>
            </a:r>
            <a:r>
              <a:rPr lang="en-GB" sz="3200" b="0" dirty="0" err="1">
                <a:latin typeface="Verdana" pitchFamily="-65" charset="0"/>
              </a:rPr>
              <a:t>besoin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d'utiliser</a:t>
            </a:r>
            <a:r>
              <a:rPr lang="en-GB" sz="3200" b="0" dirty="0">
                <a:latin typeface="Verdana" pitchFamily="-65" charset="0"/>
              </a:rPr>
              <a:t> </a:t>
            </a:r>
            <a:r>
              <a:rPr lang="en-GB" sz="3200" b="0" dirty="0" err="1">
                <a:latin typeface="Verdana" pitchFamily="-65" charset="0"/>
              </a:rPr>
              <a:t>une</a:t>
            </a:r>
            <a:r>
              <a:rPr lang="en-GB" sz="3200" b="0" dirty="0">
                <a:latin typeface="Verdana" pitchFamily="-65" charset="0"/>
              </a:rPr>
              <a:t> route par </a:t>
            </a:r>
            <a:r>
              <a:rPr lang="en-GB" sz="3200" b="0" dirty="0" err="1">
                <a:latin typeface="Verdana" pitchFamily="-65" charset="0"/>
              </a:rPr>
              <a:t>défaut</a:t>
            </a:r>
            <a:endParaRPr lang="en-GB" sz="3200" dirty="0">
              <a:latin typeface="Verdana" pitchFamily="-65" charset="0"/>
            </a:endParaRPr>
          </a:p>
        </p:txBody>
      </p:sp>
      <p:sp>
        <p:nvSpPr>
          <p:cNvPr id="27654" name="Text Box 9"/>
          <p:cNvSpPr txBox="1">
            <a:spLocks noChangeArrowheads="1"/>
          </p:cNvSpPr>
          <p:nvPr/>
        </p:nvSpPr>
        <p:spPr bwMode="auto">
          <a:xfrm>
            <a:off x="1828800" y="5410200"/>
            <a:ext cx="5711825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-65" charset="2"/>
              <a:buNone/>
            </a:pPr>
            <a:r>
              <a:rPr lang="en-GB" sz="2800" b="0">
                <a:solidFill>
                  <a:srgbClr val="FF0000"/>
                </a:solidFill>
                <a:latin typeface="Verdana" pitchFamily="-65" charset="0"/>
              </a:rPr>
              <a:t>NB: n'est pas liée à l'emplacement d'un ISP dans la hiérarchie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Exemple de Peering et de Transit</a:t>
            </a:r>
          </a:p>
        </p:txBody>
      </p:sp>
      <p:sp>
        <p:nvSpPr>
          <p:cNvPr id="29699" name="Rectangle 103"/>
          <p:cNvSpPr>
            <a:spLocks noGrp="1" noChangeArrowheads="1"/>
          </p:cNvSpPr>
          <p:nvPr>
            <p:ph idx="1"/>
          </p:nvPr>
        </p:nvSpPr>
        <p:spPr>
          <a:xfrm>
            <a:off x="655638" y="4876800"/>
            <a:ext cx="5364162" cy="1524000"/>
          </a:xfrm>
        </p:spPr>
        <p:txBody>
          <a:bodyPr/>
          <a:lstStyle/>
          <a:p>
            <a:r>
              <a:rPr lang="en-GB" sz="2400" dirty="0" smtClean="0"/>
              <a:t>A et B </a:t>
            </a:r>
            <a:r>
              <a:rPr lang="en-GB" sz="2400" dirty="0" err="1" smtClean="0"/>
              <a:t>peuvent</a:t>
            </a:r>
            <a:r>
              <a:rPr lang="en-GB" sz="2400" dirty="0" smtClean="0"/>
              <a:t> </a:t>
            </a:r>
            <a:r>
              <a:rPr lang="en-GB" sz="2400" dirty="0" err="1" smtClean="0"/>
              <a:t>s’appairer</a:t>
            </a:r>
            <a:r>
              <a:rPr lang="en-GB" sz="2400" dirty="0" smtClean="0"/>
              <a:t>, </a:t>
            </a:r>
            <a:r>
              <a:rPr lang="en-GB" sz="2400" dirty="0" err="1" smtClean="0"/>
              <a:t>mais</a:t>
            </a:r>
            <a:r>
              <a:rPr lang="en-GB" sz="2400" dirty="0" smtClean="0"/>
              <a:t> </a:t>
            </a:r>
            <a:r>
              <a:rPr lang="en-GB" sz="2400" dirty="0" err="1" smtClean="0"/>
              <a:t>ont</a:t>
            </a:r>
            <a:r>
              <a:rPr lang="en-GB" sz="2400" dirty="0" smtClean="0"/>
              <a:t> </a:t>
            </a:r>
            <a:r>
              <a:rPr lang="en-GB" sz="2400" dirty="0" err="1" smtClean="0"/>
              <a:t>besoin</a:t>
            </a:r>
            <a:r>
              <a:rPr lang="en-GB" sz="2400" dirty="0" smtClean="0"/>
              <a:t> </a:t>
            </a:r>
            <a:r>
              <a:rPr lang="en-GB" sz="2400" dirty="0" err="1" smtClean="0"/>
              <a:t>d'arrangements</a:t>
            </a:r>
            <a:r>
              <a:rPr lang="en-GB" sz="2400" dirty="0" smtClean="0"/>
              <a:t> de transit avec D pour </a:t>
            </a:r>
            <a:r>
              <a:rPr lang="en-GB" sz="2400" dirty="0" err="1" smtClean="0"/>
              <a:t>obtenir</a:t>
            </a:r>
            <a:r>
              <a:rPr lang="en-GB" sz="2400" dirty="0" smtClean="0"/>
              <a:t>/</a:t>
            </a:r>
            <a:r>
              <a:rPr lang="en-GB" sz="2400" dirty="0" err="1" smtClean="0"/>
              <a:t>envoyer</a:t>
            </a:r>
            <a:r>
              <a:rPr lang="en-GB" sz="2400" dirty="0" smtClean="0"/>
              <a:t> des </a:t>
            </a:r>
            <a:r>
              <a:rPr lang="en-GB" sz="2400" dirty="0" err="1" smtClean="0"/>
              <a:t>paquets</a:t>
            </a:r>
            <a:r>
              <a:rPr lang="en-GB" sz="2400" dirty="0" smtClean="0"/>
              <a:t> de/</a:t>
            </a:r>
            <a:r>
              <a:rPr lang="en-GB" sz="2400" dirty="0" err="1" smtClean="0"/>
              <a:t>vers</a:t>
            </a:r>
            <a:r>
              <a:rPr lang="en-GB" sz="2400" dirty="0" smtClean="0"/>
              <a:t> C</a:t>
            </a:r>
          </a:p>
        </p:txBody>
      </p:sp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349C8-725F-4E0A-A65B-B6F89E2448EF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29701" name="Group 2"/>
          <p:cNvGrpSpPr>
            <a:grpSpLocks/>
          </p:cNvGrpSpPr>
          <p:nvPr/>
        </p:nvGrpSpPr>
        <p:grpSpPr bwMode="auto">
          <a:xfrm>
            <a:off x="533400" y="3505200"/>
            <a:ext cx="2297113" cy="1116013"/>
            <a:chOff x="2894" y="1338"/>
            <a:chExt cx="1287" cy="625"/>
          </a:xfrm>
        </p:grpSpPr>
        <p:grpSp>
          <p:nvGrpSpPr>
            <p:cNvPr id="29778" name="Group 3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89" name="Oval 4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0" name="Oval 5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1" name="Oval 6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2" name="Oval 7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3" name="Oval 8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4" name="Oval 9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5" name="Oval 10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6" name="Oval 11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97" name="Oval 12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79" name="Group 13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80" name="Oval 14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1" name="Oval 15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2" name="Oval 16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3" name="Oval 17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4" name="Oval 18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5" name="Oval 19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6" name="Oval 20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7" name="Oval 21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88" name="Oval 22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2" name="Group 23"/>
          <p:cNvGrpSpPr>
            <a:grpSpLocks/>
          </p:cNvGrpSpPr>
          <p:nvPr/>
        </p:nvGrpSpPr>
        <p:grpSpPr bwMode="auto">
          <a:xfrm>
            <a:off x="608013" y="1524000"/>
            <a:ext cx="2297112" cy="1117600"/>
            <a:chOff x="2894" y="1338"/>
            <a:chExt cx="1287" cy="625"/>
          </a:xfrm>
        </p:grpSpPr>
        <p:grpSp>
          <p:nvGrpSpPr>
            <p:cNvPr id="29758" name="Group 24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69" name="Oval 25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0" name="Oval 26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1" name="Oval 27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2" name="Oval 28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3" name="Oval 29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4" name="Oval 30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5" name="Oval 31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6" name="Oval 32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77" name="Oval 33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59" name="Group 34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60" name="Oval 35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1" name="Oval 36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2" name="Oval 37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3" name="Oval 38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4" name="Oval 39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5" name="Oval 40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6" name="Oval 41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7" name="Oval 42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68" name="Oval 43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3" name="Group 44"/>
          <p:cNvGrpSpPr>
            <a:grpSpLocks/>
          </p:cNvGrpSpPr>
          <p:nvPr/>
        </p:nvGrpSpPr>
        <p:grpSpPr bwMode="auto">
          <a:xfrm>
            <a:off x="6324600" y="3581400"/>
            <a:ext cx="2439988" cy="2286000"/>
            <a:chOff x="2894" y="1338"/>
            <a:chExt cx="1287" cy="625"/>
          </a:xfrm>
        </p:grpSpPr>
        <p:grpSp>
          <p:nvGrpSpPr>
            <p:cNvPr id="29738" name="Group 45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49" name="Oval 46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0" name="Oval 47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1" name="Oval 48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2" name="Oval 49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3" name="Oval 50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4" name="Oval 51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5" name="Oval 52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6" name="Oval 53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57" name="Oval 54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39" name="Group 55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40" name="Oval 56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1" name="Oval 57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2" name="Oval 58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3" name="Oval 59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4" name="Oval 60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5" name="Oval 61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6" name="Oval 62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7" name="Oval 63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48" name="Oval 64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9704" name="Group 65"/>
          <p:cNvGrpSpPr>
            <a:grpSpLocks/>
          </p:cNvGrpSpPr>
          <p:nvPr/>
        </p:nvGrpSpPr>
        <p:grpSpPr bwMode="auto">
          <a:xfrm>
            <a:off x="3657600" y="1906588"/>
            <a:ext cx="2438400" cy="2286000"/>
            <a:chOff x="2894" y="1338"/>
            <a:chExt cx="1287" cy="625"/>
          </a:xfrm>
        </p:grpSpPr>
        <p:grpSp>
          <p:nvGrpSpPr>
            <p:cNvPr id="29718" name="Group 66"/>
            <p:cNvGrpSpPr>
              <a:grpSpLocks/>
            </p:cNvGrpSpPr>
            <p:nvPr/>
          </p:nvGrpSpPr>
          <p:grpSpPr bwMode="auto">
            <a:xfrm>
              <a:off x="2912" y="1361"/>
              <a:ext cx="1269" cy="602"/>
              <a:chOff x="2912" y="1361"/>
              <a:chExt cx="1269" cy="602"/>
            </a:xfrm>
          </p:grpSpPr>
          <p:sp>
            <p:nvSpPr>
              <p:cNvPr id="29729" name="Oval 67"/>
              <p:cNvSpPr>
                <a:spLocks noChangeArrowheads="1"/>
              </p:cNvSpPr>
              <p:nvPr/>
            </p:nvSpPr>
            <p:spPr bwMode="auto">
              <a:xfrm>
                <a:off x="3354" y="1361"/>
                <a:ext cx="539" cy="24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0" name="Oval 68"/>
              <p:cNvSpPr>
                <a:spLocks noChangeArrowheads="1"/>
              </p:cNvSpPr>
              <p:nvPr/>
            </p:nvSpPr>
            <p:spPr bwMode="auto">
              <a:xfrm>
                <a:off x="3047" y="1423"/>
                <a:ext cx="404" cy="24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1" name="Oval 69"/>
              <p:cNvSpPr>
                <a:spLocks noChangeArrowheads="1"/>
              </p:cNvSpPr>
              <p:nvPr/>
            </p:nvSpPr>
            <p:spPr bwMode="auto">
              <a:xfrm>
                <a:off x="2912" y="1578"/>
                <a:ext cx="269" cy="19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2" name="Oval 70"/>
              <p:cNvSpPr>
                <a:spLocks noChangeArrowheads="1"/>
              </p:cNvSpPr>
              <p:nvPr/>
            </p:nvSpPr>
            <p:spPr bwMode="auto">
              <a:xfrm>
                <a:off x="2998" y="1677"/>
                <a:ext cx="414" cy="20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3" name="Oval 71"/>
              <p:cNvSpPr>
                <a:spLocks noChangeArrowheads="1"/>
              </p:cNvSpPr>
              <p:nvPr/>
            </p:nvSpPr>
            <p:spPr bwMode="auto">
              <a:xfrm>
                <a:off x="3305" y="1709"/>
                <a:ext cx="635" cy="254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4" name="Oval 72"/>
              <p:cNvSpPr>
                <a:spLocks noChangeArrowheads="1"/>
              </p:cNvSpPr>
              <p:nvPr/>
            </p:nvSpPr>
            <p:spPr bwMode="auto">
              <a:xfrm>
                <a:off x="3720" y="1431"/>
                <a:ext cx="394" cy="185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5" name="Oval 73"/>
              <p:cNvSpPr>
                <a:spLocks noChangeArrowheads="1"/>
              </p:cNvSpPr>
              <p:nvPr/>
            </p:nvSpPr>
            <p:spPr bwMode="auto">
              <a:xfrm>
                <a:off x="3787" y="1561"/>
                <a:ext cx="394" cy="18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6" name="Oval 74"/>
              <p:cNvSpPr>
                <a:spLocks noChangeArrowheads="1"/>
              </p:cNvSpPr>
              <p:nvPr/>
            </p:nvSpPr>
            <p:spPr bwMode="auto">
              <a:xfrm>
                <a:off x="3749" y="1607"/>
                <a:ext cx="384" cy="310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37" name="Oval 75"/>
              <p:cNvSpPr>
                <a:spLocks noChangeArrowheads="1"/>
              </p:cNvSpPr>
              <p:nvPr/>
            </p:nvSpPr>
            <p:spPr bwMode="auto">
              <a:xfrm>
                <a:off x="3142" y="1508"/>
                <a:ext cx="819" cy="317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719" name="Group 76"/>
            <p:cNvGrpSpPr>
              <a:grpSpLocks/>
            </p:cNvGrpSpPr>
            <p:nvPr/>
          </p:nvGrpSpPr>
          <p:grpSpPr bwMode="auto">
            <a:xfrm>
              <a:off x="2894" y="1338"/>
              <a:ext cx="1258" cy="611"/>
              <a:chOff x="2894" y="1338"/>
              <a:chExt cx="1258" cy="611"/>
            </a:xfrm>
          </p:grpSpPr>
          <p:sp>
            <p:nvSpPr>
              <p:cNvPr id="29720" name="Oval 77"/>
              <p:cNvSpPr>
                <a:spLocks noChangeArrowheads="1"/>
              </p:cNvSpPr>
              <p:nvPr/>
            </p:nvSpPr>
            <p:spPr bwMode="auto">
              <a:xfrm>
                <a:off x="3336" y="1338"/>
                <a:ext cx="528" cy="240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1" name="Oval 78"/>
              <p:cNvSpPr>
                <a:spLocks noChangeArrowheads="1"/>
              </p:cNvSpPr>
              <p:nvPr/>
            </p:nvSpPr>
            <p:spPr bwMode="auto">
              <a:xfrm>
                <a:off x="3027" y="1408"/>
                <a:ext cx="404" cy="238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Oval 79"/>
              <p:cNvSpPr>
                <a:spLocks noChangeArrowheads="1"/>
              </p:cNvSpPr>
              <p:nvPr/>
            </p:nvSpPr>
            <p:spPr bwMode="auto">
              <a:xfrm>
                <a:off x="2894" y="1561"/>
                <a:ext cx="268" cy="19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3" name="Oval 80"/>
              <p:cNvSpPr>
                <a:spLocks noChangeArrowheads="1"/>
              </p:cNvSpPr>
              <p:nvPr/>
            </p:nvSpPr>
            <p:spPr bwMode="auto">
              <a:xfrm>
                <a:off x="2980" y="1655"/>
                <a:ext cx="412" cy="209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4" name="Oval 81"/>
              <p:cNvSpPr>
                <a:spLocks noChangeArrowheads="1"/>
              </p:cNvSpPr>
              <p:nvPr/>
            </p:nvSpPr>
            <p:spPr bwMode="auto">
              <a:xfrm>
                <a:off x="3288" y="1695"/>
                <a:ext cx="625" cy="254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5" name="Oval 82"/>
              <p:cNvSpPr>
                <a:spLocks noChangeArrowheads="1"/>
              </p:cNvSpPr>
              <p:nvPr/>
            </p:nvSpPr>
            <p:spPr bwMode="auto">
              <a:xfrm>
                <a:off x="3700" y="1415"/>
                <a:ext cx="395" cy="18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6" name="Oval 83"/>
              <p:cNvSpPr>
                <a:spLocks noChangeArrowheads="1"/>
              </p:cNvSpPr>
              <p:nvPr/>
            </p:nvSpPr>
            <p:spPr bwMode="auto">
              <a:xfrm>
                <a:off x="3758" y="1546"/>
                <a:ext cx="394" cy="185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7" name="Oval 84"/>
              <p:cNvSpPr>
                <a:spLocks noChangeArrowheads="1"/>
              </p:cNvSpPr>
              <p:nvPr/>
            </p:nvSpPr>
            <p:spPr bwMode="auto">
              <a:xfrm>
                <a:off x="3720" y="1585"/>
                <a:ext cx="394" cy="316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8" name="Oval 85"/>
              <p:cNvSpPr>
                <a:spLocks noChangeArrowheads="1"/>
              </p:cNvSpPr>
              <p:nvPr/>
            </p:nvSpPr>
            <p:spPr bwMode="auto">
              <a:xfrm>
                <a:off x="3123" y="1484"/>
                <a:ext cx="817" cy="317"/>
              </a:xfrm>
              <a:prstGeom prst="ellipse">
                <a:avLst/>
              </a:prstGeom>
              <a:solidFill>
                <a:srgbClr val="CEDADB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05271" name="Line 87"/>
          <p:cNvSpPr>
            <a:spLocks noChangeShapeType="1"/>
          </p:cNvSpPr>
          <p:nvPr/>
        </p:nvSpPr>
        <p:spPr bwMode="auto">
          <a:xfrm>
            <a:off x="2743200" y="2362200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2" name="Line 88"/>
          <p:cNvSpPr>
            <a:spLocks noChangeShapeType="1"/>
          </p:cNvSpPr>
          <p:nvPr/>
        </p:nvSpPr>
        <p:spPr bwMode="auto">
          <a:xfrm flipV="1">
            <a:off x="2667000" y="3200400"/>
            <a:ext cx="457200" cy="736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3" name="Line 89"/>
          <p:cNvSpPr>
            <a:spLocks noChangeShapeType="1"/>
          </p:cNvSpPr>
          <p:nvPr/>
        </p:nvSpPr>
        <p:spPr bwMode="auto">
          <a:xfrm>
            <a:off x="3429000" y="3048000"/>
            <a:ext cx="223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4" name="Line 90"/>
          <p:cNvSpPr>
            <a:spLocks noChangeShapeType="1"/>
          </p:cNvSpPr>
          <p:nvPr/>
        </p:nvSpPr>
        <p:spPr bwMode="auto">
          <a:xfrm>
            <a:off x="6083300" y="2963863"/>
            <a:ext cx="2238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605275" name="Line 91"/>
          <p:cNvSpPr>
            <a:spLocks noChangeShapeType="1"/>
          </p:cNvSpPr>
          <p:nvPr/>
        </p:nvSpPr>
        <p:spPr bwMode="auto">
          <a:xfrm>
            <a:off x="6629400" y="3124200"/>
            <a:ext cx="527050" cy="754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>
            <a:outerShdw blurRad="63500" dist="38099" dir="2700000" algn="ctr" rotWithShape="0">
              <a:schemeClr val="tx1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-1" charset="0"/>
              <a:ea typeface="+mn-ea"/>
            </a:endParaRPr>
          </a:p>
        </p:txBody>
      </p:sp>
      <p:sp>
        <p:nvSpPr>
          <p:cNvPr id="29710" name="Rectangle 92"/>
          <p:cNvSpPr>
            <a:spLocks noChangeArrowheads="1"/>
          </p:cNvSpPr>
          <p:nvPr/>
        </p:nvSpPr>
        <p:spPr bwMode="auto">
          <a:xfrm>
            <a:off x="1036638" y="1922463"/>
            <a:ext cx="15224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A</a:t>
            </a:r>
          </a:p>
        </p:txBody>
      </p:sp>
      <p:sp>
        <p:nvSpPr>
          <p:cNvPr id="29711" name="Rectangle 93"/>
          <p:cNvSpPr>
            <a:spLocks noChangeArrowheads="1"/>
          </p:cNvSpPr>
          <p:nvPr/>
        </p:nvSpPr>
        <p:spPr bwMode="auto">
          <a:xfrm>
            <a:off x="6892925" y="4546600"/>
            <a:ext cx="1525588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C</a:t>
            </a:r>
          </a:p>
        </p:txBody>
      </p:sp>
      <p:sp>
        <p:nvSpPr>
          <p:cNvPr id="29712" name="Rectangle 94"/>
          <p:cNvSpPr>
            <a:spLocks noChangeArrowheads="1"/>
          </p:cNvSpPr>
          <p:nvPr/>
        </p:nvSpPr>
        <p:spPr bwMode="auto">
          <a:xfrm>
            <a:off x="1036638" y="3870325"/>
            <a:ext cx="1522412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provider B</a:t>
            </a:r>
          </a:p>
        </p:txBody>
      </p:sp>
      <p:sp>
        <p:nvSpPr>
          <p:cNvPr id="29713" name="Rectangle 95"/>
          <p:cNvSpPr>
            <a:spLocks noChangeArrowheads="1"/>
          </p:cNvSpPr>
          <p:nvPr/>
        </p:nvSpPr>
        <p:spPr bwMode="auto">
          <a:xfrm>
            <a:off x="4192588" y="2743200"/>
            <a:ext cx="1538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2000" b="0">
                <a:latin typeface="Verdana" pitchFamily="-65" charset="0"/>
              </a:rPr>
              <a:t>Backbone </a:t>
            </a:r>
          </a:p>
          <a:p>
            <a:pPr defTabSz="990600"/>
            <a:r>
              <a:rPr lang="en-GB" sz="2000" b="0">
                <a:latin typeface="Verdana" pitchFamily="-65" charset="0"/>
              </a:rPr>
              <a:t>Provider D</a:t>
            </a:r>
          </a:p>
        </p:txBody>
      </p:sp>
      <p:pic>
        <p:nvPicPr>
          <p:cNvPr id="29714" name="Picture 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6338" y="2741613"/>
            <a:ext cx="102870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5" name="Picture 1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2895600"/>
            <a:ext cx="10287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16" name="Rectangle 97"/>
          <p:cNvSpPr>
            <a:spLocks noChangeArrowheads="1"/>
          </p:cNvSpPr>
          <p:nvPr/>
        </p:nvSpPr>
        <p:spPr bwMode="auto">
          <a:xfrm>
            <a:off x="6172200" y="2895600"/>
            <a:ext cx="966788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9858" tIns="49929" rIns="99858" bIns="49929">
            <a:spAutoFit/>
          </a:bodyPr>
          <a:lstStyle/>
          <a:p>
            <a:pPr defTabSz="990600"/>
            <a:r>
              <a:rPr lang="en-GB" sz="1400" b="0">
                <a:solidFill>
                  <a:schemeClr val="bg1"/>
                </a:solidFill>
                <a:latin typeface="Verdana" pitchFamily="-65" charset="0"/>
              </a:rPr>
              <a:t>IXP-EST</a:t>
            </a:r>
          </a:p>
        </p:txBody>
      </p:sp>
      <p:sp>
        <p:nvSpPr>
          <p:cNvPr id="29717" name="Rectangle 96"/>
          <p:cNvSpPr>
            <a:spLocks noChangeArrowheads="1"/>
          </p:cNvSpPr>
          <p:nvPr/>
        </p:nvSpPr>
        <p:spPr bwMode="auto">
          <a:xfrm>
            <a:off x="2209800" y="3048000"/>
            <a:ext cx="152400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858" tIns="49929" rIns="99858" bIns="49929">
            <a:spAutoFit/>
          </a:bodyPr>
          <a:lstStyle/>
          <a:p>
            <a:pPr algn="ctr" defTabSz="990600"/>
            <a:r>
              <a:rPr lang="en-GB" sz="1400" b="0">
                <a:solidFill>
                  <a:schemeClr val="bg1"/>
                </a:solidFill>
                <a:latin typeface="Verdana" pitchFamily="-65" charset="0"/>
              </a:rPr>
              <a:t>IXP-OUEST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Système autonome (AS)</a:t>
            </a:r>
          </a:p>
        </p:txBody>
      </p:sp>
      <p:sp>
        <p:nvSpPr>
          <p:cNvPr id="31747" name="Rectangle 19"/>
          <p:cNvSpPr>
            <a:spLocks noGrp="1" noChangeArrowheads="1"/>
          </p:cNvSpPr>
          <p:nvPr>
            <p:ph idx="1"/>
          </p:nvPr>
        </p:nvSpPr>
        <p:spPr>
          <a:xfrm>
            <a:off x="655638" y="4191000"/>
            <a:ext cx="7940675" cy="2362200"/>
          </a:xfrm>
        </p:spPr>
        <p:txBody>
          <a:bodyPr/>
          <a:lstStyle/>
          <a:p>
            <a:r>
              <a:rPr lang="en-US" sz="2400" dirty="0" err="1" smtClean="0"/>
              <a:t>Regroupement</a:t>
            </a:r>
            <a:r>
              <a:rPr lang="en-US" sz="2400" dirty="0" smtClean="0"/>
              <a:t> de </a:t>
            </a:r>
            <a:r>
              <a:rPr lang="en-US" sz="2400" dirty="0" err="1" smtClean="0"/>
              <a:t>réseaux</a:t>
            </a:r>
            <a:r>
              <a:rPr lang="en-US" sz="2400" dirty="0" smtClean="0"/>
              <a:t> avec la </a:t>
            </a:r>
            <a:r>
              <a:rPr lang="en-US" sz="2400" dirty="0" err="1" smtClean="0"/>
              <a:t>même</a:t>
            </a:r>
            <a:r>
              <a:rPr lang="en-US" sz="2400" dirty="0" smtClean="0"/>
              <a:t> </a:t>
            </a:r>
            <a:r>
              <a:rPr lang="en-US" sz="2400" dirty="0" err="1" smtClean="0"/>
              <a:t>politique</a:t>
            </a:r>
            <a:r>
              <a:rPr lang="en-US" sz="2400" dirty="0" smtClean="0"/>
              <a:t> de </a:t>
            </a:r>
            <a:r>
              <a:rPr lang="en-US" sz="2400" dirty="0" err="1" smtClean="0"/>
              <a:t>routage</a:t>
            </a:r>
            <a:endParaRPr lang="en-US" sz="2400" dirty="0" smtClean="0"/>
          </a:p>
          <a:p>
            <a:r>
              <a:rPr lang="en-US" sz="2400" dirty="0" err="1" smtClean="0"/>
              <a:t>Protocole</a:t>
            </a:r>
            <a:r>
              <a:rPr lang="en-US" sz="2400" dirty="0" smtClean="0"/>
              <a:t> de </a:t>
            </a:r>
            <a:r>
              <a:rPr lang="en-US" sz="2400" dirty="0" err="1" smtClean="0"/>
              <a:t>routage</a:t>
            </a:r>
            <a:r>
              <a:rPr lang="en-US" sz="2400" dirty="0" smtClean="0"/>
              <a:t> unique</a:t>
            </a:r>
          </a:p>
          <a:p>
            <a:r>
              <a:rPr lang="en-US" sz="2400" dirty="0" err="1" smtClean="0"/>
              <a:t>Habituellement</a:t>
            </a:r>
            <a:r>
              <a:rPr lang="en-US" sz="2400" dirty="0" smtClean="0"/>
              <a:t> en </a:t>
            </a:r>
            <a:r>
              <a:rPr lang="en-US" sz="2400" dirty="0" err="1" smtClean="0"/>
              <a:t>propriété</a:t>
            </a:r>
            <a:r>
              <a:rPr lang="en-US" sz="2400" dirty="0" smtClean="0"/>
              <a:t>, </a:t>
            </a:r>
            <a:r>
              <a:rPr lang="en-US" sz="2400" dirty="0" err="1" smtClean="0"/>
              <a:t>confiance</a:t>
            </a:r>
            <a:r>
              <a:rPr lang="en-US" sz="2400" dirty="0" smtClean="0"/>
              <a:t> et </a:t>
            </a:r>
            <a:r>
              <a:rPr lang="en-US" sz="2400" dirty="0" err="1" smtClean="0"/>
              <a:t>contrôle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administratif</a:t>
            </a:r>
            <a:r>
              <a:rPr lang="en-US" sz="2400" dirty="0" smtClean="0"/>
              <a:t> unique</a:t>
            </a:r>
          </a:p>
          <a:p>
            <a:r>
              <a:rPr lang="en-US" sz="2400" dirty="0" err="1" smtClean="0"/>
              <a:t>Identifié</a:t>
            </a:r>
            <a:r>
              <a:rPr lang="en-US" sz="2400" dirty="0" smtClean="0"/>
              <a:t> par un </a:t>
            </a:r>
            <a:r>
              <a:rPr lang="en-US" sz="2400" dirty="0" err="1" smtClean="0"/>
              <a:t>entier</a:t>
            </a:r>
            <a:r>
              <a:rPr lang="en-US" sz="2400" dirty="0" smtClean="0"/>
              <a:t> 32 bits unique (ASN)</a:t>
            </a:r>
            <a:endParaRPr lang="en-GB" sz="2400" dirty="0" smtClean="0"/>
          </a:p>
        </p:txBody>
      </p:sp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469DC-26A5-4508-A5AD-9E11076BD39C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31749" name="Group 20"/>
          <p:cNvGrpSpPr>
            <a:grpSpLocks/>
          </p:cNvGrpSpPr>
          <p:nvPr/>
        </p:nvGrpSpPr>
        <p:grpSpPr bwMode="auto">
          <a:xfrm>
            <a:off x="2249488" y="1539875"/>
            <a:ext cx="4641850" cy="2452688"/>
            <a:chOff x="1417" y="970"/>
            <a:chExt cx="2924" cy="1545"/>
          </a:xfrm>
        </p:grpSpPr>
        <p:pic>
          <p:nvPicPr>
            <p:cNvPr id="31750" name="Picture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07" y="970"/>
              <a:ext cx="2555" cy="15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sp>
          <p:nvSpPr>
            <p:cNvPr id="31751" name="Rectangle 6"/>
            <p:cNvSpPr>
              <a:spLocks noChangeArrowheads="1"/>
            </p:cNvSpPr>
            <p:nvPr/>
          </p:nvSpPr>
          <p:spPr bwMode="auto">
            <a:xfrm>
              <a:off x="2448" y="1184"/>
              <a:ext cx="821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defTabSz="1452563">
                <a:spcBef>
                  <a:spcPct val="50000"/>
                </a:spcBef>
              </a:pPr>
              <a:r>
                <a:rPr lang="en-US" sz="2500" b="0">
                  <a:latin typeface="Verdana" pitchFamily="-65" charset="0"/>
                </a:rPr>
                <a:t>AS 100</a:t>
              </a:r>
            </a:p>
          </p:txBody>
        </p:sp>
        <p:sp>
          <p:nvSpPr>
            <p:cNvPr id="635911" name="Line 7"/>
            <p:cNvSpPr>
              <a:spLocks noChangeShapeType="1"/>
            </p:cNvSpPr>
            <p:nvPr/>
          </p:nvSpPr>
          <p:spPr bwMode="auto">
            <a:xfrm flipV="1">
              <a:off x="1980" y="1721"/>
              <a:ext cx="641" cy="383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2" name="Line 8"/>
            <p:cNvSpPr>
              <a:spLocks noChangeShapeType="1"/>
            </p:cNvSpPr>
            <p:nvPr/>
          </p:nvSpPr>
          <p:spPr bwMode="auto">
            <a:xfrm>
              <a:off x="3078" y="1871"/>
              <a:ext cx="694" cy="246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3" name="Line 9"/>
            <p:cNvSpPr>
              <a:spLocks noChangeShapeType="1"/>
            </p:cNvSpPr>
            <p:nvPr/>
          </p:nvSpPr>
          <p:spPr bwMode="auto">
            <a:xfrm flipV="1">
              <a:off x="3106" y="1409"/>
              <a:ext cx="689" cy="183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sp>
          <p:nvSpPr>
            <p:cNvPr id="635914" name="Line 10"/>
            <p:cNvSpPr>
              <a:spLocks noChangeShapeType="1"/>
            </p:cNvSpPr>
            <p:nvPr/>
          </p:nvSpPr>
          <p:spPr bwMode="auto">
            <a:xfrm>
              <a:off x="1939" y="1321"/>
              <a:ext cx="666" cy="359"/>
            </a:xfrm>
            <a:prstGeom prst="line">
              <a:avLst/>
            </a:prstGeom>
            <a:noFill/>
            <a:ln w="25400">
              <a:solidFill>
                <a:srgbClr val="CC1111"/>
              </a:solidFill>
              <a:round/>
              <a:headEnd/>
              <a:tailEnd/>
            </a:ln>
            <a:effectLst>
              <a:outerShdw blurRad="63500" dist="17961" dir="2700000" algn="ctr" rotWithShape="0">
                <a:schemeClr val="tx1">
                  <a:alpha val="74998"/>
                </a:schemeClr>
              </a:outerShdw>
            </a:effectLst>
          </p:spPr>
          <p:txBody>
            <a:bodyPr lIns="0" tIns="0" rIns="0" bIns="0" anchor="ctr" anchorCtr="1">
              <a:spAutoFit/>
            </a:bodyPr>
            <a:lstStyle/>
            <a:p>
              <a:pPr>
                <a:defRPr/>
              </a:pPr>
              <a:endParaRPr lang="en-US">
                <a:latin typeface="Arial" pitchFamily="-1" charset="0"/>
                <a:ea typeface="+mn-ea"/>
              </a:endParaRPr>
            </a:p>
          </p:txBody>
        </p:sp>
        <p:pic>
          <p:nvPicPr>
            <p:cNvPr id="31756" name="Picture 1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17" y="1175"/>
              <a:ext cx="719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7" name="Picture 12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417" y="1910"/>
              <a:ext cx="719" cy="4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8" name="Picture 13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36" y="1520"/>
              <a:ext cx="720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pic>
          <p:nvPicPr>
            <p:cNvPr id="31759" name="Picture 14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21" y="1910"/>
              <a:ext cx="720" cy="41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grpSp>
          <p:nvGrpSpPr>
            <p:cNvPr id="31760" name="Group 15"/>
            <p:cNvGrpSpPr>
              <a:grpSpLocks/>
            </p:cNvGrpSpPr>
            <p:nvPr/>
          </p:nvGrpSpPr>
          <p:grpSpPr bwMode="auto">
            <a:xfrm>
              <a:off x="3622" y="1155"/>
              <a:ext cx="719" cy="445"/>
              <a:chOff x="3220" y="1027"/>
              <a:chExt cx="639" cy="396"/>
            </a:xfrm>
          </p:grpSpPr>
          <p:pic>
            <p:nvPicPr>
              <p:cNvPr id="31761" name="Picture 16"/>
              <p:cNvPicPr>
                <a:picLocks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220" y="1027"/>
                <a:ext cx="639" cy="3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</p:pic>
          <p:sp>
            <p:nvSpPr>
              <p:cNvPr id="635921" name="Rectangle 17"/>
              <p:cNvSpPr>
                <a:spLocks noChangeArrowheads="1"/>
              </p:cNvSpPr>
              <p:nvPr/>
            </p:nvSpPr>
            <p:spPr bwMode="auto">
              <a:xfrm>
                <a:off x="3481" y="1218"/>
                <a:ext cx="116" cy="20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 anchor="ctr" anchorCtr="1">
                <a:spAutoFit/>
              </a:bodyPr>
              <a:lstStyle/>
              <a:p>
                <a:pPr algn="ctr" defTabSz="1452563">
                  <a:spcBef>
                    <a:spcPct val="50000"/>
                  </a:spcBef>
                  <a:defRPr/>
                </a:pPr>
                <a:endParaRPr lang="en-US" sz="2400">
                  <a:solidFill>
                    <a:schemeClr val="hlink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Arial" pitchFamily="-1" charset="0"/>
                  <a:ea typeface="+mn-ea"/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Pages>69</Pages>
  <Words>1987</Words>
  <Application>Microsoft Macintosh PowerPoint</Application>
  <PresentationFormat>Présentation à l'écran (4:3)</PresentationFormat>
  <Paragraphs>451</Paragraphs>
  <Slides>40</Slides>
  <Notes>38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40</vt:i4>
      </vt:variant>
    </vt:vector>
  </HeadingPairs>
  <TitlesOfParts>
    <vt:vector size="41" baseType="lpstr">
      <vt:lpstr>Office Theme</vt:lpstr>
      <vt:lpstr>Introduction à BGP</vt:lpstr>
      <vt:lpstr>Border Gateway Protocol </vt:lpstr>
      <vt:lpstr>BGP</vt:lpstr>
      <vt:lpstr>Path Vector Protocol</vt:lpstr>
      <vt:lpstr>Path Vector Protocol</vt:lpstr>
      <vt:lpstr>Définitions</vt:lpstr>
      <vt:lpstr>Default Free Zone</vt:lpstr>
      <vt:lpstr>Exemple de Peering et de Transit</vt:lpstr>
      <vt:lpstr>Système autonome (AS)</vt:lpstr>
      <vt:lpstr>Numéro de système autonome (ASN)</vt:lpstr>
      <vt:lpstr>Numéro de système autonome (ASN)</vt:lpstr>
      <vt:lpstr>Configurer BGP dans Cisco IOS</vt:lpstr>
      <vt:lpstr>Notions de base BGP</vt:lpstr>
      <vt:lpstr>Zone de démarcation (DMZ)</vt:lpstr>
      <vt:lpstr>Opération générale BGP</vt:lpstr>
      <vt:lpstr>Construire la table de Transfert (Forwarding Table)</vt:lpstr>
      <vt:lpstr>Construire la table de Transfert (Forwarding Table)</vt:lpstr>
      <vt:lpstr>eBGP &amp; iBGP</vt:lpstr>
      <vt:lpstr>Modèle BGP/IGP utilisé dans les réseaux ISP</vt:lpstr>
      <vt:lpstr>External BGP Peering (eBGP)</vt:lpstr>
      <vt:lpstr>Configurer un BGP externe</vt:lpstr>
      <vt:lpstr>Configurer un BGP externe</vt:lpstr>
      <vt:lpstr>BGP interne (iBGP)</vt:lpstr>
      <vt:lpstr>Peering BGP interne (iBGP)</vt:lpstr>
      <vt:lpstr>Peering entre interfaces de Loopback</vt:lpstr>
      <vt:lpstr>Configurer un BGP interne</vt:lpstr>
      <vt:lpstr>Configurer un BGP interne</vt:lpstr>
      <vt:lpstr>Insérer des préfixes dans BGP</vt:lpstr>
      <vt:lpstr>Insérer des préfixes dans BGP – redistribute static</vt:lpstr>
      <vt:lpstr>Insérer des préfixes dans BGP – redistribute static</vt:lpstr>
      <vt:lpstr>Insérer des préfixes dans BGP  – commande network</vt:lpstr>
      <vt:lpstr>Configurer une agrégation</vt:lpstr>
      <vt:lpstr>Configurer une agrégation</vt:lpstr>
      <vt:lpstr>Configurer une agrégation –  Commande network</vt:lpstr>
      <vt:lpstr>Configurer une agrégation –  commande aggregate-address</vt:lpstr>
      <vt:lpstr>Résumé BGP neighbour status</vt:lpstr>
      <vt:lpstr>Résumé   Table BGP</vt:lpstr>
      <vt:lpstr>Résumé </vt:lpstr>
      <vt:lpstr>Reconnaissance et attribution</vt:lpstr>
      <vt:lpstr>Introduction à BGP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BGP</dc:title>
  <dc:subject>ISP Workshops Asia Pacific</dc:subject>
  <dc:creator>Philip Smith</dc:creator>
  <cp:keywords/>
  <dc:description/>
  <cp:lastModifiedBy>Arnaud</cp:lastModifiedBy>
  <cp:revision>322</cp:revision>
  <cp:lastPrinted>2011-01-31T11:02:05Z</cp:lastPrinted>
  <dcterms:created xsi:type="dcterms:W3CDTF">2011-11-20T00:37:26Z</dcterms:created>
  <dcterms:modified xsi:type="dcterms:W3CDTF">2013-04-20T15:58:15Z</dcterms:modified>
  <cp:category/>
</cp:coreProperties>
</file>